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handoutMasterIdLst>
    <p:handoutMasterId r:id="rId112"/>
  </p:handoutMasterIdLst>
  <p:sldIdLst>
    <p:sldId id="257" r:id="rId2"/>
    <p:sldId id="540" r:id="rId3"/>
    <p:sldId id="520" r:id="rId4"/>
    <p:sldId id="427" r:id="rId5"/>
    <p:sldId id="428" r:id="rId6"/>
    <p:sldId id="309" r:id="rId7"/>
    <p:sldId id="429" r:id="rId8"/>
    <p:sldId id="430" r:id="rId9"/>
    <p:sldId id="440" r:id="rId10"/>
    <p:sldId id="431" r:id="rId11"/>
    <p:sldId id="443" r:id="rId12"/>
    <p:sldId id="432" r:id="rId13"/>
    <p:sldId id="522" r:id="rId14"/>
    <p:sldId id="513" r:id="rId15"/>
    <p:sldId id="433" r:id="rId16"/>
    <p:sldId id="434" r:id="rId17"/>
    <p:sldId id="435" r:id="rId18"/>
    <p:sldId id="436" r:id="rId19"/>
    <p:sldId id="523" r:id="rId20"/>
    <p:sldId id="437" r:id="rId21"/>
    <p:sldId id="438" r:id="rId22"/>
    <p:sldId id="515" r:id="rId23"/>
    <p:sldId id="525" r:id="rId24"/>
    <p:sldId id="439" r:id="rId25"/>
    <p:sldId id="444" r:id="rId26"/>
    <p:sldId id="514" r:id="rId27"/>
    <p:sldId id="445" r:id="rId28"/>
    <p:sldId id="446" r:id="rId29"/>
    <p:sldId id="447" r:id="rId30"/>
    <p:sldId id="526" r:id="rId31"/>
    <p:sldId id="527" r:id="rId32"/>
    <p:sldId id="453" r:id="rId33"/>
    <p:sldId id="454" r:id="rId34"/>
    <p:sldId id="455" r:id="rId35"/>
    <p:sldId id="451" r:id="rId36"/>
    <p:sldId id="452" r:id="rId37"/>
    <p:sldId id="448" r:id="rId38"/>
    <p:sldId id="449" r:id="rId39"/>
    <p:sldId id="450" r:id="rId40"/>
    <p:sldId id="456" r:id="rId41"/>
    <p:sldId id="457" r:id="rId42"/>
    <p:sldId id="458" r:id="rId43"/>
    <p:sldId id="459" r:id="rId44"/>
    <p:sldId id="516" r:id="rId45"/>
    <p:sldId id="528" r:id="rId46"/>
    <p:sldId id="460" r:id="rId47"/>
    <p:sldId id="467" r:id="rId48"/>
    <p:sldId id="468" r:id="rId49"/>
    <p:sldId id="469" r:id="rId50"/>
    <p:sldId id="461" r:id="rId51"/>
    <p:sldId id="517" r:id="rId52"/>
    <p:sldId id="464" r:id="rId53"/>
    <p:sldId id="462" r:id="rId54"/>
    <p:sldId id="481" r:id="rId55"/>
    <p:sldId id="518" r:id="rId56"/>
    <p:sldId id="482" r:id="rId57"/>
    <p:sldId id="466" r:id="rId58"/>
    <p:sldId id="471" r:id="rId59"/>
    <p:sldId id="472" r:id="rId60"/>
    <p:sldId id="473" r:id="rId61"/>
    <p:sldId id="474" r:id="rId62"/>
    <p:sldId id="475" r:id="rId63"/>
    <p:sldId id="478" r:id="rId64"/>
    <p:sldId id="477" r:id="rId65"/>
    <p:sldId id="479" r:id="rId66"/>
    <p:sldId id="476" r:id="rId67"/>
    <p:sldId id="529" r:id="rId68"/>
    <p:sldId id="489" r:id="rId69"/>
    <p:sldId id="519" r:id="rId70"/>
    <p:sldId id="497" r:id="rId71"/>
    <p:sldId id="539" r:id="rId72"/>
    <p:sldId id="498" r:id="rId73"/>
    <p:sldId id="508" r:id="rId74"/>
    <p:sldId id="490" r:id="rId75"/>
    <p:sldId id="491" r:id="rId76"/>
    <p:sldId id="492" r:id="rId77"/>
    <p:sldId id="493" r:id="rId78"/>
    <p:sldId id="494" r:id="rId79"/>
    <p:sldId id="484" r:id="rId80"/>
    <p:sldId id="501" r:id="rId81"/>
    <p:sldId id="502" r:id="rId82"/>
    <p:sldId id="503" r:id="rId83"/>
    <p:sldId id="505" r:id="rId84"/>
    <p:sldId id="486" r:id="rId85"/>
    <p:sldId id="487" r:id="rId86"/>
    <p:sldId id="506" r:id="rId87"/>
    <p:sldId id="488" r:id="rId88"/>
    <p:sldId id="496" r:id="rId89"/>
    <p:sldId id="394" r:id="rId90"/>
    <p:sldId id="531" r:id="rId91"/>
    <p:sldId id="530" r:id="rId92"/>
    <p:sldId id="536" r:id="rId93"/>
    <p:sldId id="537" r:id="rId94"/>
    <p:sldId id="393" r:id="rId95"/>
    <p:sldId id="395" r:id="rId96"/>
    <p:sldId id="509" r:id="rId97"/>
    <p:sldId id="510" r:id="rId98"/>
    <p:sldId id="402" r:id="rId99"/>
    <p:sldId id="511" r:id="rId100"/>
    <p:sldId id="404" r:id="rId101"/>
    <p:sldId id="405" r:id="rId102"/>
    <p:sldId id="406" r:id="rId103"/>
    <p:sldId id="538" r:id="rId104"/>
    <p:sldId id="414" r:id="rId105"/>
    <p:sldId id="412" r:id="rId106"/>
    <p:sldId id="415" r:id="rId107"/>
    <p:sldId id="416" r:id="rId108"/>
    <p:sldId id="417" r:id="rId109"/>
    <p:sldId id="512" r:id="rId11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247"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CCFF66"/>
    <a:srgbClr val="00FF00"/>
    <a:srgbClr val="FF00FF"/>
    <a:srgbClr val="008000"/>
    <a:srgbClr val="CCCC00"/>
    <a:srgbClr val="FFCC99"/>
    <a:srgbClr val="FF9900"/>
    <a:srgbClr val="00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85138" autoAdjust="0"/>
  </p:normalViewPr>
  <p:slideViewPr>
    <p:cSldViewPr showGuides="1">
      <p:cViewPr varScale="1">
        <p:scale>
          <a:sx n="95" d="100"/>
          <a:sy n="95" d="100"/>
        </p:scale>
        <p:origin x="1446" y="90"/>
      </p:cViewPr>
      <p:guideLst>
        <p:guide orient="horz" pos="4247"/>
        <p:guide pos="2880"/>
      </p:guideLst>
    </p:cSldViewPr>
  </p:slideViewPr>
  <p:notesTextViewPr>
    <p:cViewPr>
      <p:scale>
        <a:sx n="100" d="100"/>
        <a:sy n="100" d="100"/>
      </p:scale>
      <p:origin x="0" y="0"/>
    </p:cViewPr>
  </p:notesTextViewPr>
  <p:notesViewPr>
    <p:cSldViewPr showGuides="1">
      <p:cViewPr varScale="1">
        <p:scale>
          <a:sx n="86" d="100"/>
          <a:sy n="86" d="100"/>
        </p:scale>
        <p:origin x="2904" y="5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8610A828-AF6D-47CD-91D0-68AAD2140D6F}" type="datetimeFigureOut">
              <a:rPr lang="zh-CN" altLang="en-US"/>
              <a:pPr>
                <a:defRPr/>
              </a:pPr>
              <a:t>2016/12/21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4C1B118F-1A0F-4847-9FCA-A566E4C60149}" type="slidenum">
              <a:rPr lang="zh-CN" altLang="en-US"/>
              <a:pPr>
                <a:defRPr/>
              </a:pPr>
              <a:t>‹#›</a:t>
            </a:fld>
            <a:endParaRPr lang="zh-CN" altLang="en-US"/>
          </a:p>
        </p:txBody>
      </p:sp>
    </p:spTree>
    <p:extLst>
      <p:ext uri="{BB962C8B-B14F-4D97-AF65-F5344CB8AC3E}">
        <p14:creationId xmlns:p14="http://schemas.microsoft.com/office/powerpoint/2010/main" val="2549826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1894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894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1894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A3E7EAE-0E92-4211-94EB-DAB7B0EC5390}" type="slidenum">
              <a:rPr lang="en-US" altLang="zh-CN"/>
              <a:pPr>
                <a:defRPr/>
              </a:pPr>
              <a:t>‹#›</a:t>
            </a:fld>
            <a:endParaRPr lang="en-US" altLang="zh-CN"/>
          </a:p>
        </p:txBody>
      </p:sp>
    </p:spTree>
    <p:extLst>
      <p:ext uri="{BB962C8B-B14F-4D97-AF65-F5344CB8AC3E}">
        <p14:creationId xmlns:p14="http://schemas.microsoft.com/office/powerpoint/2010/main" val="3102761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5</a:t>
            </a:fld>
            <a:endParaRPr lang="en-US" altLang="zh-CN"/>
          </a:p>
        </p:txBody>
      </p:sp>
    </p:spTree>
    <p:extLst>
      <p:ext uri="{BB962C8B-B14F-4D97-AF65-F5344CB8AC3E}">
        <p14:creationId xmlns:p14="http://schemas.microsoft.com/office/powerpoint/2010/main" val="1144762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smtClean="0">
                <a:solidFill>
                  <a:srgbClr val="66FF33"/>
                </a:solidFill>
                <a:latin typeface="Times New Roman" panose="02020603050405020304" pitchFamily="18" charset="0"/>
              </a:rPr>
              <a:t>一个健康带菌者，被证实在美国有</a:t>
            </a:r>
            <a:r>
              <a:rPr lang="en-US" altLang="zh-CN" smtClean="0">
                <a:solidFill>
                  <a:srgbClr val="66FF33"/>
                </a:solidFill>
                <a:latin typeface="Times New Roman" panose="02020603050405020304" pitchFamily="18" charset="0"/>
              </a:rPr>
              <a:t>7</a:t>
            </a:r>
            <a:r>
              <a:rPr lang="zh-CN" altLang="en-US" smtClean="0">
                <a:solidFill>
                  <a:srgbClr val="66FF33"/>
                </a:solidFill>
                <a:latin typeface="Times New Roman" panose="02020603050405020304" pitchFamily="18" charset="0"/>
              </a:rPr>
              <a:t>个地区多达</a:t>
            </a:r>
            <a:r>
              <a:rPr lang="en-US" altLang="zh-CN" smtClean="0">
                <a:solidFill>
                  <a:srgbClr val="66FF33"/>
                </a:solidFill>
                <a:latin typeface="Times New Roman" panose="02020603050405020304" pitchFamily="18" charset="0"/>
              </a:rPr>
              <a:t>1500</a:t>
            </a:r>
            <a:r>
              <a:rPr lang="zh-CN" altLang="en-US" smtClean="0">
                <a:solidFill>
                  <a:srgbClr val="66FF33"/>
                </a:solidFill>
                <a:latin typeface="Times New Roman" panose="02020603050405020304" pitchFamily="18" charset="0"/>
              </a:rPr>
              <a:t>个伤寒患者</a:t>
            </a:r>
          </a:p>
          <a:p>
            <a:pPr eaLnBrk="1" hangingPunct="1">
              <a:spcBef>
                <a:spcPct val="0"/>
              </a:spcBef>
            </a:pPr>
            <a:r>
              <a:rPr lang="zh-CN" altLang="en-US" smtClean="0">
                <a:solidFill>
                  <a:srgbClr val="66FF33"/>
                </a:solidFill>
                <a:latin typeface="Times New Roman" panose="02020603050405020304" pitchFamily="18" charset="0"/>
              </a:rPr>
              <a:t>都是她传染的。</a:t>
            </a:r>
          </a:p>
          <a:p>
            <a:endParaRPr lang="zh-CN" altLang="en-US" smtClean="0"/>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1A5F76-068F-4790-A8C0-32CE80DD3ECD}" type="slidenum">
              <a:rPr lang="en-US" altLang="zh-CN" smtClean="0"/>
              <a:pPr/>
              <a:t>33</a:t>
            </a:fld>
            <a:endParaRPr lang="en-US" altLang="zh-CN" smtClean="0"/>
          </a:p>
        </p:txBody>
      </p:sp>
    </p:spTree>
    <p:extLst>
      <p:ext uri="{BB962C8B-B14F-4D97-AF65-F5344CB8AC3E}">
        <p14:creationId xmlns:p14="http://schemas.microsoft.com/office/powerpoint/2010/main" val="1330003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高原  山区 北京</a:t>
            </a:r>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39</a:t>
            </a:fld>
            <a:endParaRPr lang="en-US" altLang="zh-CN"/>
          </a:p>
        </p:txBody>
      </p:sp>
    </p:spTree>
    <p:extLst>
      <p:ext uri="{BB962C8B-B14F-4D97-AF65-F5344CB8AC3E}">
        <p14:creationId xmlns:p14="http://schemas.microsoft.com/office/powerpoint/2010/main" val="1653587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梅毒苍白密螺旋体可以结合纤连蛋白到它的表面炭疽杆菌</a:t>
            </a:r>
            <a:r>
              <a:rPr lang="en-US" altLang="zh-CN" dirty="0" smtClean="0"/>
              <a:t>: D</a:t>
            </a:r>
            <a:r>
              <a:rPr lang="zh-CN" altLang="en-US" dirty="0" smtClean="0"/>
              <a:t>谷氨酸多肽荚膜</a:t>
            </a:r>
          </a:p>
          <a:p>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48</a:t>
            </a:fld>
            <a:endParaRPr lang="en-US" altLang="zh-CN"/>
          </a:p>
        </p:txBody>
      </p:sp>
    </p:spTree>
    <p:extLst>
      <p:ext uri="{BB962C8B-B14F-4D97-AF65-F5344CB8AC3E}">
        <p14:creationId xmlns:p14="http://schemas.microsoft.com/office/powerpoint/2010/main" val="872574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102</a:t>
            </a:fld>
            <a:endParaRPr lang="en-US" altLang="zh-CN"/>
          </a:p>
        </p:txBody>
      </p:sp>
    </p:spTree>
    <p:extLst>
      <p:ext uri="{BB962C8B-B14F-4D97-AF65-F5344CB8AC3E}">
        <p14:creationId xmlns:p14="http://schemas.microsoft.com/office/powerpoint/2010/main" val="1660222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103</a:t>
            </a:fld>
            <a:endParaRPr lang="en-US" altLang="zh-CN"/>
          </a:p>
        </p:txBody>
      </p:sp>
    </p:spTree>
    <p:extLst>
      <p:ext uri="{BB962C8B-B14F-4D97-AF65-F5344CB8AC3E}">
        <p14:creationId xmlns:p14="http://schemas.microsoft.com/office/powerpoint/2010/main" val="3066836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过期疫苗</a:t>
            </a:r>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105</a:t>
            </a:fld>
            <a:endParaRPr lang="en-US" altLang="zh-CN"/>
          </a:p>
        </p:txBody>
      </p:sp>
    </p:spTree>
    <p:extLst>
      <p:ext uri="{BB962C8B-B14F-4D97-AF65-F5344CB8AC3E}">
        <p14:creationId xmlns:p14="http://schemas.microsoft.com/office/powerpoint/2010/main" val="776516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抗血清（</a:t>
            </a:r>
            <a:r>
              <a:rPr lang="en-US" altLang="zh-CN" dirty="0" smtClean="0"/>
              <a:t>antiserum</a:t>
            </a:r>
            <a:r>
              <a:rPr lang="zh-CN" altLang="en-US" dirty="0" smtClean="0"/>
              <a:t>）是一种含有多克隆抗体的血清。通过注射抗血清可以传递被动免疫（</a:t>
            </a:r>
            <a:r>
              <a:rPr lang="en-US" altLang="zh-CN" dirty="0" smtClean="0"/>
              <a:t>passive immunity</a:t>
            </a:r>
            <a:r>
              <a:rPr lang="zh-CN" altLang="en-US" dirty="0" smtClean="0"/>
              <a:t>）治疗许多疾病。目前唯一能够治疗埃博拉病毒患者的方法就是通过注射前一个患者的抗血清到体内。</a:t>
            </a:r>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108</a:t>
            </a:fld>
            <a:endParaRPr lang="en-US" altLang="zh-CN"/>
          </a:p>
        </p:txBody>
      </p:sp>
    </p:spTree>
    <p:extLst>
      <p:ext uri="{BB962C8B-B14F-4D97-AF65-F5344CB8AC3E}">
        <p14:creationId xmlns:p14="http://schemas.microsoft.com/office/powerpoint/2010/main" val="3278166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只有在微生物里，非植物和动物里，</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 </a:t>
            </a:r>
            <a:r>
              <a:rPr lang="zh-CN" altLang="en-US" dirty="0" smtClean="0"/>
              <a:t>非存在，而是要引起病理过程</a:t>
            </a:r>
          </a:p>
          <a:p>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7</a:t>
            </a:fld>
            <a:endParaRPr lang="en-US" altLang="zh-CN"/>
          </a:p>
        </p:txBody>
      </p:sp>
    </p:spTree>
    <p:extLst>
      <p:ext uri="{BB962C8B-B14F-4D97-AF65-F5344CB8AC3E}">
        <p14:creationId xmlns:p14="http://schemas.microsoft.com/office/powerpoint/2010/main" val="260633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吸手，消毒</a:t>
            </a:r>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8</a:t>
            </a:fld>
            <a:endParaRPr lang="en-US" altLang="zh-CN"/>
          </a:p>
        </p:txBody>
      </p:sp>
    </p:spTree>
    <p:extLst>
      <p:ext uri="{BB962C8B-B14F-4D97-AF65-F5344CB8AC3E}">
        <p14:creationId xmlns:p14="http://schemas.microsoft.com/office/powerpoint/2010/main" val="1155299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大部分病</a:t>
            </a:r>
            <a:r>
              <a:rPr lang="zh-CN" altLang="en-US" baseline="0" dirty="0" smtClean="0"/>
              <a:t> 都是微生物引起，但不害怕</a:t>
            </a:r>
            <a:endParaRPr lang="en-US" altLang="zh-CN" baseline="0" dirty="0" smtClean="0"/>
          </a:p>
          <a:p>
            <a:r>
              <a:rPr lang="zh-CN" altLang="en-US" dirty="0" smtClean="0"/>
              <a:t>抗生素</a:t>
            </a:r>
            <a:endParaRPr lang="en-US" altLang="zh-CN" dirty="0" smtClean="0"/>
          </a:p>
          <a:p>
            <a:r>
              <a:rPr lang="zh-CN" altLang="en-US" dirty="0" smtClean="0"/>
              <a:t>抗癌抗艾滋</a:t>
            </a:r>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12</a:t>
            </a:fld>
            <a:endParaRPr lang="en-US" altLang="zh-CN"/>
          </a:p>
        </p:txBody>
      </p:sp>
    </p:spTree>
    <p:extLst>
      <p:ext uri="{BB962C8B-B14F-4D97-AF65-F5344CB8AC3E}">
        <p14:creationId xmlns:p14="http://schemas.microsoft.com/office/powerpoint/2010/main" val="510909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8D40573-C533-471D-BF7E-729AD3EF7AF2}" type="slidenum">
              <a:rPr lang="en-US" altLang="zh-CN" smtClean="0"/>
              <a:pPr>
                <a:spcBef>
                  <a:spcPct val="0"/>
                </a:spcBef>
              </a:pPr>
              <a:t>16</a:t>
            </a:fld>
            <a:endParaRPr lang="en-US" altLang="zh-CN"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extLst>
      <p:ext uri="{BB962C8B-B14F-4D97-AF65-F5344CB8AC3E}">
        <p14:creationId xmlns:p14="http://schemas.microsoft.com/office/powerpoint/2010/main" val="313949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得一个病是不容易的的，抗衡   当你有一点不舒服，你采取措施</a:t>
            </a:r>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17</a:t>
            </a:fld>
            <a:endParaRPr lang="en-US" altLang="zh-CN"/>
          </a:p>
        </p:txBody>
      </p:sp>
    </p:spTree>
    <p:extLst>
      <p:ext uri="{BB962C8B-B14F-4D97-AF65-F5344CB8AC3E}">
        <p14:creationId xmlns:p14="http://schemas.microsoft.com/office/powerpoint/2010/main" val="3695286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不是全身发热</a:t>
            </a:r>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18</a:t>
            </a:fld>
            <a:endParaRPr lang="en-US" altLang="zh-CN"/>
          </a:p>
        </p:txBody>
      </p:sp>
    </p:spTree>
    <p:extLst>
      <p:ext uri="{BB962C8B-B14F-4D97-AF65-F5344CB8AC3E}">
        <p14:creationId xmlns:p14="http://schemas.microsoft.com/office/powerpoint/2010/main" val="398178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28</a:t>
            </a:fld>
            <a:endParaRPr lang="en-US" altLang="zh-CN"/>
          </a:p>
        </p:txBody>
      </p:sp>
    </p:spTree>
    <p:extLst>
      <p:ext uri="{BB962C8B-B14F-4D97-AF65-F5344CB8AC3E}">
        <p14:creationId xmlns:p14="http://schemas.microsoft.com/office/powerpoint/2010/main" val="3258377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pPr>
              <a:defRPr/>
            </a:pPr>
            <a:fld id="{4A3E7EAE-0E92-4211-94EB-DAB7B0EC5390}" type="slidenum">
              <a:rPr lang="en-US" altLang="zh-CN" smtClean="0"/>
              <a:pPr>
                <a:defRPr/>
              </a:pPr>
              <a:t>29</a:t>
            </a:fld>
            <a:endParaRPr lang="en-US" altLang="zh-CN"/>
          </a:p>
        </p:txBody>
      </p:sp>
    </p:spTree>
    <p:extLst>
      <p:ext uri="{BB962C8B-B14F-4D97-AF65-F5344CB8AC3E}">
        <p14:creationId xmlns:p14="http://schemas.microsoft.com/office/powerpoint/2010/main" val="3257594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1BE196D-0BE2-4C14-A9F4-70046BE181BA}" type="slidenum">
              <a:rPr lang="en-US" altLang="zh-CN"/>
              <a:pPr>
                <a:defRPr/>
              </a:pPr>
              <a:t>‹#›</a:t>
            </a:fld>
            <a:endParaRPr lang="en-US" altLang="zh-CN"/>
          </a:p>
        </p:txBody>
      </p:sp>
    </p:spTree>
    <p:extLst>
      <p:ext uri="{BB962C8B-B14F-4D97-AF65-F5344CB8AC3E}">
        <p14:creationId xmlns:p14="http://schemas.microsoft.com/office/powerpoint/2010/main" val="628984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E4577D4-F10E-4688-89F6-BFB53E7DB4E7}" type="slidenum">
              <a:rPr lang="en-US" altLang="zh-CN"/>
              <a:pPr>
                <a:defRPr/>
              </a:pPr>
              <a:t>‹#›</a:t>
            </a:fld>
            <a:endParaRPr lang="en-US" altLang="zh-CN"/>
          </a:p>
        </p:txBody>
      </p:sp>
    </p:spTree>
    <p:extLst>
      <p:ext uri="{BB962C8B-B14F-4D97-AF65-F5344CB8AC3E}">
        <p14:creationId xmlns:p14="http://schemas.microsoft.com/office/powerpoint/2010/main" val="3293434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8CDD857-00AD-41C8-B262-555AFB7ADBE4}" type="slidenum">
              <a:rPr lang="en-US" altLang="zh-CN"/>
              <a:pPr>
                <a:defRPr/>
              </a:pPr>
              <a:t>‹#›</a:t>
            </a:fld>
            <a:endParaRPr lang="en-US" altLang="zh-CN"/>
          </a:p>
        </p:txBody>
      </p:sp>
    </p:spTree>
    <p:extLst>
      <p:ext uri="{BB962C8B-B14F-4D97-AF65-F5344CB8AC3E}">
        <p14:creationId xmlns:p14="http://schemas.microsoft.com/office/powerpoint/2010/main" val="181510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D507E7A-4172-41C3-BD17-0672FC5AE83D}" type="slidenum">
              <a:rPr lang="en-US" altLang="zh-CN"/>
              <a:pPr>
                <a:defRPr/>
              </a:pPr>
              <a:t>‹#›</a:t>
            </a:fld>
            <a:endParaRPr lang="en-US" altLang="zh-CN"/>
          </a:p>
        </p:txBody>
      </p:sp>
    </p:spTree>
    <p:extLst>
      <p:ext uri="{BB962C8B-B14F-4D97-AF65-F5344CB8AC3E}">
        <p14:creationId xmlns:p14="http://schemas.microsoft.com/office/powerpoint/2010/main" val="4260260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EAE0C2A-A726-4C98-B85D-9549E25104F3}" type="slidenum">
              <a:rPr lang="en-US" altLang="zh-CN"/>
              <a:pPr>
                <a:defRPr/>
              </a:pPr>
              <a:t>‹#›</a:t>
            </a:fld>
            <a:endParaRPr lang="en-US" altLang="zh-CN"/>
          </a:p>
        </p:txBody>
      </p:sp>
    </p:spTree>
    <p:extLst>
      <p:ext uri="{BB962C8B-B14F-4D97-AF65-F5344CB8AC3E}">
        <p14:creationId xmlns:p14="http://schemas.microsoft.com/office/powerpoint/2010/main" val="1680114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EA51ABD-456F-4D3B-858E-49C4F01AD42A}" type="slidenum">
              <a:rPr lang="en-US" altLang="zh-CN"/>
              <a:pPr>
                <a:defRPr/>
              </a:pPr>
              <a:t>‹#›</a:t>
            </a:fld>
            <a:endParaRPr lang="en-US" altLang="zh-CN"/>
          </a:p>
        </p:txBody>
      </p:sp>
    </p:spTree>
    <p:extLst>
      <p:ext uri="{BB962C8B-B14F-4D97-AF65-F5344CB8AC3E}">
        <p14:creationId xmlns:p14="http://schemas.microsoft.com/office/powerpoint/2010/main" val="2261422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8661A87-0C6E-4C54-9438-D369A6B36983}" type="slidenum">
              <a:rPr lang="en-US" altLang="zh-CN"/>
              <a:pPr>
                <a:defRPr/>
              </a:pPr>
              <a:t>‹#›</a:t>
            </a:fld>
            <a:endParaRPr lang="en-US" altLang="zh-CN"/>
          </a:p>
        </p:txBody>
      </p:sp>
    </p:spTree>
    <p:extLst>
      <p:ext uri="{BB962C8B-B14F-4D97-AF65-F5344CB8AC3E}">
        <p14:creationId xmlns:p14="http://schemas.microsoft.com/office/powerpoint/2010/main" val="177957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D3C60F1-FDFE-49A2-A594-DEB40A990593}" type="slidenum">
              <a:rPr lang="en-US" altLang="zh-CN"/>
              <a:pPr>
                <a:defRPr/>
              </a:pPr>
              <a:t>‹#›</a:t>
            </a:fld>
            <a:endParaRPr lang="en-US" altLang="zh-CN"/>
          </a:p>
        </p:txBody>
      </p:sp>
    </p:spTree>
    <p:extLst>
      <p:ext uri="{BB962C8B-B14F-4D97-AF65-F5344CB8AC3E}">
        <p14:creationId xmlns:p14="http://schemas.microsoft.com/office/powerpoint/2010/main" val="1151199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5FA2120-B2A5-4D33-AA8E-5FA7743DFDBB}" type="slidenum">
              <a:rPr lang="en-US" altLang="zh-CN"/>
              <a:pPr>
                <a:defRPr/>
              </a:pPr>
              <a:t>‹#›</a:t>
            </a:fld>
            <a:endParaRPr lang="en-US" altLang="zh-CN"/>
          </a:p>
        </p:txBody>
      </p:sp>
    </p:spTree>
    <p:extLst>
      <p:ext uri="{BB962C8B-B14F-4D97-AF65-F5344CB8AC3E}">
        <p14:creationId xmlns:p14="http://schemas.microsoft.com/office/powerpoint/2010/main" val="311150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22B708C-D130-4848-83F0-D5808DB52F9D}" type="slidenum">
              <a:rPr lang="en-US" altLang="zh-CN"/>
              <a:pPr>
                <a:defRPr/>
              </a:pPr>
              <a:t>‹#›</a:t>
            </a:fld>
            <a:endParaRPr lang="en-US" altLang="zh-CN"/>
          </a:p>
        </p:txBody>
      </p:sp>
    </p:spTree>
    <p:extLst>
      <p:ext uri="{BB962C8B-B14F-4D97-AF65-F5344CB8AC3E}">
        <p14:creationId xmlns:p14="http://schemas.microsoft.com/office/powerpoint/2010/main" val="1178196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807EEF9-BFC6-4EFD-9C6D-44C202394B15}" type="slidenum">
              <a:rPr lang="en-US" altLang="zh-CN"/>
              <a:pPr>
                <a:defRPr/>
              </a:pPr>
              <a:t>‹#›</a:t>
            </a:fld>
            <a:endParaRPr lang="en-US" altLang="zh-CN"/>
          </a:p>
        </p:txBody>
      </p:sp>
    </p:spTree>
    <p:extLst>
      <p:ext uri="{BB962C8B-B14F-4D97-AF65-F5344CB8AC3E}">
        <p14:creationId xmlns:p14="http://schemas.microsoft.com/office/powerpoint/2010/main" val="224410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3D31E1CD-F548-43F1-A794-4CD7D8F6D97C}" type="slidenum">
              <a:rPr lang="en-US" altLang="zh-CN"/>
              <a:pPr>
                <a:defRPr/>
              </a:pPr>
              <a:t>‹#›</a:t>
            </a:fld>
            <a:endParaRPr lang="en-US" altLang="zh-CN"/>
          </a:p>
        </p:txBody>
      </p:sp>
      <p:sp>
        <p:nvSpPr>
          <p:cNvPr id="9" name="矩形 8"/>
          <p:cNvSpPr/>
          <p:nvPr/>
        </p:nvSpPr>
        <p:spPr>
          <a:xfrm>
            <a:off x="0" y="0"/>
            <a:ext cx="9144000" cy="6858000"/>
          </a:xfrm>
          <a:prstGeom prst="rect">
            <a:avLst/>
          </a:prstGeom>
          <a:gradFill>
            <a:gsLst>
              <a:gs pos="0">
                <a:srgbClr val="00786A"/>
              </a:gs>
              <a:gs pos="39000">
                <a:srgbClr val="00786A"/>
              </a:gs>
              <a:gs pos="100000">
                <a:schemeClr val="accent1">
                  <a:lumMod val="75000"/>
                </a:schemeClr>
              </a:gs>
              <a:gs pos="76000">
                <a:srgbClr val="0194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0.emf"/><Relationship Id="rId4" Type="http://schemas.openxmlformats.org/officeDocument/2006/relationships/oleObject" Target="../embeddings/oleObject2.bin"/></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1"/>
          <p:cNvSpPr txBox="1">
            <a:spLocks noChangeArrowheads="1"/>
          </p:cNvSpPr>
          <p:nvPr/>
        </p:nvSpPr>
        <p:spPr bwMode="auto">
          <a:xfrm>
            <a:off x="2159000" y="1268413"/>
            <a:ext cx="48260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FontTx/>
              <a:buNone/>
            </a:pPr>
            <a:r>
              <a:rPr lang="zh-CN" altLang="en-US" sz="5400">
                <a:solidFill>
                  <a:schemeClr val="bg1"/>
                </a:solidFill>
                <a:latin typeface="思源黑体 CN Normal" panose="020B0400000000000000" pitchFamily="34" charset="-122"/>
                <a:ea typeface="思源黑体 CN Normal" panose="020B0400000000000000" pitchFamily="34" charset="-122"/>
              </a:rPr>
              <a:t>第十一章</a:t>
            </a:r>
            <a:endParaRPr lang="en-US" altLang="zh-CN" sz="5400">
              <a:solidFill>
                <a:schemeClr val="bg1"/>
              </a:solidFill>
              <a:latin typeface="思源黑体 CN Normal" panose="020B0400000000000000" pitchFamily="34" charset="-122"/>
              <a:ea typeface="思源黑体 CN Normal" panose="020B0400000000000000" pitchFamily="34" charset="-122"/>
            </a:endParaRPr>
          </a:p>
        </p:txBody>
      </p:sp>
      <p:sp>
        <p:nvSpPr>
          <p:cNvPr id="3" name="矩形 2"/>
          <p:cNvSpPr/>
          <p:nvPr/>
        </p:nvSpPr>
        <p:spPr>
          <a:xfrm>
            <a:off x="2082255" y="3068960"/>
            <a:ext cx="5314276" cy="1323439"/>
          </a:xfrm>
          <a:prstGeom prst="rect">
            <a:avLst/>
          </a:prstGeom>
          <a:noFill/>
        </p:spPr>
        <p:txBody>
          <a:bodyPr wrap="none">
            <a:spAutoFit/>
          </a:bodyPr>
          <a:lstStyle/>
          <a:p>
            <a:pPr algn="ctr">
              <a:defRPr/>
            </a:pPr>
            <a:r>
              <a:rPr lang="zh-CN" altLang="en-US" sz="8000" dirty="0">
                <a:ln w="0"/>
                <a:gradFill>
                  <a:gsLst>
                    <a:gs pos="0">
                      <a:srgbClr val="FFFF00"/>
                    </a:gs>
                    <a:gs pos="50000">
                      <a:schemeClr val="bg1"/>
                    </a:gs>
                    <a:gs pos="100000">
                      <a:schemeClr val="accent5">
                        <a:lumMod val="60000"/>
                        <a:lumOff val="40000"/>
                      </a:schemeClr>
                    </a:gs>
                  </a:gsLst>
                  <a:lin ang="5400000"/>
                </a:gradFill>
                <a:effectLst>
                  <a:reflection blurRad="38100" stA="53000" endA="300" endPos="34000" dir="5400000" sy="-90000" algn="bl" rotWithShape="0"/>
                </a:effectLst>
                <a:latin typeface="思源黑体 CN Bold" panose="020B0800000000000000" pitchFamily="34" charset="-122"/>
                <a:ea typeface="思源黑体 CN Bold" panose="020B0800000000000000" pitchFamily="34" charset="-122"/>
              </a:rPr>
              <a:t>传染与免疫</a:t>
            </a:r>
            <a:endParaRPr lang="zh-CN" altLang="en-US" sz="8000" dirty="0">
              <a:ln w="0"/>
              <a:gradFill>
                <a:gsLst>
                  <a:gs pos="0">
                    <a:srgbClr val="FFFF00"/>
                  </a:gs>
                  <a:gs pos="50000">
                    <a:schemeClr val="bg1"/>
                  </a:gs>
                  <a:gs pos="100000">
                    <a:schemeClr val="accent5">
                      <a:lumMod val="60000"/>
                      <a:lumOff val="40000"/>
                    </a:schemeClr>
                  </a:gs>
                </a:gsLst>
                <a:lin ang="5400000"/>
              </a:gradFill>
              <a:effectLst>
                <a:reflection blurRad="38100" stA="53000" endA="300" endPos="34000" dir="5400000" sy="-90000" algn="bl" rotWithShape="0"/>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3" name="Text Box 9"/>
          <p:cNvSpPr txBox="1">
            <a:spLocks noChangeArrowheads="1"/>
          </p:cNvSpPr>
          <p:nvPr/>
        </p:nvSpPr>
        <p:spPr bwMode="auto">
          <a:xfrm>
            <a:off x="588963" y="1173163"/>
            <a:ext cx="81105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800">
                <a:solidFill>
                  <a:schemeClr val="bg1"/>
                </a:solidFill>
                <a:latin typeface="思源黑体 CN Normal" panose="020B0400000000000000" pitchFamily="34" charset="-122"/>
                <a:ea typeface="思源黑体 CN Normal" panose="020B0400000000000000" pitchFamily="34" charset="-122"/>
              </a:rPr>
              <a:t>         病原菌突破宿主防线，并能于宿主体内定居、繁殖、扩散的能力，称为侵袭力。</a:t>
            </a:r>
            <a:endParaRPr kumimoji="1" lang="zh-CN" altLang="en-US" sz="2400">
              <a:solidFill>
                <a:schemeClr val="bg1"/>
              </a:solidFill>
              <a:latin typeface="思源黑体 CN Normal" panose="020B0400000000000000" pitchFamily="34" charset="-122"/>
              <a:ea typeface="思源黑体 CN Normal" panose="020B0400000000000000" pitchFamily="34" charset="-122"/>
            </a:endParaRPr>
          </a:p>
        </p:txBody>
      </p:sp>
      <p:sp>
        <p:nvSpPr>
          <p:cNvPr id="185354" name="Text Box 10"/>
          <p:cNvSpPr txBox="1">
            <a:spLocks noChangeArrowheads="1"/>
          </p:cNvSpPr>
          <p:nvPr/>
        </p:nvSpPr>
        <p:spPr bwMode="auto">
          <a:xfrm>
            <a:off x="1763713" y="3024188"/>
            <a:ext cx="3968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a:solidFill>
                  <a:srgbClr val="FFFF00"/>
                </a:solidFill>
                <a:latin typeface="思源黑体 CN Bold" panose="020B0800000000000000" pitchFamily="34" charset="-122"/>
                <a:ea typeface="思源黑体 CN Bold" panose="020B0800000000000000" pitchFamily="34" charset="-122"/>
              </a:rPr>
              <a:t> </a:t>
            </a:r>
            <a:r>
              <a:rPr lang="zh-CN" altLang="en-US">
                <a:solidFill>
                  <a:srgbClr val="FFFF00"/>
                </a:solidFill>
                <a:latin typeface="思源黑体 CN Bold" panose="020B0800000000000000" pitchFamily="34" charset="-122"/>
                <a:ea typeface="思源黑体 CN Bold" panose="020B0800000000000000" pitchFamily="34" charset="-122"/>
              </a:rPr>
              <a:t>吸附和侵入能力；</a:t>
            </a:r>
            <a:endParaRPr lang="zh-CN" altLang="en-US" b="1">
              <a:solidFill>
                <a:srgbClr val="FFFF00"/>
              </a:solidFill>
              <a:latin typeface="思源黑体 CN Bold" panose="020B0800000000000000" pitchFamily="34" charset="-122"/>
              <a:ea typeface="思源黑体 CN Bold" panose="020B0800000000000000" pitchFamily="34" charset="-122"/>
            </a:endParaRPr>
          </a:p>
        </p:txBody>
      </p:sp>
      <p:sp>
        <p:nvSpPr>
          <p:cNvPr id="185355" name="Text Box 11"/>
          <p:cNvSpPr txBox="1">
            <a:spLocks noChangeArrowheads="1"/>
          </p:cNvSpPr>
          <p:nvPr/>
        </p:nvSpPr>
        <p:spPr bwMode="auto">
          <a:xfrm>
            <a:off x="1763713" y="3910013"/>
            <a:ext cx="39687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a:solidFill>
                  <a:srgbClr val="FFFF00"/>
                </a:solidFill>
                <a:latin typeface="思源黑体 CN Bold" panose="020B0800000000000000" pitchFamily="34" charset="-122"/>
                <a:ea typeface="思源黑体 CN Bold" panose="020B0800000000000000" pitchFamily="34" charset="-122"/>
              </a:rPr>
              <a:t> </a:t>
            </a:r>
            <a:r>
              <a:rPr lang="zh-CN" altLang="en-US">
                <a:solidFill>
                  <a:srgbClr val="FFFF00"/>
                </a:solidFill>
                <a:latin typeface="思源黑体 CN Bold" panose="020B0800000000000000" pitchFamily="34" charset="-122"/>
                <a:ea typeface="思源黑体 CN Bold" panose="020B0800000000000000" pitchFamily="34" charset="-122"/>
              </a:rPr>
              <a:t>繁殖与扩散能力；</a:t>
            </a:r>
          </a:p>
        </p:txBody>
      </p:sp>
      <p:sp>
        <p:nvSpPr>
          <p:cNvPr id="185356" name="Text Box 12"/>
          <p:cNvSpPr txBox="1">
            <a:spLocks noChangeArrowheads="1"/>
          </p:cNvSpPr>
          <p:nvPr/>
        </p:nvSpPr>
        <p:spPr bwMode="auto">
          <a:xfrm>
            <a:off x="1763713" y="4797425"/>
            <a:ext cx="5610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a:solidFill>
                  <a:srgbClr val="FFFF00"/>
                </a:solidFill>
                <a:latin typeface="思源黑体 CN Bold" panose="020B0800000000000000" pitchFamily="34" charset="-122"/>
                <a:ea typeface="思源黑体 CN Bold" panose="020B0800000000000000" pitchFamily="34" charset="-122"/>
              </a:rPr>
              <a:t> </a:t>
            </a:r>
            <a:r>
              <a:rPr lang="zh-CN" altLang="en-US">
                <a:solidFill>
                  <a:srgbClr val="FFFF00"/>
                </a:solidFill>
                <a:latin typeface="思源黑体 CN Bold" panose="020B0800000000000000" pitchFamily="34" charset="-122"/>
                <a:ea typeface="思源黑体 CN Bold" panose="020B0800000000000000" pitchFamily="34" charset="-122"/>
              </a:rPr>
              <a:t>对宿主防御机能的抵抗能力</a:t>
            </a:r>
          </a:p>
        </p:txBody>
      </p:sp>
      <p:grpSp>
        <p:nvGrpSpPr>
          <p:cNvPr id="11270" name="组合 12"/>
          <p:cNvGrpSpPr>
            <a:grpSpLocks/>
          </p:cNvGrpSpPr>
          <p:nvPr/>
        </p:nvGrpSpPr>
        <p:grpSpPr bwMode="auto">
          <a:xfrm>
            <a:off x="6350" y="247650"/>
            <a:ext cx="9274175" cy="677863"/>
            <a:chOff x="-12700" y="312738"/>
            <a:chExt cx="9274096" cy="678304"/>
          </a:xfrm>
        </p:grpSpPr>
        <p:sp>
          <p:nvSpPr>
            <p:cNvPr id="14" name="矩形 13"/>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2"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侵袭力</a:t>
              </a:r>
              <a:r>
                <a:rPr lang="zh-CN" altLang="en-US" sz="3600">
                  <a:solidFill>
                    <a:schemeClr val="bg1"/>
                  </a:solidFill>
                  <a:latin typeface="思源黑体 CN Regular" panose="020B0500000000000000" pitchFamily="34" charset="-122"/>
                  <a:ea typeface="思源黑体 CN Regular" panose="020B0500000000000000" pitchFamily="34" charset="-122"/>
                </a:rPr>
                <a:t> </a:t>
              </a:r>
              <a:r>
                <a:rPr lang="en-US" altLang="zh-CN" sz="3600">
                  <a:solidFill>
                    <a:schemeClr val="bg1"/>
                  </a:solidFill>
                  <a:latin typeface="思源黑体 CN Regular" panose="020B0500000000000000" pitchFamily="34" charset="-122"/>
                  <a:ea typeface="思源黑体 CN Regular" panose="020B0500000000000000" pitchFamily="34" charset="-122"/>
                </a:rPr>
                <a:t>(invasiveness)</a:t>
              </a:r>
              <a:endParaRPr kumimoji="1" lang="zh-CN" altLang="en-US" sz="3600">
                <a:solidFill>
                  <a:schemeClr val="bg1"/>
                </a:solidFill>
                <a:latin typeface="思源黑体 CN Regular" panose="020B0500000000000000" pitchFamily="34" charset="-122"/>
                <a:ea typeface="思源黑体 CN Regular" panose="020B05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85353"/>
                                        </p:tgtEl>
                                        <p:attrNameLst>
                                          <p:attrName>style.visibility</p:attrName>
                                        </p:attrNameLst>
                                      </p:cBhvr>
                                      <p:to>
                                        <p:strVal val="visible"/>
                                      </p:to>
                                    </p:set>
                                    <p:anim calcmode="lin" valueType="num">
                                      <p:cBhvr additive="base">
                                        <p:cTn id="7" dur="500" fill="hold"/>
                                        <p:tgtEl>
                                          <p:spTgt spid="185353"/>
                                        </p:tgtEl>
                                        <p:attrNameLst>
                                          <p:attrName>ppt_x</p:attrName>
                                        </p:attrNameLst>
                                      </p:cBhvr>
                                      <p:tavLst>
                                        <p:tav tm="0">
                                          <p:val>
                                            <p:strVal val="0-#ppt_w/2"/>
                                          </p:val>
                                        </p:tav>
                                        <p:tav tm="100000">
                                          <p:val>
                                            <p:strVal val="#ppt_x"/>
                                          </p:val>
                                        </p:tav>
                                      </p:tavLst>
                                    </p:anim>
                                    <p:anim calcmode="lin" valueType="num">
                                      <p:cBhvr additive="base">
                                        <p:cTn id="8" dur="500" fill="hold"/>
                                        <p:tgtEl>
                                          <p:spTgt spid="18535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85354"/>
                                        </p:tgtEl>
                                        <p:attrNameLst>
                                          <p:attrName>style.visibility</p:attrName>
                                        </p:attrNameLst>
                                      </p:cBhvr>
                                      <p:to>
                                        <p:strVal val="visible"/>
                                      </p:to>
                                    </p:set>
                                    <p:anim calcmode="lin" valueType="num">
                                      <p:cBhvr additive="base">
                                        <p:cTn id="13" dur="500" fill="hold"/>
                                        <p:tgtEl>
                                          <p:spTgt spid="185354"/>
                                        </p:tgtEl>
                                        <p:attrNameLst>
                                          <p:attrName>ppt_x</p:attrName>
                                        </p:attrNameLst>
                                      </p:cBhvr>
                                      <p:tavLst>
                                        <p:tav tm="0">
                                          <p:val>
                                            <p:strVal val="0-#ppt_w/2"/>
                                          </p:val>
                                        </p:tav>
                                        <p:tav tm="100000">
                                          <p:val>
                                            <p:strVal val="#ppt_x"/>
                                          </p:val>
                                        </p:tav>
                                      </p:tavLst>
                                    </p:anim>
                                    <p:anim calcmode="lin" valueType="num">
                                      <p:cBhvr additive="base">
                                        <p:cTn id="14" dur="500" fill="hold"/>
                                        <p:tgtEl>
                                          <p:spTgt spid="185354"/>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6" fill="hold" grpId="0" nodeType="afterEffect">
                                  <p:stCondLst>
                                    <p:cond delay="0"/>
                                  </p:stCondLst>
                                  <p:childTnLst>
                                    <p:set>
                                      <p:cBhvr>
                                        <p:cTn id="17" dur="1" fill="hold">
                                          <p:stCondLst>
                                            <p:cond delay="0"/>
                                          </p:stCondLst>
                                        </p:cTn>
                                        <p:tgtEl>
                                          <p:spTgt spid="185355"/>
                                        </p:tgtEl>
                                        <p:attrNameLst>
                                          <p:attrName>style.visibility</p:attrName>
                                        </p:attrNameLst>
                                      </p:cBhvr>
                                      <p:to>
                                        <p:strVal val="visible"/>
                                      </p:to>
                                    </p:set>
                                    <p:anim calcmode="lin" valueType="num">
                                      <p:cBhvr additive="base">
                                        <p:cTn id="18" dur="500" fill="hold"/>
                                        <p:tgtEl>
                                          <p:spTgt spid="185355"/>
                                        </p:tgtEl>
                                        <p:attrNameLst>
                                          <p:attrName>ppt_x</p:attrName>
                                        </p:attrNameLst>
                                      </p:cBhvr>
                                      <p:tavLst>
                                        <p:tav tm="0">
                                          <p:val>
                                            <p:strVal val="1+#ppt_w/2"/>
                                          </p:val>
                                        </p:tav>
                                        <p:tav tm="100000">
                                          <p:val>
                                            <p:strVal val="#ppt_x"/>
                                          </p:val>
                                        </p:tav>
                                      </p:tavLst>
                                    </p:anim>
                                    <p:anim calcmode="lin" valueType="num">
                                      <p:cBhvr additive="base">
                                        <p:cTn id="19" dur="500" fill="hold"/>
                                        <p:tgtEl>
                                          <p:spTgt spid="185355"/>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1000"/>
                            </p:stCondLst>
                            <p:childTnLst>
                              <p:par>
                                <p:cTn id="21" presetID="2" presetClass="entr" presetSubtype="12" fill="hold" grpId="0" nodeType="afterEffect">
                                  <p:stCondLst>
                                    <p:cond delay="0"/>
                                  </p:stCondLst>
                                  <p:childTnLst>
                                    <p:set>
                                      <p:cBhvr>
                                        <p:cTn id="22" dur="1" fill="hold">
                                          <p:stCondLst>
                                            <p:cond delay="0"/>
                                          </p:stCondLst>
                                        </p:cTn>
                                        <p:tgtEl>
                                          <p:spTgt spid="185356"/>
                                        </p:tgtEl>
                                        <p:attrNameLst>
                                          <p:attrName>style.visibility</p:attrName>
                                        </p:attrNameLst>
                                      </p:cBhvr>
                                      <p:to>
                                        <p:strVal val="visible"/>
                                      </p:to>
                                    </p:set>
                                    <p:anim calcmode="lin" valueType="num">
                                      <p:cBhvr additive="base">
                                        <p:cTn id="23" dur="500" fill="hold"/>
                                        <p:tgtEl>
                                          <p:spTgt spid="185356"/>
                                        </p:tgtEl>
                                        <p:attrNameLst>
                                          <p:attrName>ppt_x</p:attrName>
                                        </p:attrNameLst>
                                      </p:cBhvr>
                                      <p:tavLst>
                                        <p:tav tm="0">
                                          <p:val>
                                            <p:strVal val="0-#ppt_w/2"/>
                                          </p:val>
                                        </p:tav>
                                        <p:tav tm="100000">
                                          <p:val>
                                            <p:strVal val="#ppt_x"/>
                                          </p:val>
                                        </p:tav>
                                      </p:tavLst>
                                    </p:anim>
                                    <p:anim calcmode="lin" valueType="num">
                                      <p:cBhvr additive="base">
                                        <p:cTn id="24" dur="500" fill="hold"/>
                                        <p:tgtEl>
                                          <p:spTgt spid="1853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3" grpId="0" autoUpdateAnimBg="0"/>
      <p:bldP spid="185354" grpId="0" autoUpdateAnimBg="0"/>
      <p:bldP spid="185355" grpId="0" autoUpdateAnimBg="0"/>
      <p:bldP spid="185356"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body" idx="1"/>
          </p:nvPr>
        </p:nvSpPr>
        <p:spPr>
          <a:xfrm>
            <a:off x="971550" y="2360613"/>
            <a:ext cx="6121400" cy="1152525"/>
          </a:xfrm>
        </p:spPr>
        <p:txBody>
          <a:bodyPr/>
          <a:lstStyle/>
          <a:p>
            <a:pPr eaLnBrk="1" hangingPunct="1">
              <a:spcBef>
                <a:spcPct val="60000"/>
              </a:spcBef>
              <a:buFontTx/>
              <a:buNone/>
            </a:pPr>
            <a:r>
              <a:rPr lang="en-US" altLang="zh-CN" sz="2400" smtClean="0">
                <a:solidFill>
                  <a:schemeClr val="bg1"/>
                </a:solidFill>
                <a:latin typeface="思源黑体 CN Medium" panose="020B0600000000000000" pitchFamily="34" charset="-122"/>
                <a:ea typeface="思源黑体 CN Medium" panose="020B0600000000000000" pitchFamily="34" charset="-122"/>
              </a:rPr>
              <a:t>A  </a:t>
            </a:r>
            <a:r>
              <a:rPr lang="zh-CN" altLang="en-US" sz="2400" smtClean="0">
                <a:solidFill>
                  <a:schemeClr val="bg1"/>
                </a:solidFill>
                <a:latin typeface="思源黑体 CN Medium" panose="020B0600000000000000" pitchFamily="34" charset="-122"/>
                <a:ea typeface="思源黑体 CN Medium" panose="020B0600000000000000" pitchFamily="34" charset="-122"/>
              </a:rPr>
              <a:t>补体可与任何</a:t>
            </a:r>
            <a:r>
              <a:rPr lang="en-US" altLang="zh-CN" sz="2400" smtClean="0">
                <a:solidFill>
                  <a:schemeClr val="bg1"/>
                </a:solidFill>
                <a:latin typeface="思源黑体 CN Medium" panose="020B0600000000000000" pitchFamily="34" charset="-122"/>
                <a:ea typeface="思源黑体 CN Medium" panose="020B0600000000000000" pitchFamily="34" charset="-122"/>
              </a:rPr>
              <a:t>Ag-Ab</a:t>
            </a:r>
            <a:r>
              <a:rPr lang="zh-CN" altLang="en-US" sz="2400" smtClean="0">
                <a:solidFill>
                  <a:schemeClr val="bg1"/>
                </a:solidFill>
                <a:latin typeface="思源黑体 CN Medium" panose="020B0600000000000000" pitchFamily="34" charset="-122"/>
                <a:ea typeface="思源黑体 CN Medium" panose="020B0600000000000000" pitchFamily="34" charset="-122"/>
              </a:rPr>
              <a:t>复合物结合	</a:t>
            </a:r>
          </a:p>
          <a:p>
            <a:pPr eaLnBrk="1" hangingPunct="1">
              <a:spcBef>
                <a:spcPct val="60000"/>
              </a:spcBef>
              <a:buFontTx/>
              <a:buNone/>
            </a:pPr>
            <a:r>
              <a:rPr lang="en-US" altLang="zh-CN" sz="2400" smtClean="0">
                <a:solidFill>
                  <a:schemeClr val="bg1"/>
                </a:solidFill>
                <a:latin typeface="思源黑体 CN Medium" panose="020B0600000000000000" pitchFamily="34" charset="-122"/>
                <a:ea typeface="思源黑体 CN Medium" panose="020B0600000000000000" pitchFamily="34" charset="-122"/>
              </a:rPr>
              <a:t>B  </a:t>
            </a:r>
            <a:r>
              <a:rPr lang="zh-CN" altLang="en-US" sz="2400" smtClean="0">
                <a:solidFill>
                  <a:schemeClr val="bg1"/>
                </a:solidFill>
                <a:latin typeface="思源黑体 CN Medium" panose="020B0600000000000000" pitchFamily="34" charset="-122"/>
                <a:ea typeface="思源黑体 CN Medium" panose="020B0600000000000000" pitchFamily="34" charset="-122"/>
              </a:rPr>
              <a:t>指示系统若与补体结合显溶血反应</a:t>
            </a:r>
            <a:endParaRPr lang="zh-CN" altLang="zh-CN" sz="2400" smtClean="0">
              <a:solidFill>
                <a:schemeClr val="bg1"/>
              </a:solidFill>
              <a:latin typeface="思源黑体 CN Medium" panose="020B0600000000000000" pitchFamily="34" charset="-122"/>
              <a:ea typeface="思源黑体 CN Medium" panose="020B0600000000000000" pitchFamily="34" charset="-122"/>
            </a:endParaRPr>
          </a:p>
        </p:txBody>
      </p:sp>
      <p:sp>
        <p:nvSpPr>
          <p:cNvPr id="157703" name="Rectangle 7"/>
          <p:cNvSpPr>
            <a:spLocks noChangeArrowheads="1"/>
          </p:cNvSpPr>
          <p:nvPr/>
        </p:nvSpPr>
        <p:spPr bwMode="auto">
          <a:xfrm>
            <a:off x="539750" y="692150"/>
            <a:ext cx="3689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bg1"/>
                </a:solidFill>
                <a:latin typeface="思源黑体 CN Medium" panose="020B0600000000000000" pitchFamily="34" charset="-122"/>
                <a:ea typeface="思源黑体 CN Medium" panose="020B0600000000000000" pitchFamily="34" charset="-122"/>
              </a:rPr>
              <a:t>（三）</a:t>
            </a:r>
            <a:r>
              <a:rPr kumimoji="1" lang="zh-CN" altLang="en-US">
                <a:solidFill>
                  <a:schemeClr val="bg1"/>
                </a:solidFill>
                <a:latin typeface="思源黑体 CN Medium" panose="020B0600000000000000" pitchFamily="34" charset="-122"/>
                <a:ea typeface="思源黑体 CN Medium" panose="020B0600000000000000" pitchFamily="34" charset="-122"/>
              </a:rPr>
              <a:t>补体结合试验</a:t>
            </a:r>
          </a:p>
        </p:txBody>
      </p:sp>
      <p:sp>
        <p:nvSpPr>
          <p:cNvPr id="157704" name="Rectangle 8"/>
          <p:cNvSpPr>
            <a:spLocks noChangeArrowheads="1"/>
          </p:cNvSpPr>
          <p:nvPr/>
        </p:nvSpPr>
        <p:spPr bwMode="auto">
          <a:xfrm>
            <a:off x="684213" y="1557338"/>
            <a:ext cx="2012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Medium" panose="020B0600000000000000" pitchFamily="34" charset="-122"/>
                <a:ea typeface="思源黑体 CN Medium" panose="020B0600000000000000" pitchFamily="34" charset="-122"/>
              </a:rPr>
              <a:t>基本原理</a:t>
            </a:r>
            <a:r>
              <a:rPr lang="en-US" altLang="zh-CN" sz="1800" b="1">
                <a:solidFill>
                  <a:srgbClr val="66FF33"/>
                </a:solidFill>
                <a:latin typeface="思源黑体 CN Medium" panose="020B0600000000000000" pitchFamily="34" charset="-122"/>
                <a:ea typeface="思源黑体 CN Medium" panose="020B0600000000000000"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57703"/>
                                        </p:tgtEl>
                                        <p:attrNameLst>
                                          <p:attrName>style.visibility</p:attrName>
                                        </p:attrNameLst>
                                      </p:cBhvr>
                                      <p:to>
                                        <p:strVal val="visible"/>
                                      </p:to>
                                    </p:set>
                                    <p:anim calcmode="lin" valueType="num">
                                      <p:cBhvr additive="base">
                                        <p:cTn id="7" dur="500" fill="hold"/>
                                        <p:tgtEl>
                                          <p:spTgt spid="157703"/>
                                        </p:tgtEl>
                                        <p:attrNameLst>
                                          <p:attrName>ppt_x</p:attrName>
                                        </p:attrNameLst>
                                      </p:cBhvr>
                                      <p:tavLst>
                                        <p:tav tm="0">
                                          <p:val>
                                            <p:strVal val="1+#ppt_w/2"/>
                                          </p:val>
                                        </p:tav>
                                        <p:tav tm="100000">
                                          <p:val>
                                            <p:strVal val="#ppt_x"/>
                                          </p:val>
                                        </p:tav>
                                      </p:tavLst>
                                    </p:anim>
                                    <p:anim calcmode="lin" valueType="num">
                                      <p:cBhvr additive="base">
                                        <p:cTn id="8" dur="500" fill="hold"/>
                                        <p:tgtEl>
                                          <p:spTgt spid="1577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7704"/>
                                        </p:tgtEl>
                                        <p:attrNameLst>
                                          <p:attrName>style.visibility</p:attrName>
                                        </p:attrNameLst>
                                      </p:cBhvr>
                                      <p:to>
                                        <p:strVal val="visible"/>
                                      </p:to>
                                    </p:set>
                                    <p:anim calcmode="lin" valueType="num">
                                      <p:cBhvr additive="base">
                                        <p:cTn id="13" dur="500" fill="hold"/>
                                        <p:tgtEl>
                                          <p:spTgt spid="157704"/>
                                        </p:tgtEl>
                                        <p:attrNameLst>
                                          <p:attrName>ppt_x</p:attrName>
                                        </p:attrNameLst>
                                      </p:cBhvr>
                                      <p:tavLst>
                                        <p:tav tm="0">
                                          <p:val>
                                            <p:strVal val="0-#ppt_w/2"/>
                                          </p:val>
                                        </p:tav>
                                        <p:tav tm="100000">
                                          <p:val>
                                            <p:strVal val="#ppt_x"/>
                                          </p:val>
                                        </p:tav>
                                      </p:tavLst>
                                    </p:anim>
                                    <p:anim calcmode="lin" valueType="num">
                                      <p:cBhvr additive="base">
                                        <p:cTn id="14" dur="500" fill="hold"/>
                                        <p:tgtEl>
                                          <p:spTgt spid="15770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7699">
                                            <p:txEl>
                                              <p:pRg st="0" end="0"/>
                                            </p:txEl>
                                          </p:spTgt>
                                        </p:tgtEl>
                                        <p:attrNameLst>
                                          <p:attrName>style.visibility</p:attrName>
                                        </p:attrNameLst>
                                      </p:cBhvr>
                                      <p:to>
                                        <p:strVal val="visible"/>
                                      </p:to>
                                    </p:set>
                                    <p:anim calcmode="lin" valueType="num">
                                      <p:cBhvr additive="base">
                                        <p:cTn id="19" dur="500" fill="hold"/>
                                        <p:tgtEl>
                                          <p:spTgt spid="157699">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76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57699">
                                            <p:txEl>
                                              <p:pRg st="1" end="1"/>
                                            </p:txEl>
                                          </p:spTgt>
                                        </p:tgtEl>
                                        <p:attrNameLst>
                                          <p:attrName>style.visibility</p:attrName>
                                        </p:attrNameLst>
                                      </p:cBhvr>
                                      <p:to>
                                        <p:strVal val="visible"/>
                                      </p:to>
                                    </p:set>
                                    <p:anim calcmode="lin" valueType="num">
                                      <p:cBhvr additive="base">
                                        <p:cTn id="25" dur="500" fill="hold"/>
                                        <p:tgtEl>
                                          <p:spTgt spid="157699">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769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build="p"/>
      <p:bldP spid="157703" grpId="0"/>
      <p:bldP spid="15770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685800" y="76200"/>
            <a:ext cx="7772400" cy="1143000"/>
          </a:xfrm>
        </p:spPr>
        <p:txBody>
          <a:bodyPr/>
          <a:lstStyle/>
          <a:p>
            <a:pPr eaLnBrk="1" hangingPunct="1"/>
            <a:r>
              <a:rPr lang="zh-CN" altLang="en-US" sz="3200" smtClean="0">
                <a:solidFill>
                  <a:schemeClr val="bg1"/>
                </a:solidFill>
                <a:latin typeface="思源黑体 CN Bold" panose="020B0800000000000000" pitchFamily="34" charset="-122"/>
                <a:ea typeface="思源黑体 CN Bold" panose="020B0800000000000000" pitchFamily="34" charset="-122"/>
              </a:rPr>
              <a:t>补体结合试验阳性与阴性结果</a:t>
            </a:r>
          </a:p>
        </p:txBody>
      </p:sp>
      <p:pic>
        <p:nvPicPr>
          <p:cNvPr id="97283" name="Picture 3" descr="jc047"/>
          <p:cNvPicPr>
            <a:picLocks noChangeAspect="1" noChangeArrowheads="1"/>
          </p:cNvPicPr>
          <p:nvPr/>
        </p:nvPicPr>
        <p:blipFill rotWithShape="1">
          <a:blip r:embed="rId2">
            <a:extLst>
              <a:ext uri="{28A0092B-C50C-407E-A947-70E740481C1C}">
                <a14:useLocalDpi xmlns:a14="http://schemas.microsoft.com/office/drawing/2010/main" val="0"/>
              </a:ext>
            </a:extLst>
          </a:blip>
          <a:srcRect b="2068"/>
          <a:stretch/>
        </p:blipFill>
        <p:spPr bwMode="auto">
          <a:xfrm>
            <a:off x="0" y="1219200"/>
            <a:ext cx="9144000" cy="552216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395288" y="0"/>
            <a:ext cx="7772400" cy="1143000"/>
          </a:xfrm>
        </p:spPr>
        <p:txBody>
          <a:bodyPr/>
          <a:lstStyle/>
          <a:p>
            <a:pPr eaLnBrk="1" hangingPunct="1"/>
            <a:r>
              <a:rPr lang="zh-CN" altLang="en-US" dirty="0" smtClean="0">
                <a:solidFill>
                  <a:schemeClr val="bg1"/>
                </a:solidFill>
                <a:latin typeface="思源黑体 CN Medium" panose="020B0600000000000000" pitchFamily="34" charset="-122"/>
                <a:ea typeface="思源黑体 CN Medium" panose="020B0600000000000000" pitchFamily="34" charset="-122"/>
              </a:rPr>
              <a:t>三、免疫标记技术</a:t>
            </a:r>
          </a:p>
        </p:txBody>
      </p:sp>
      <p:sp>
        <p:nvSpPr>
          <p:cNvPr id="159752" name="Rectangle 8"/>
          <p:cNvSpPr>
            <a:spLocks noChangeArrowheads="1"/>
          </p:cNvSpPr>
          <p:nvPr/>
        </p:nvSpPr>
        <p:spPr bwMode="auto">
          <a:xfrm>
            <a:off x="352426" y="1176486"/>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dirty="0">
                <a:solidFill>
                  <a:schemeClr val="bg1"/>
                </a:solidFill>
                <a:latin typeface="思源黑体 CN Medium" panose="020B0600000000000000" pitchFamily="34" charset="-122"/>
                <a:ea typeface="思源黑体 CN Medium" panose="020B0600000000000000" pitchFamily="34" charset="-122"/>
              </a:rPr>
              <a:t>（一）免疫荧光技术</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789" t="1417" r="66079" b="67417"/>
          <a:stretch/>
        </p:blipFill>
        <p:spPr>
          <a:xfrm>
            <a:off x="378859" y="2023449"/>
            <a:ext cx="2710119" cy="1656184"/>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407" r="-1"/>
          <a:stretch/>
        </p:blipFill>
        <p:spPr>
          <a:xfrm>
            <a:off x="395288" y="4061514"/>
            <a:ext cx="5262056" cy="2463830"/>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707" t="34721" r="35996" b="34128"/>
          <a:stretch/>
        </p:blipFill>
        <p:spPr>
          <a:xfrm>
            <a:off x="3232995" y="2023449"/>
            <a:ext cx="5256584" cy="165618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433" y="4107828"/>
            <a:ext cx="3027337" cy="2367349"/>
          </a:xfrm>
          <a:prstGeom prst="rect">
            <a:avLst/>
          </a:prstGeom>
          <a:ln w="50800">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750"/>
                                        <p:tgtEl>
                                          <p:spTgt spid="3"/>
                                        </p:tgtEl>
                                      </p:cBhvr>
                                    </p:animEffect>
                                  </p:childTnLst>
                                </p:cTn>
                              </p:par>
                              <p:par>
                                <p:cTn id="8" presetID="4" presetClass="entr" presetSubtype="3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ox(out)">
                                      <p:cBhvr>
                                        <p:cTn id="1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395288" y="0"/>
            <a:ext cx="7772400" cy="1143000"/>
          </a:xfrm>
        </p:spPr>
        <p:txBody>
          <a:bodyPr/>
          <a:lstStyle/>
          <a:p>
            <a:pPr eaLnBrk="1" hangingPunct="1"/>
            <a:r>
              <a:rPr lang="zh-CN" altLang="en-US" dirty="0" smtClean="0">
                <a:solidFill>
                  <a:schemeClr val="bg1"/>
                </a:solidFill>
                <a:latin typeface="思源黑体 CN Medium" panose="020B0600000000000000" pitchFamily="34" charset="-122"/>
                <a:ea typeface="思源黑体 CN Medium" panose="020B0600000000000000" pitchFamily="34" charset="-122"/>
              </a:rPr>
              <a:t>三、免疫标记技术</a:t>
            </a:r>
          </a:p>
        </p:txBody>
      </p:sp>
      <p:sp>
        <p:nvSpPr>
          <p:cNvPr id="159751" name="Rectangle 7"/>
          <p:cNvSpPr>
            <a:spLocks noChangeArrowheads="1"/>
          </p:cNvSpPr>
          <p:nvPr/>
        </p:nvSpPr>
        <p:spPr bwMode="auto">
          <a:xfrm>
            <a:off x="395288" y="1666220"/>
            <a:ext cx="8353176" cy="80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40000"/>
              </a:spcBef>
              <a:buFontTx/>
              <a:buNone/>
            </a:pPr>
            <a:r>
              <a:rPr kumimoji="1" lang="zh-CN" altLang="en-US" sz="1800" b="1" dirty="0">
                <a:solidFill>
                  <a:srgbClr val="FFFF00"/>
                </a:solidFill>
                <a:latin typeface="思源黑体 CN Medium" panose="020B0600000000000000" pitchFamily="34" charset="-122"/>
                <a:ea typeface="思源黑体 CN Medium" panose="020B0600000000000000" pitchFamily="34" charset="-122"/>
              </a:rPr>
              <a:t>一种利用酶作标记的抗体或抗抗体以进行抗原、抗体反应的高灵敏度的免疫标记技术。</a:t>
            </a:r>
          </a:p>
        </p:txBody>
      </p:sp>
      <p:sp>
        <p:nvSpPr>
          <p:cNvPr id="159753" name="Rectangle 9"/>
          <p:cNvSpPr>
            <a:spLocks noChangeArrowheads="1"/>
          </p:cNvSpPr>
          <p:nvPr/>
        </p:nvSpPr>
        <p:spPr bwMode="auto">
          <a:xfrm>
            <a:off x="395288" y="1143000"/>
            <a:ext cx="48410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dirty="0">
                <a:solidFill>
                  <a:schemeClr val="bg1"/>
                </a:solidFill>
                <a:latin typeface="思源黑体 CN Medium" panose="020B0600000000000000" pitchFamily="34" charset="-122"/>
                <a:ea typeface="思源黑体 CN Medium" panose="020B0600000000000000" pitchFamily="34" charset="-122"/>
              </a:rPr>
              <a:t>（二）免疫酶</a:t>
            </a:r>
            <a:r>
              <a:rPr kumimoji="1" lang="zh-CN" altLang="en-US" sz="2800" dirty="0" smtClean="0">
                <a:solidFill>
                  <a:schemeClr val="bg1"/>
                </a:solidFill>
                <a:latin typeface="思源黑体 CN Medium" panose="020B0600000000000000" pitchFamily="34" charset="-122"/>
                <a:ea typeface="思源黑体 CN Medium" panose="020B0600000000000000" pitchFamily="34" charset="-122"/>
              </a:rPr>
              <a:t>技术（</a:t>
            </a:r>
            <a:r>
              <a:rPr kumimoji="1" lang="en-US" altLang="zh-CN" sz="2800" dirty="0" smtClean="0">
                <a:solidFill>
                  <a:schemeClr val="bg1"/>
                </a:solidFill>
                <a:latin typeface="思源黑体 CN Medium" panose="020B0600000000000000" pitchFamily="34" charset="-122"/>
                <a:ea typeface="思源黑体 CN Medium" panose="020B0600000000000000" pitchFamily="34" charset="-122"/>
              </a:rPr>
              <a:t>ELISA</a:t>
            </a:r>
            <a:r>
              <a:rPr kumimoji="1" lang="zh-CN" altLang="en-US" sz="2800" dirty="0" smtClean="0">
                <a:solidFill>
                  <a:schemeClr val="bg1"/>
                </a:solidFill>
                <a:latin typeface="思源黑体 CN Medium" panose="020B0600000000000000" pitchFamily="34" charset="-122"/>
                <a:ea typeface="思源黑体 CN Medium" panose="020B0600000000000000" pitchFamily="34" charset="-122"/>
              </a:rPr>
              <a:t>）</a:t>
            </a:r>
            <a:endParaRPr kumimoji="1" lang="zh-CN" altLang="en-US" sz="2800" dirty="0">
              <a:solidFill>
                <a:schemeClr val="bg1"/>
              </a:solidFill>
              <a:latin typeface="思源黑体 CN Medium" panose="020B0600000000000000" pitchFamily="34" charset="-122"/>
              <a:ea typeface="思源黑体 CN Medium" panose="020B0600000000000000" pitchFamily="34" charset="-122"/>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3983193161"/>
              </p:ext>
            </p:extLst>
          </p:nvPr>
        </p:nvGraphicFramePr>
        <p:xfrm>
          <a:off x="1619672" y="2197323"/>
          <a:ext cx="6227762" cy="4333775"/>
        </p:xfrm>
        <a:graphic>
          <a:graphicData uri="http://schemas.openxmlformats.org/presentationml/2006/ole">
            <mc:AlternateContent xmlns:mc="http://schemas.openxmlformats.org/markup-compatibility/2006">
              <mc:Choice xmlns:v="urn:schemas-microsoft-com:vml" Requires="v">
                <p:oleObj spid="_x0000_s8216" name="幻灯片" r:id="rId4" imgW="1431105" imgH="1072042" progId="PowerPoint.Slide.8">
                  <p:embed/>
                </p:oleObj>
              </mc:Choice>
              <mc:Fallback>
                <p:oleObj name="幻灯片" r:id="rId4" imgW="1431105" imgH="1072042" progId="PowerPoint.Slide.8">
                  <p:embed/>
                  <p:pic>
                    <p:nvPicPr>
                      <p:cNvPr id="0" name=""/>
                      <p:cNvPicPr>
                        <a:picLocks noChangeAspect="1" noChangeArrowheads="1"/>
                      </p:cNvPicPr>
                      <p:nvPr/>
                    </p:nvPicPr>
                    <p:blipFill>
                      <a:blip r:embed="rId5"/>
                      <a:srcRect/>
                      <a:stretch>
                        <a:fillRect/>
                      </a:stretch>
                    </p:blipFill>
                    <p:spPr bwMode="auto">
                      <a:xfrm>
                        <a:off x="1619672" y="2197323"/>
                        <a:ext cx="6227762" cy="43337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05135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753"/>
                                        </p:tgtEl>
                                        <p:attrNameLst>
                                          <p:attrName>style.visibility</p:attrName>
                                        </p:attrNameLst>
                                      </p:cBhvr>
                                      <p:to>
                                        <p:strVal val="visible"/>
                                      </p:to>
                                    </p:set>
                                    <p:anim calcmode="lin" valueType="num">
                                      <p:cBhvr additive="base">
                                        <p:cTn id="7" dur="500" fill="hold"/>
                                        <p:tgtEl>
                                          <p:spTgt spid="159753"/>
                                        </p:tgtEl>
                                        <p:attrNameLst>
                                          <p:attrName>ppt_x</p:attrName>
                                        </p:attrNameLst>
                                      </p:cBhvr>
                                      <p:tavLst>
                                        <p:tav tm="0">
                                          <p:val>
                                            <p:strVal val="#ppt_x"/>
                                          </p:val>
                                        </p:tav>
                                        <p:tav tm="100000">
                                          <p:val>
                                            <p:strVal val="#ppt_x"/>
                                          </p:val>
                                        </p:tav>
                                      </p:tavLst>
                                    </p:anim>
                                    <p:anim calcmode="lin" valueType="num">
                                      <p:cBhvr additive="base">
                                        <p:cTn id="8" dur="500" fill="hold"/>
                                        <p:tgtEl>
                                          <p:spTgt spid="15975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59751"/>
                                        </p:tgtEl>
                                        <p:attrNameLst>
                                          <p:attrName>style.visibility</p:attrName>
                                        </p:attrNameLst>
                                      </p:cBhvr>
                                      <p:to>
                                        <p:strVal val="visible"/>
                                      </p:to>
                                    </p:set>
                                    <p:anim calcmode="lin" valueType="num">
                                      <p:cBhvr additive="base">
                                        <p:cTn id="13" dur="500" fill="hold"/>
                                        <p:tgtEl>
                                          <p:spTgt spid="159751"/>
                                        </p:tgtEl>
                                        <p:attrNameLst>
                                          <p:attrName>ppt_x</p:attrName>
                                        </p:attrNameLst>
                                      </p:cBhvr>
                                      <p:tavLst>
                                        <p:tav tm="0">
                                          <p:val>
                                            <p:strVal val="1+#ppt_w/2"/>
                                          </p:val>
                                        </p:tav>
                                        <p:tav tm="100000">
                                          <p:val>
                                            <p:strVal val="#ppt_x"/>
                                          </p:val>
                                        </p:tav>
                                      </p:tavLst>
                                    </p:anim>
                                    <p:anim calcmode="lin" valueType="num">
                                      <p:cBhvr additive="base">
                                        <p:cTn id="14" dur="500" fill="hold"/>
                                        <p:tgtEl>
                                          <p:spTgt spid="1597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1" grpId="0"/>
      <p:bldP spid="15975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body" idx="1"/>
          </p:nvPr>
        </p:nvSpPr>
        <p:spPr>
          <a:xfrm>
            <a:off x="468313" y="1143000"/>
            <a:ext cx="8567737" cy="4114800"/>
          </a:xfrm>
        </p:spPr>
        <p:txBody>
          <a:bodyPr/>
          <a:lstStyle/>
          <a:p>
            <a:pPr eaLnBrk="1" hangingPunct="1"/>
            <a:r>
              <a:rPr lang="zh-CN" altLang="en-US" sz="2800" smtClean="0">
                <a:solidFill>
                  <a:schemeClr val="bg1"/>
                </a:solidFill>
                <a:latin typeface="思源黑体 CN Normal" panose="020B0400000000000000" pitchFamily="34" charset="-122"/>
                <a:ea typeface="思源黑体 CN Normal" panose="020B0400000000000000" pitchFamily="34" charset="-122"/>
              </a:rPr>
              <a:t>生物制品是用于预防</a:t>
            </a:r>
            <a:r>
              <a:rPr lang="en-US" altLang="zh-CN" sz="2800" smtClean="0">
                <a:solidFill>
                  <a:schemeClr val="bg1"/>
                </a:solidFill>
                <a:latin typeface="思源黑体 CN Normal" panose="020B0400000000000000" pitchFamily="34" charset="-122"/>
                <a:ea typeface="思源黑体 CN Normal" panose="020B0400000000000000" pitchFamily="34" charset="-122"/>
              </a:rPr>
              <a:t>.</a:t>
            </a:r>
            <a:r>
              <a:rPr lang="zh-CN" altLang="en-US" sz="2800" smtClean="0">
                <a:solidFill>
                  <a:schemeClr val="bg1"/>
                </a:solidFill>
                <a:latin typeface="思源黑体 CN Normal" panose="020B0400000000000000" pitchFamily="34" charset="-122"/>
                <a:ea typeface="思源黑体 CN Normal" panose="020B0400000000000000" pitchFamily="34" charset="-122"/>
              </a:rPr>
              <a:t>诊断和治疗的人工免疫制剂</a:t>
            </a:r>
          </a:p>
          <a:p>
            <a:pPr eaLnBrk="1" hangingPunct="1"/>
            <a:r>
              <a:rPr lang="zh-CN" altLang="en-US" sz="2800" smtClean="0">
                <a:solidFill>
                  <a:schemeClr val="bg1"/>
                </a:solidFill>
                <a:latin typeface="思源黑体 CN Normal" panose="020B0400000000000000" pitchFamily="34" charset="-122"/>
                <a:ea typeface="思源黑体 CN Normal" panose="020B0400000000000000" pitchFamily="34" charset="-122"/>
              </a:rPr>
              <a:t>人工免疫可分为</a:t>
            </a:r>
            <a:r>
              <a:rPr lang="zh-CN" altLang="en-US" sz="2800" smtClean="0">
                <a:solidFill>
                  <a:srgbClr val="FFFF00"/>
                </a:solidFill>
                <a:latin typeface="思源黑体 CN Normal" panose="020B0400000000000000" pitchFamily="34" charset="-122"/>
                <a:ea typeface="思源黑体 CN Normal" panose="020B0400000000000000" pitchFamily="34" charset="-122"/>
              </a:rPr>
              <a:t>自动与被动</a:t>
            </a:r>
            <a:r>
              <a:rPr lang="zh-CN" altLang="en-US" sz="2800" smtClean="0">
                <a:solidFill>
                  <a:schemeClr val="bg1"/>
                </a:solidFill>
                <a:latin typeface="思源黑体 CN Normal" panose="020B0400000000000000" pitchFamily="34" charset="-122"/>
                <a:ea typeface="思源黑体 CN Normal" panose="020B0400000000000000" pitchFamily="34" charset="-122"/>
              </a:rPr>
              <a:t>两种</a:t>
            </a:r>
          </a:p>
        </p:txBody>
      </p:sp>
      <p:pic>
        <p:nvPicPr>
          <p:cNvPr id="100355" name="Picture 4" descr="jc0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3" y="2420939"/>
            <a:ext cx="8245475" cy="25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327025" y="1158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kumimoji="1" lang="zh-CN" altLang="en-US" sz="3600" kern="0" dirty="0" smtClean="0">
                <a:solidFill>
                  <a:schemeClr val="bg1"/>
                </a:solidFill>
                <a:latin typeface="思源黑体 CN Bold" panose="020B0800000000000000" pitchFamily="34" charset="-122"/>
                <a:ea typeface="思源黑体 CN Bold" panose="020B0800000000000000" pitchFamily="34" charset="-122"/>
              </a:rPr>
              <a:t>第五节   生物制品及其应用</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4975" y="6065838"/>
            <a:ext cx="8388350" cy="531812"/>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431800" y="2752725"/>
            <a:ext cx="8388350" cy="22320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380" name="Rectangle 2"/>
          <p:cNvSpPr>
            <a:spLocks noGrp="1" noChangeArrowheads="1"/>
          </p:cNvSpPr>
          <p:nvPr>
            <p:ph type="title"/>
          </p:nvPr>
        </p:nvSpPr>
        <p:spPr>
          <a:xfrm>
            <a:off x="327025" y="115888"/>
            <a:ext cx="8229600" cy="1143000"/>
          </a:xfrm>
        </p:spPr>
        <p:txBody>
          <a:bodyPr/>
          <a:lstStyle/>
          <a:p>
            <a:pPr eaLnBrk="1" hangingPunct="1"/>
            <a:r>
              <a:rPr kumimoji="1" lang="zh-CN" altLang="en-US" sz="3600" smtClean="0">
                <a:solidFill>
                  <a:schemeClr val="bg1"/>
                </a:solidFill>
                <a:latin typeface="思源黑体 CN Bold" panose="020B0800000000000000" pitchFamily="34" charset="-122"/>
                <a:ea typeface="思源黑体 CN Bold" panose="020B0800000000000000" pitchFamily="34" charset="-122"/>
              </a:rPr>
              <a:t>第五节   生物制品及其应用</a:t>
            </a:r>
          </a:p>
        </p:txBody>
      </p:sp>
      <p:sp>
        <p:nvSpPr>
          <p:cNvPr id="165894" name="Rectangle 6"/>
          <p:cNvSpPr>
            <a:spLocks noChangeArrowheads="1"/>
          </p:cNvSpPr>
          <p:nvPr/>
        </p:nvSpPr>
        <p:spPr bwMode="auto">
          <a:xfrm>
            <a:off x="468313" y="1052513"/>
            <a:ext cx="8424862"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kumimoji="1" lang="zh-CN" altLang="en-US" sz="2400">
                <a:solidFill>
                  <a:schemeClr val="bg1"/>
                </a:solidFill>
                <a:latin typeface="思源黑体 CN Normal" panose="020B0400000000000000" pitchFamily="34" charset="-122"/>
                <a:ea typeface="思源黑体 CN Normal" panose="020B0400000000000000" pitchFamily="34" charset="-122"/>
              </a:rPr>
              <a:t>一、人工自动免疫生物制品</a:t>
            </a:r>
          </a:p>
          <a:p>
            <a:pPr eaLnBrk="1" hangingPunct="1">
              <a:lnSpc>
                <a:spcPct val="150000"/>
              </a:lnSpc>
              <a:spcBef>
                <a:spcPct val="0"/>
              </a:spcBef>
              <a:buFontTx/>
              <a:buNone/>
            </a:pPr>
            <a:r>
              <a:rPr kumimoji="1" lang="zh-CN" altLang="en-US" sz="2400">
                <a:solidFill>
                  <a:schemeClr val="bg1"/>
                </a:solidFill>
                <a:latin typeface="思源黑体 CN Normal" panose="020B0400000000000000" pitchFamily="34" charset="-122"/>
                <a:ea typeface="思源黑体 CN Normal" panose="020B0400000000000000" pitchFamily="34" charset="-122"/>
              </a:rPr>
              <a:t>（一）常规疫苗</a:t>
            </a:r>
          </a:p>
          <a:p>
            <a:pPr eaLnBrk="1" hangingPunct="1">
              <a:lnSpc>
                <a:spcPct val="150000"/>
              </a:lnSpc>
              <a:spcBef>
                <a:spcPct val="0"/>
              </a:spcBef>
              <a:buFontTx/>
              <a:buNone/>
            </a:pPr>
            <a:r>
              <a:rPr kumimoji="1" lang="en-US" altLang="zh-CN" sz="2400">
                <a:solidFill>
                  <a:srgbClr val="FFFF00"/>
                </a:solidFill>
                <a:latin typeface="思源黑体 CN Normal" panose="020B0400000000000000" pitchFamily="34" charset="-122"/>
                <a:ea typeface="思源黑体 CN Normal" panose="020B0400000000000000" pitchFamily="34" charset="-122"/>
              </a:rPr>
              <a:t>1</a:t>
            </a:r>
            <a:r>
              <a:rPr kumimoji="1" lang="zh-CN" altLang="en-US" sz="2400">
                <a:solidFill>
                  <a:srgbClr val="FFFF00"/>
                </a:solidFill>
                <a:latin typeface="思源黑体 CN Normal" panose="020B0400000000000000" pitchFamily="34" charset="-122"/>
                <a:ea typeface="思源黑体 CN Normal" panose="020B0400000000000000" pitchFamily="34" charset="-122"/>
              </a:rPr>
              <a:t>、疫苗</a:t>
            </a:r>
          </a:p>
          <a:p>
            <a:pPr eaLnBrk="1" hangingPunct="1">
              <a:lnSpc>
                <a:spcPct val="150000"/>
              </a:lnSpc>
              <a:spcBef>
                <a:spcPct val="0"/>
              </a:spcBef>
              <a:buFontTx/>
              <a:buNone/>
            </a:pPr>
            <a:r>
              <a:rPr kumimoji="1" lang="zh-CN" altLang="en-US" sz="2400">
                <a:solidFill>
                  <a:schemeClr val="bg1"/>
                </a:solidFill>
                <a:latin typeface="思源黑体 CN Normal" panose="020B0400000000000000" pitchFamily="34" charset="-122"/>
                <a:ea typeface="思源黑体 CN Normal" panose="020B0400000000000000" pitchFamily="34" charset="-122"/>
              </a:rPr>
              <a:t>（</a:t>
            </a:r>
            <a:r>
              <a:rPr kumimoji="1" lang="en-US" altLang="zh-CN" sz="2400">
                <a:solidFill>
                  <a:schemeClr val="bg1"/>
                </a:solidFill>
                <a:latin typeface="思源黑体 CN Normal" panose="020B0400000000000000" pitchFamily="34" charset="-122"/>
                <a:ea typeface="思源黑体 CN Normal" panose="020B0400000000000000" pitchFamily="34" charset="-122"/>
              </a:rPr>
              <a:t>1</a:t>
            </a:r>
            <a:r>
              <a:rPr kumimoji="1" lang="zh-CN" altLang="en-US" sz="2400">
                <a:solidFill>
                  <a:schemeClr val="bg1"/>
                </a:solidFill>
                <a:latin typeface="思源黑体 CN Normal" panose="020B0400000000000000" pitchFamily="34" charset="-122"/>
                <a:ea typeface="思源黑体 CN Normal" panose="020B0400000000000000" pitchFamily="34" charset="-122"/>
              </a:rPr>
              <a:t>）活疫苗：指用人工的方法使病原体减毒或从自然界筛选某病原体的无毒株或微毒株所制成的微生物制剂，如卡介苗。</a:t>
            </a:r>
          </a:p>
          <a:p>
            <a:pPr eaLnBrk="1" hangingPunct="1">
              <a:lnSpc>
                <a:spcPct val="150000"/>
              </a:lnSpc>
              <a:spcBef>
                <a:spcPct val="0"/>
              </a:spcBef>
              <a:buFontTx/>
              <a:buNone/>
            </a:pPr>
            <a:r>
              <a:rPr kumimoji="1" lang="zh-CN" altLang="en-US" sz="2400">
                <a:solidFill>
                  <a:schemeClr val="bg1"/>
                </a:solidFill>
                <a:latin typeface="思源黑体 CN Normal" panose="020B0400000000000000" pitchFamily="34" charset="-122"/>
                <a:ea typeface="思源黑体 CN Normal" panose="020B0400000000000000" pitchFamily="34" charset="-122"/>
              </a:rPr>
              <a:t>（</a:t>
            </a:r>
            <a:r>
              <a:rPr kumimoji="1" lang="en-US" altLang="zh-CN" sz="2400">
                <a:solidFill>
                  <a:schemeClr val="bg1"/>
                </a:solidFill>
                <a:latin typeface="思源黑体 CN Normal" panose="020B0400000000000000" pitchFamily="34" charset="-122"/>
                <a:ea typeface="思源黑体 CN Normal" panose="020B0400000000000000" pitchFamily="34" charset="-122"/>
              </a:rPr>
              <a:t>2</a:t>
            </a:r>
            <a:r>
              <a:rPr kumimoji="1" lang="zh-CN" altLang="en-US" sz="2400">
                <a:solidFill>
                  <a:schemeClr val="bg1"/>
                </a:solidFill>
                <a:latin typeface="思源黑体 CN Normal" panose="020B0400000000000000" pitchFamily="34" charset="-122"/>
                <a:ea typeface="思源黑体 CN Normal" panose="020B0400000000000000" pitchFamily="34" charset="-122"/>
              </a:rPr>
              <a:t>）死疫苗：用理、化因子杀死病原体，但仍保留原有免疫原性的疫苗。</a:t>
            </a:r>
          </a:p>
          <a:p>
            <a:pPr eaLnBrk="1" hangingPunct="1">
              <a:lnSpc>
                <a:spcPct val="150000"/>
              </a:lnSpc>
              <a:spcBef>
                <a:spcPct val="0"/>
              </a:spcBef>
              <a:buFontTx/>
              <a:buNone/>
            </a:pPr>
            <a:r>
              <a:rPr kumimoji="1" lang="en-US" altLang="zh-CN" sz="2400">
                <a:solidFill>
                  <a:srgbClr val="FFFF00"/>
                </a:solidFill>
                <a:latin typeface="思源黑体 CN Normal" panose="020B0400000000000000" pitchFamily="34" charset="-122"/>
                <a:ea typeface="思源黑体 CN Normal" panose="020B0400000000000000" pitchFamily="34" charset="-122"/>
              </a:rPr>
              <a:t>2</a:t>
            </a:r>
            <a:r>
              <a:rPr kumimoji="1" lang="zh-CN" altLang="en-US" sz="2400">
                <a:solidFill>
                  <a:srgbClr val="FFFF00"/>
                </a:solidFill>
                <a:latin typeface="思源黑体 CN Normal" panose="020B0400000000000000" pitchFamily="34" charset="-122"/>
                <a:ea typeface="思源黑体 CN Normal" panose="020B0400000000000000" pitchFamily="34" charset="-122"/>
              </a:rPr>
              <a:t>、类毒素       </a:t>
            </a:r>
            <a:r>
              <a:rPr kumimoji="1" lang="zh-CN" altLang="en-US" sz="2400">
                <a:solidFill>
                  <a:schemeClr val="bg1"/>
                </a:solidFill>
                <a:latin typeface="思源黑体 CN Normal" panose="020B0400000000000000" pitchFamily="34" charset="-122"/>
                <a:ea typeface="思源黑体 CN Normal" panose="020B0400000000000000" pitchFamily="34" charset="-122"/>
              </a:rPr>
              <a:t>如百</a:t>
            </a:r>
            <a:r>
              <a:rPr kumimoji="1" lang="en-US" altLang="zh-CN" sz="2400">
                <a:solidFill>
                  <a:schemeClr val="bg1"/>
                </a:solidFill>
                <a:latin typeface="思源黑体 CN Normal" panose="020B0400000000000000" pitchFamily="34" charset="-122"/>
                <a:ea typeface="思源黑体 CN Normal" panose="020B0400000000000000" pitchFamily="34" charset="-122"/>
              </a:rPr>
              <a:t>—</a:t>
            </a:r>
            <a:r>
              <a:rPr kumimoji="1" lang="zh-CN" altLang="en-US" sz="2400">
                <a:solidFill>
                  <a:schemeClr val="bg1"/>
                </a:solidFill>
                <a:latin typeface="思源黑体 CN Normal" panose="020B0400000000000000" pitchFamily="34" charset="-122"/>
                <a:ea typeface="思源黑体 CN Normal" panose="020B0400000000000000" pitchFamily="34" charset="-122"/>
              </a:rPr>
              <a:t>白</a:t>
            </a:r>
            <a:r>
              <a:rPr kumimoji="1" lang="en-US" altLang="zh-CN" sz="2400">
                <a:solidFill>
                  <a:schemeClr val="bg1"/>
                </a:solidFill>
                <a:latin typeface="思源黑体 CN Normal" panose="020B0400000000000000" pitchFamily="34" charset="-122"/>
                <a:ea typeface="思源黑体 CN Normal" panose="020B0400000000000000" pitchFamily="34" charset="-122"/>
              </a:rPr>
              <a:t>—</a:t>
            </a:r>
            <a:r>
              <a:rPr kumimoji="1" lang="zh-CN" altLang="en-US" sz="2400">
                <a:solidFill>
                  <a:schemeClr val="bg1"/>
                </a:solidFill>
                <a:latin typeface="思源黑体 CN Normal" panose="020B0400000000000000" pitchFamily="34" charset="-122"/>
                <a:ea typeface="思源黑体 CN Normal" panose="020B0400000000000000" pitchFamily="34" charset="-122"/>
              </a:rPr>
              <a:t>破</a:t>
            </a:r>
          </a:p>
          <a:p>
            <a:pPr eaLnBrk="1" hangingPunct="1">
              <a:lnSpc>
                <a:spcPct val="150000"/>
              </a:lnSpc>
              <a:spcBef>
                <a:spcPct val="0"/>
              </a:spcBef>
              <a:buFontTx/>
              <a:buNone/>
            </a:pPr>
            <a:r>
              <a:rPr kumimoji="1" lang="en-US" altLang="zh-CN" sz="2400">
                <a:solidFill>
                  <a:srgbClr val="FFFF00"/>
                </a:solidFill>
                <a:latin typeface="思源黑体 CN Normal" panose="020B0400000000000000" pitchFamily="34" charset="-122"/>
                <a:ea typeface="思源黑体 CN Normal" panose="020B0400000000000000" pitchFamily="34" charset="-122"/>
              </a:rPr>
              <a:t>3</a:t>
            </a:r>
            <a:r>
              <a:rPr kumimoji="1" lang="zh-CN" altLang="en-US" sz="2400">
                <a:solidFill>
                  <a:srgbClr val="FFFF00"/>
                </a:solidFill>
                <a:latin typeface="思源黑体 CN Normal" panose="020B0400000000000000" pitchFamily="34" charset="-122"/>
                <a:ea typeface="思源黑体 CN Normal" panose="020B0400000000000000" pitchFamily="34" charset="-122"/>
              </a:rPr>
              <a:t>、自身疫苗</a:t>
            </a:r>
          </a:p>
          <a:p>
            <a:pPr eaLnBrk="1" hangingPunct="1">
              <a:lnSpc>
                <a:spcPct val="150000"/>
              </a:lnSpc>
              <a:spcBef>
                <a:spcPct val="0"/>
              </a:spcBef>
              <a:buFontTx/>
              <a:buNone/>
            </a:pPr>
            <a:r>
              <a:rPr kumimoji="1" lang="zh-CN" altLang="en-US" sz="2400">
                <a:solidFill>
                  <a:schemeClr val="bg1"/>
                </a:solidFill>
                <a:latin typeface="思源黑体 CN Normal" panose="020B0400000000000000" pitchFamily="34" charset="-122"/>
                <a:ea typeface="思源黑体 CN Normal" panose="020B0400000000000000" pitchFamily="34" charset="-122"/>
              </a:rPr>
              <a:t>      指用从病人自身病灶中分离出来的病原体所制成的死疫苗。</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47675" y="152400"/>
            <a:ext cx="7772400" cy="1143000"/>
          </a:xfrm>
        </p:spPr>
        <p:txBody>
          <a:bodyPr/>
          <a:lstStyle/>
          <a:p>
            <a:pPr eaLnBrk="1" hangingPunct="1"/>
            <a:r>
              <a:rPr lang="zh-CN" altLang="en-US" sz="3600" dirty="0" smtClean="0">
                <a:solidFill>
                  <a:srgbClr val="FFFF00"/>
                </a:solidFill>
                <a:latin typeface="思源黑体 CN Bold" panose="020B0800000000000000" pitchFamily="34" charset="-122"/>
                <a:ea typeface="思源黑体 CN Bold" panose="020B0800000000000000" pitchFamily="34" charset="-122"/>
              </a:rPr>
              <a:t>人工自动免疫制品及简史</a:t>
            </a:r>
          </a:p>
        </p:txBody>
      </p:sp>
      <p:pic>
        <p:nvPicPr>
          <p:cNvPr id="103428" name="Picture 4" descr="jc0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47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762000" y="82550"/>
            <a:ext cx="7772400" cy="1143000"/>
          </a:xfrm>
        </p:spPr>
        <p:txBody>
          <a:bodyPr/>
          <a:lstStyle/>
          <a:p>
            <a:pPr eaLnBrk="1" hangingPunct="1"/>
            <a:r>
              <a:rPr lang="zh-CN" altLang="en-US" sz="4000" smtClean="0">
                <a:solidFill>
                  <a:schemeClr val="bg1"/>
                </a:solidFill>
                <a:latin typeface="思源黑体 CN Medium" panose="020B0600000000000000" pitchFamily="34" charset="-122"/>
                <a:ea typeface="思源黑体 CN Medium" panose="020B0600000000000000" pitchFamily="34" charset="-122"/>
              </a:rPr>
              <a:t>疫苗及其种类</a:t>
            </a:r>
          </a:p>
        </p:txBody>
      </p:sp>
      <p:sp>
        <p:nvSpPr>
          <p:cNvPr id="104451" name="Rectangle 3"/>
          <p:cNvSpPr>
            <a:spLocks noGrp="1" noChangeArrowheads="1"/>
          </p:cNvSpPr>
          <p:nvPr>
            <p:ph type="body" idx="1"/>
          </p:nvPr>
        </p:nvSpPr>
        <p:spPr>
          <a:xfrm>
            <a:off x="185738" y="4448175"/>
            <a:ext cx="2222500" cy="381000"/>
          </a:xfrm>
        </p:spPr>
        <p:txBody>
          <a:bodyPr/>
          <a:lstStyle/>
          <a:p>
            <a:pPr marL="0" indent="0" eaLnBrk="1" hangingPunct="1">
              <a:lnSpc>
                <a:spcPct val="30000"/>
              </a:lnSpc>
              <a:buFontTx/>
              <a:buNone/>
            </a:pPr>
            <a:r>
              <a:rPr lang="zh-CN" altLang="en-US" b="1" smtClean="0">
                <a:solidFill>
                  <a:srgbClr val="66FF33"/>
                </a:solidFill>
                <a:latin typeface="思源黑体 CN Medium" panose="020B0600000000000000" pitchFamily="34" charset="-122"/>
                <a:ea typeface="思源黑体 CN Medium" panose="020B0600000000000000" pitchFamily="34" charset="-122"/>
              </a:rPr>
              <a:t>疫苗种类</a:t>
            </a:r>
            <a:endParaRPr lang="zh-CN" altLang="en-US" smtClean="0">
              <a:latin typeface="思源黑体 CN Medium" panose="020B0600000000000000" pitchFamily="34" charset="-122"/>
              <a:ea typeface="思源黑体 CN Medium" panose="020B0600000000000000" pitchFamily="34" charset="-122"/>
            </a:endParaRPr>
          </a:p>
        </p:txBody>
      </p:sp>
      <p:sp>
        <p:nvSpPr>
          <p:cNvPr id="104452" name="Text Box 4"/>
          <p:cNvSpPr txBox="1">
            <a:spLocks noChangeArrowheads="1"/>
          </p:cNvSpPr>
          <p:nvPr/>
        </p:nvSpPr>
        <p:spPr bwMode="auto">
          <a:xfrm>
            <a:off x="709613" y="1277938"/>
            <a:ext cx="1143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solidFill>
                  <a:srgbClr val="66FF33"/>
                </a:solidFill>
                <a:latin typeface="思源黑体 CN Medium" panose="020B0600000000000000" pitchFamily="34" charset="-122"/>
                <a:ea typeface="思源黑体 CN Medium" panose="020B0600000000000000" pitchFamily="34" charset="-122"/>
              </a:rPr>
              <a:t>疫苗</a:t>
            </a:r>
            <a:endParaRPr lang="zh-CN" altLang="en-US" sz="2400">
              <a:latin typeface="思源黑体 CN Medium" panose="020B0600000000000000" pitchFamily="34" charset="-122"/>
              <a:ea typeface="思源黑体 CN Medium" panose="020B0600000000000000" pitchFamily="34" charset="-122"/>
            </a:endParaRPr>
          </a:p>
        </p:txBody>
      </p:sp>
      <p:sp>
        <p:nvSpPr>
          <p:cNvPr id="104453" name="Text Box 5"/>
          <p:cNvSpPr txBox="1">
            <a:spLocks noChangeArrowheads="1"/>
          </p:cNvSpPr>
          <p:nvPr/>
        </p:nvSpPr>
        <p:spPr bwMode="auto">
          <a:xfrm>
            <a:off x="1908175" y="1046163"/>
            <a:ext cx="67056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广义</a:t>
            </a:r>
            <a:r>
              <a:rPr lang="en-US" altLang="zh-CN" sz="2400">
                <a:solidFill>
                  <a:schemeClr val="bg1"/>
                </a:solidFill>
                <a:latin typeface="思源黑体 CN Medium" panose="020B0600000000000000" pitchFamily="34" charset="-122"/>
                <a:ea typeface="思源黑体 CN Medium" panose="020B0600000000000000" pitchFamily="34" charset="-122"/>
              </a:rPr>
              <a:t>:</a:t>
            </a:r>
            <a:r>
              <a:rPr lang="zh-CN" altLang="en-US" sz="2400">
                <a:solidFill>
                  <a:schemeClr val="bg1"/>
                </a:solidFill>
                <a:latin typeface="思源黑体 CN Medium" panose="020B0600000000000000" pitchFamily="34" charset="-122"/>
                <a:ea typeface="思源黑体 CN Medium" panose="020B0600000000000000" pitchFamily="34" charset="-122"/>
              </a:rPr>
              <a:t>包括菌苗和疫苗两类生物制品</a:t>
            </a:r>
          </a:p>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狭义</a:t>
            </a:r>
            <a:r>
              <a:rPr lang="en-US" altLang="zh-CN" sz="2400">
                <a:solidFill>
                  <a:schemeClr val="bg1"/>
                </a:solidFill>
                <a:latin typeface="思源黑体 CN Medium" panose="020B0600000000000000" pitchFamily="34" charset="-122"/>
                <a:ea typeface="思源黑体 CN Medium" panose="020B0600000000000000" pitchFamily="34" charset="-122"/>
              </a:rPr>
              <a:t>:</a:t>
            </a:r>
            <a:r>
              <a:rPr lang="zh-CN" altLang="en-US" sz="2400">
                <a:solidFill>
                  <a:schemeClr val="bg1"/>
                </a:solidFill>
                <a:latin typeface="思源黑体 CN Medium" panose="020B0600000000000000" pitchFamily="34" charset="-122"/>
                <a:ea typeface="思源黑体 CN Medium" panose="020B0600000000000000" pitchFamily="34" charset="-122"/>
              </a:rPr>
              <a:t>仅指病毒</a:t>
            </a:r>
            <a:r>
              <a:rPr lang="en-US" altLang="zh-CN" sz="2400">
                <a:solidFill>
                  <a:schemeClr val="bg1"/>
                </a:solidFill>
                <a:latin typeface="思源黑体 CN Medium" panose="020B0600000000000000" pitchFamily="34" charset="-122"/>
                <a:ea typeface="思源黑体 CN Medium" panose="020B0600000000000000" pitchFamily="34" charset="-122"/>
              </a:rPr>
              <a:t>.</a:t>
            </a:r>
            <a:r>
              <a:rPr lang="zh-CN" altLang="en-US" sz="2400">
                <a:solidFill>
                  <a:schemeClr val="bg1"/>
                </a:solidFill>
                <a:latin typeface="思源黑体 CN Medium" panose="020B0600000000000000" pitchFamily="34" charset="-122"/>
                <a:ea typeface="思源黑体 CN Medium" panose="020B0600000000000000" pitchFamily="34" charset="-122"/>
              </a:rPr>
              <a:t>立克次氏体或螺旋体等生物制品</a:t>
            </a:r>
          </a:p>
        </p:txBody>
      </p:sp>
      <p:sp>
        <p:nvSpPr>
          <p:cNvPr id="106502" name="AutoShape 6"/>
          <p:cNvSpPr>
            <a:spLocks/>
          </p:cNvSpPr>
          <p:nvPr/>
        </p:nvSpPr>
        <p:spPr bwMode="auto">
          <a:xfrm>
            <a:off x="1692275" y="1212850"/>
            <a:ext cx="160338" cy="641350"/>
          </a:xfrm>
          <a:prstGeom prst="leftBrace">
            <a:avLst>
              <a:gd name="adj1" fmla="val 33333"/>
              <a:gd name="adj2" fmla="val 50000"/>
            </a:avLst>
          </a:prstGeom>
          <a:noFill/>
          <a:ln w="38100">
            <a:solidFill>
              <a:schemeClr val="accent3">
                <a:lumMod val="95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smtClean="0">
              <a:latin typeface="思源黑体 CN Medium" panose="020B0600000000000000" pitchFamily="34" charset="-122"/>
              <a:ea typeface="思源黑体 CN Medium" panose="020B0600000000000000" pitchFamily="34" charset="-122"/>
            </a:endParaRPr>
          </a:p>
        </p:txBody>
      </p:sp>
      <p:sp>
        <p:nvSpPr>
          <p:cNvPr id="104456" name="AutoShape 8"/>
          <p:cNvSpPr>
            <a:spLocks/>
          </p:cNvSpPr>
          <p:nvPr/>
        </p:nvSpPr>
        <p:spPr bwMode="auto">
          <a:xfrm>
            <a:off x="4176713" y="2346325"/>
            <a:ext cx="257175" cy="754063"/>
          </a:xfrm>
          <a:prstGeom prst="leftBrace">
            <a:avLst>
              <a:gd name="adj1" fmla="val 29199"/>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104457" name="AutoShape 9"/>
          <p:cNvSpPr>
            <a:spLocks/>
          </p:cNvSpPr>
          <p:nvPr/>
        </p:nvSpPr>
        <p:spPr bwMode="auto">
          <a:xfrm>
            <a:off x="3143250" y="2752725"/>
            <a:ext cx="304800" cy="1504950"/>
          </a:xfrm>
          <a:prstGeom prst="leftBrace">
            <a:avLst>
              <a:gd name="adj1" fmla="val 45809"/>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104458" name="AutoShape 10"/>
          <p:cNvSpPr>
            <a:spLocks/>
          </p:cNvSpPr>
          <p:nvPr/>
        </p:nvSpPr>
        <p:spPr bwMode="auto">
          <a:xfrm>
            <a:off x="3171851" y="4949825"/>
            <a:ext cx="264656" cy="1414935"/>
          </a:xfrm>
          <a:prstGeom prst="leftBrace">
            <a:avLst>
              <a:gd name="adj1" fmla="val 52083"/>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104459" name="AutoShape 11"/>
          <p:cNvSpPr>
            <a:spLocks/>
          </p:cNvSpPr>
          <p:nvPr/>
        </p:nvSpPr>
        <p:spPr bwMode="auto">
          <a:xfrm>
            <a:off x="2046288" y="3573463"/>
            <a:ext cx="416500" cy="2087785"/>
          </a:xfrm>
          <a:prstGeom prst="leftBrace">
            <a:avLst>
              <a:gd name="adj1" fmla="val 48327"/>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2" name="矩形 1"/>
          <p:cNvSpPr/>
          <p:nvPr/>
        </p:nvSpPr>
        <p:spPr>
          <a:xfrm>
            <a:off x="2430984" y="3373408"/>
            <a:ext cx="697627" cy="400110"/>
          </a:xfrm>
          <a:prstGeom prst="rect">
            <a:avLst/>
          </a:prstGeom>
        </p:spPr>
        <p:txBody>
          <a:bodyPr wrap="none">
            <a:spAutoFit/>
          </a:bodyPr>
          <a:lstStyle/>
          <a:p>
            <a:r>
              <a:rPr lang="zh-CN" altLang="en-US" sz="2000" b="1" dirty="0">
                <a:solidFill>
                  <a:srgbClr val="FFFF00"/>
                </a:solidFill>
                <a:latin typeface="思源黑体 CN Medium" panose="020B0600000000000000" pitchFamily="34" charset="-122"/>
                <a:ea typeface="思源黑体 CN Medium" panose="020B0600000000000000" pitchFamily="34" charset="-122"/>
              </a:rPr>
              <a:t>常规</a:t>
            </a:r>
            <a:endParaRPr lang="zh-CN" altLang="en-US" sz="2000" dirty="0"/>
          </a:p>
        </p:txBody>
      </p:sp>
      <p:sp>
        <p:nvSpPr>
          <p:cNvPr id="3" name="矩形 2"/>
          <p:cNvSpPr/>
          <p:nvPr/>
        </p:nvSpPr>
        <p:spPr>
          <a:xfrm>
            <a:off x="2450756" y="5458075"/>
            <a:ext cx="697627" cy="400110"/>
          </a:xfrm>
          <a:prstGeom prst="rect">
            <a:avLst/>
          </a:prstGeom>
        </p:spPr>
        <p:txBody>
          <a:bodyPr wrap="none">
            <a:spAutoFit/>
          </a:bodyPr>
          <a:lstStyle/>
          <a:p>
            <a:r>
              <a:rPr lang="zh-CN" altLang="en-US" sz="2000" b="1" dirty="0">
                <a:solidFill>
                  <a:srgbClr val="FFFF00"/>
                </a:solidFill>
                <a:latin typeface="思源黑体 CN Medium" panose="020B0600000000000000" pitchFamily="34" charset="-122"/>
                <a:ea typeface="思源黑体 CN Medium" panose="020B0600000000000000" pitchFamily="34" charset="-122"/>
              </a:rPr>
              <a:t>新型</a:t>
            </a:r>
            <a:endParaRPr lang="zh-CN" altLang="en-US" sz="2000" dirty="0"/>
          </a:p>
        </p:txBody>
      </p:sp>
      <p:sp>
        <p:nvSpPr>
          <p:cNvPr id="5" name="矩形 4"/>
          <p:cNvSpPr/>
          <p:nvPr/>
        </p:nvSpPr>
        <p:spPr>
          <a:xfrm>
            <a:off x="3464585" y="2538690"/>
            <a:ext cx="697627" cy="400110"/>
          </a:xfrm>
          <a:prstGeom prst="rect">
            <a:avLst/>
          </a:prstGeom>
        </p:spPr>
        <p:txBody>
          <a:bodyPr wrap="none">
            <a:spAutoFit/>
          </a:bodyPr>
          <a:lstStyle/>
          <a:p>
            <a:r>
              <a:rPr lang="zh-CN" altLang="en-US" sz="2000" dirty="0">
                <a:solidFill>
                  <a:srgbClr val="00FF00"/>
                </a:solidFill>
                <a:latin typeface="思源黑体 CN Medium" panose="020B0600000000000000" pitchFamily="34" charset="-122"/>
                <a:ea typeface="思源黑体 CN Medium" panose="020B0600000000000000" pitchFamily="34" charset="-122"/>
              </a:rPr>
              <a:t>疫苗</a:t>
            </a:r>
            <a:endParaRPr lang="zh-CN" altLang="en-US" sz="2000" dirty="0">
              <a:solidFill>
                <a:srgbClr val="00FF00"/>
              </a:solidFill>
            </a:endParaRPr>
          </a:p>
        </p:txBody>
      </p:sp>
      <p:sp>
        <p:nvSpPr>
          <p:cNvPr id="7" name="矩形 6"/>
          <p:cNvSpPr/>
          <p:nvPr/>
        </p:nvSpPr>
        <p:spPr>
          <a:xfrm>
            <a:off x="4399835" y="2198767"/>
            <a:ext cx="1390124" cy="400110"/>
          </a:xfrm>
          <a:prstGeom prst="rect">
            <a:avLst/>
          </a:prstGeom>
        </p:spPr>
        <p:txBody>
          <a:bodyPr wrap="none">
            <a:spAutoFit/>
          </a:bodyPr>
          <a:lstStyle/>
          <a:p>
            <a:r>
              <a:rPr lang="en-US" altLang="zh-CN" sz="2000" dirty="0">
                <a:latin typeface="思源黑体 CN Medium" panose="020B0600000000000000" pitchFamily="34" charset="-122"/>
                <a:ea typeface="思源黑体 CN Medium" panose="020B0600000000000000" pitchFamily="34" charset="-122"/>
              </a:rPr>
              <a:t> </a:t>
            </a:r>
            <a:r>
              <a:rPr lang="zh-CN" altLang="en-US" sz="2000" dirty="0" smtClean="0">
                <a:solidFill>
                  <a:schemeClr val="bg1"/>
                </a:solidFill>
                <a:latin typeface="思源黑体 CN Medium" panose="020B0600000000000000" pitchFamily="34" charset="-122"/>
                <a:ea typeface="思源黑体 CN Medium" panose="020B0600000000000000" pitchFamily="34" charset="-122"/>
              </a:rPr>
              <a:t>活疫苗： </a:t>
            </a:r>
            <a:endParaRPr lang="zh-CN" altLang="en-US" sz="2000" dirty="0"/>
          </a:p>
        </p:txBody>
      </p:sp>
      <p:sp>
        <p:nvSpPr>
          <p:cNvPr id="8" name="矩形 7"/>
          <p:cNvSpPr/>
          <p:nvPr/>
        </p:nvSpPr>
        <p:spPr>
          <a:xfrm>
            <a:off x="4481588" y="2965239"/>
            <a:ext cx="1300356" cy="400110"/>
          </a:xfrm>
          <a:prstGeom prst="rect">
            <a:avLst/>
          </a:prstGeom>
        </p:spPr>
        <p:txBody>
          <a:bodyPr wrap="none">
            <a:spAutoFit/>
          </a:bodyPr>
          <a:lstStyle/>
          <a:p>
            <a:r>
              <a:rPr lang="zh-CN" altLang="en-US" sz="2000" dirty="0">
                <a:solidFill>
                  <a:schemeClr val="bg1"/>
                </a:solidFill>
                <a:latin typeface="思源黑体 CN Medium" panose="020B0600000000000000" pitchFamily="34" charset="-122"/>
                <a:ea typeface="思源黑体 CN Medium" panose="020B0600000000000000" pitchFamily="34" charset="-122"/>
              </a:rPr>
              <a:t>死</a:t>
            </a:r>
            <a:r>
              <a:rPr lang="zh-CN" altLang="en-US" sz="2000" dirty="0" smtClean="0">
                <a:solidFill>
                  <a:schemeClr val="bg1"/>
                </a:solidFill>
                <a:latin typeface="思源黑体 CN Medium" panose="020B0600000000000000" pitchFamily="34" charset="-122"/>
                <a:ea typeface="思源黑体 CN Medium" panose="020B0600000000000000" pitchFamily="34" charset="-122"/>
              </a:rPr>
              <a:t>疫苗： </a:t>
            </a:r>
            <a:endParaRPr lang="zh-CN" altLang="en-US" sz="2000" dirty="0"/>
          </a:p>
        </p:txBody>
      </p:sp>
      <p:sp>
        <p:nvSpPr>
          <p:cNvPr id="9" name="矩形 8"/>
          <p:cNvSpPr/>
          <p:nvPr/>
        </p:nvSpPr>
        <p:spPr>
          <a:xfrm>
            <a:off x="5462822" y="2207826"/>
            <a:ext cx="2672526" cy="400110"/>
          </a:xfrm>
          <a:prstGeom prst="rect">
            <a:avLst/>
          </a:prstGeom>
        </p:spPr>
        <p:txBody>
          <a:bodyPr wrap="none">
            <a:spAutoFit/>
          </a:bodyPr>
          <a:lstStyle/>
          <a:p>
            <a:r>
              <a:rPr lang="zh-CN" altLang="en-US" sz="2000" dirty="0">
                <a:solidFill>
                  <a:schemeClr val="bg1"/>
                </a:solidFill>
                <a:latin typeface="思源黑体 CN Medium" panose="020B0600000000000000" pitchFamily="34" charset="-122"/>
                <a:ea typeface="思源黑体 CN Medium" panose="020B0600000000000000" pitchFamily="34" charset="-122"/>
              </a:rPr>
              <a:t>鼠疫</a:t>
            </a:r>
            <a:r>
              <a:rPr lang="zh-CN" altLang="en-US" sz="2000" dirty="0" smtClean="0">
                <a:solidFill>
                  <a:schemeClr val="bg1"/>
                </a:solidFill>
                <a:latin typeface="思源黑体 CN Medium" panose="020B0600000000000000" pitchFamily="34" charset="-122"/>
                <a:ea typeface="思源黑体 CN Medium" panose="020B0600000000000000" pitchFamily="34" charset="-122"/>
              </a:rPr>
              <a:t>菌  甲型肝炎病毒</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10" name="矩形 9"/>
          <p:cNvSpPr/>
          <p:nvPr/>
        </p:nvSpPr>
        <p:spPr>
          <a:xfrm>
            <a:off x="5663337" y="2956494"/>
            <a:ext cx="2214068" cy="400110"/>
          </a:xfrm>
          <a:prstGeom prst="rect">
            <a:avLst/>
          </a:prstGeom>
        </p:spPr>
        <p:txBody>
          <a:bodyPr wrap="none">
            <a:spAutoFit/>
          </a:bodyPr>
          <a:lstStyle/>
          <a:p>
            <a:pPr eaLnBrk="1" hangingPunct="1">
              <a:spcBef>
                <a:spcPct val="50000"/>
              </a:spcBef>
              <a:buFontTx/>
              <a:buNone/>
            </a:pPr>
            <a:r>
              <a:rPr lang="zh-CN" altLang="en-US" sz="2000" dirty="0">
                <a:solidFill>
                  <a:schemeClr val="bg1"/>
                </a:solidFill>
                <a:latin typeface="思源黑体 CN Medium" panose="020B0600000000000000" pitchFamily="34" charset="-122"/>
                <a:ea typeface="思源黑体 CN Medium" panose="020B0600000000000000" pitchFamily="34" charset="-122"/>
              </a:rPr>
              <a:t>百日咳</a:t>
            </a:r>
            <a:r>
              <a:rPr lang="en-US" altLang="zh-CN" sz="2000" dirty="0">
                <a:solidFill>
                  <a:schemeClr val="bg1"/>
                </a:solidFill>
                <a:latin typeface="思源黑体 CN Medium" panose="020B0600000000000000" pitchFamily="34" charset="-122"/>
                <a:ea typeface="思源黑体 CN Medium" panose="020B0600000000000000" pitchFamily="34" charset="-122"/>
              </a:rPr>
              <a:t>/</a:t>
            </a:r>
            <a:r>
              <a:rPr lang="zh-CN" altLang="en-US" sz="2000" dirty="0">
                <a:solidFill>
                  <a:schemeClr val="bg1"/>
                </a:solidFill>
                <a:latin typeface="思源黑体 CN Medium" panose="020B0600000000000000" pitchFamily="34" charset="-122"/>
                <a:ea typeface="思源黑体 CN Medium" panose="020B0600000000000000" pitchFamily="34" charset="-122"/>
              </a:rPr>
              <a:t>伤寒</a:t>
            </a:r>
            <a:r>
              <a:rPr lang="en-US" altLang="zh-CN" sz="2000" dirty="0">
                <a:solidFill>
                  <a:schemeClr val="bg1"/>
                </a:solidFill>
                <a:latin typeface="思源黑体 CN Medium" panose="020B0600000000000000" pitchFamily="34" charset="-122"/>
                <a:ea typeface="思源黑体 CN Medium" panose="020B0600000000000000" pitchFamily="34" charset="-122"/>
              </a:rPr>
              <a:t>/</a:t>
            </a:r>
            <a:r>
              <a:rPr lang="zh-CN" altLang="en-US" sz="2000" dirty="0">
                <a:solidFill>
                  <a:schemeClr val="bg1"/>
                </a:solidFill>
                <a:latin typeface="思源黑体 CN Medium" panose="020B0600000000000000" pitchFamily="34" charset="-122"/>
                <a:ea typeface="思源黑体 CN Medium" panose="020B0600000000000000" pitchFamily="34" charset="-122"/>
              </a:rPr>
              <a:t>霍乱</a:t>
            </a:r>
          </a:p>
        </p:txBody>
      </p:sp>
      <p:sp>
        <p:nvSpPr>
          <p:cNvPr id="11" name="矩形 10"/>
          <p:cNvSpPr/>
          <p:nvPr/>
        </p:nvSpPr>
        <p:spPr>
          <a:xfrm>
            <a:off x="3507659" y="3493128"/>
            <a:ext cx="2789546" cy="400110"/>
          </a:xfrm>
          <a:prstGeom prst="rect">
            <a:avLst/>
          </a:prstGeom>
        </p:spPr>
        <p:txBody>
          <a:bodyPr wrap="none">
            <a:spAutoFit/>
          </a:bodyPr>
          <a:lstStyle/>
          <a:p>
            <a:pPr eaLnBrk="1" hangingPunct="1">
              <a:spcBef>
                <a:spcPct val="50000"/>
              </a:spcBef>
              <a:buFontTx/>
              <a:buNone/>
            </a:pPr>
            <a:r>
              <a:rPr lang="zh-CN" altLang="en-US" sz="2000" dirty="0" smtClean="0">
                <a:solidFill>
                  <a:srgbClr val="00FF00"/>
                </a:solidFill>
                <a:latin typeface="思源黑体 CN Medium" panose="020B0600000000000000" pitchFamily="34" charset="-122"/>
                <a:ea typeface="思源黑体 CN Medium" panose="020B0600000000000000" pitchFamily="34" charset="-122"/>
              </a:rPr>
              <a:t>类毒素</a:t>
            </a:r>
            <a:r>
              <a:rPr lang="zh-CN" altLang="en-US" sz="2000" dirty="0" smtClean="0">
                <a:solidFill>
                  <a:srgbClr val="66FF33"/>
                </a:solidFill>
                <a:latin typeface="思源黑体 CN Medium" panose="020B0600000000000000" pitchFamily="34" charset="-122"/>
                <a:ea typeface="思源黑体 CN Medium" panose="020B0600000000000000" pitchFamily="34" charset="-122"/>
              </a:rPr>
              <a:t>： </a:t>
            </a:r>
            <a:r>
              <a:rPr lang="zh-CN" altLang="en-US" sz="2000" dirty="0" smtClean="0">
                <a:latin typeface="思源黑体 CN Medium" panose="020B0600000000000000" pitchFamily="34" charset="-122"/>
                <a:ea typeface="思源黑体 CN Medium" panose="020B0600000000000000" pitchFamily="34" charset="-122"/>
              </a:rPr>
              <a:t> </a:t>
            </a:r>
            <a:r>
              <a:rPr lang="zh-CN" altLang="en-US" sz="2000" dirty="0">
                <a:solidFill>
                  <a:schemeClr val="bg1"/>
                </a:solidFill>
                <a:latin typeface="思源黑体 CN Medium" panose="020B0600000000000000" pitchFamily="34" charset="-122"/>
                <a:ea typeface="思源黑体 CN Medium" panose="020B0600000000000000" pitchFamily="34" charset="-122"/>
              </a:rPr>
              <a:t>破伤风</a:t>
            </a:r>
            <a:r>
              <a:rPr lang="en-US" altLang="zh-CN" sz="2000" dirty="0">
                <a:solidFill>
                  <a:schemeClr val="bg1"/>
                </a:solidFill>
                <a:latin typeface="思源黑体 CN Medium" panose="020B0600000000000000" pitchFamily="34" charset="-122"/>
                <a:ea typeface="思源黑体 CN Medium" panose="020B0600000000000000" pitchFamily="34" charset="-122"/>
              </a:rPr>
              <a:t>/</a:t>
            </a:r>
            <a:r>
              <a:rPr lang="zh-CN" altLang="en-US" sz="2000" dirty="0">
                <a:solidFill>
                  <a:schemeClr val="bg1"/>
                </a:solidFill>
                <a:latin typeface="思源黑体 CN Medium" panose="020B0600000000000000" pitchFamily="34" charset="-122"/>
                <a:ea typeface="思源黑体 CN Medium" panose="020B0600000000000000" pitchFamily="34" charset="-122"/>
              </a:rPr>
              <a:t>白喉</a:t>
            </a:r>
          </a:p>
        </p:txBody>
      </p:sp>
      <p:sp>
        <p:nvSpPr>
          <p:cNvPr id="12" name="矩形 11"/>
          <p:cNvSpPr/>
          <p:nvPr/>
        </p:nvSpPr>
        <p:spPr>
          <a:xfrm>
            <a:off x="3507659" y="4038507"/>
            <a:ext cx="3954929" cy="400110"/>
          </a:xfrm>
          <a:prstGeom prst="rect">
            <a:avLst/>
          </a:prstGeom>
        </p:spPr>
        <p:txBody>
          <a:bodyPr wrap="none">
            <a:spAutoFit/>
          </a:bodyPr>
          <a:lstStyle/>
          <a:p>
            <a:r>
              <a:rPr lang="zh-CN" altLang="en-US" sz="2000" dirty="0" smtClean="0">
                <a:solidFill>
                  <a:srgbClr val="00FF00"/>
                </a:solidFill>
                <a:latin typeface="思源黑体 CN Medium" panose="020B0600000000000000" pitchFamily="34" charset="-122"/>
                <a:ea typeface="思源黑体 CN Medium" panose="020B0600000000000000" pitchFamily="34" charset="-122"/>
              </a:rPr>
              <a:t>自身疫苗</a:t>
            </a:r>
            <a:r>
              <a:rPr lang="zh-CN" altLang="en-US" sz="2000" dirty="0" smtClean="0">
                <a:solidFill>
                  <a:srgbClr val="66FF33"/>
                </a:solidFill>
                <a:latin typeface="思源黑体 CN Medium" panose="020B0600000000000000" pitchFamily="34" charset="-122"/>
                <a:ea typeface="思源黑体 CN Medium" panose="020B0600000000000000" pitchFamily="34" charset="-122"/>
              </a:rPr>
              <a:t>：</a:t>
            </a:r>
            <a:r>
              <a:rPr lang="zh-CN" altLang="en-US" sz="2000" dirty="0" smtClean="0">
                <a:latin typeface="思源黑体 CN Medium" panose="020B0600000000000000" pitchFamily="34" charset="-122"/>
                <a:ea typeface="思源黑体 CN Medium" panose="020B0600000000000000" pitchFamily="34" charset="-122"/>
              </a:rPr>
              <a:t>  </a:t>
            </a:r>
            <a:r>
              <a:rPr lang="zh-CN" altLang="en-US" sz="2000" dirty="0">
                <a:solidFill>
                  <a:schemeClr val="bg1"/>
                </a:solidFill>
                <a:latin typeface="思源黑体 CN Medium" panose="020B0600000000000000" pitchFamily="34" charset="-122"/>
                <a:ea typeface="思源黑体 CN Medium" panose="020B0600000000000000" pitchFamily="34" charset="-122"/>
              </a:rPr>
              <a:t>自身病灶中分离制得</a:t>
            </a:r>
            <a:endParaRPr lang="zh-CN" altLang="en-US" sz="2000" dirty="0"/>
          </a:p>
        </p:txBody>
      </p:sp>
      <p:sp>
        <p:nvSpPr>
          <p:cNvPr id="13" name="矩形 12"/>
          <p:cNvSpPr/>
          <p:nvPr/>
        </p:nvSpPr>
        <p:spPr>
          <a:xfrm>
            <a:off x="3491057" y="4757082"/>
            <a:ext cx="2914580" cy="400110"/>
          </a:xfrm>
          <a:prstGeom prst="rect">
            <a:avLst/>
          </a:prstGeom>
        </p:spPr>
        <p:txBody>
          <a:bodyPr wrap="none">
            <a:spAutoFit/>
          </a:bodyPr>
          <a:lstStyle/>
          <a:p>
            <a:r>
              <a:rPr lang="zh-CN" altLang="en-US" sz="2000" dirty="0">
                <a:solidFill>
                  <a:srgbClr val="FFFF00"/>
                </a:solidFill>
                <a:latin typeface="思源黑体 CN Medium" panose="020B0600000000000000" pitchFamily="34" charset="-122"/>
                <a:ea typeface="思源黑体 CN Medium" panose="020B0600000000000000" pitchFamily="34" charset="-122"/>
              </a:rPr>
              <a:t>亚单位疫苗</a:t>
            </a:r>
            <a:r>
              <a:rPr lang="zh-CN" altLang="en-US" sz="2000" dirty="0">
                <a:solidFill>
                  <a:srgbClr val="66FF33"/>
                </a:solidFill>
                <a:latin typeface="思源黑体 CN Medium" panose="020B0600000000000000" pitchFamily="34" charset="-122"/>
                <a:ea typeface="思源黑体 CN Medium" panose="020B0600000000000000" pitchFamily="34" charset="-122"/>
              </a:rPr>
              <a:t> </a:t>
            </a:r>
            <a:r>
              <a:rPr lang="zh-CN" altLang="en-US" sz="2000" dirty="0">
                <a:solidFill>
                  <a:schemeClr val="bg1"/>
                </a:solidFill>
                <a:latin typeface="思源黑体 CN Medium" panose="020B0600000000000000" pitchFamily="34" charset="-122"/>
                <a:ea typeface="思源黑体 CN Medium" panose="020B0600000000000000" pitchFamily="34" charset="-122"/>
              </a:rPr>
              <a:t> </a:t>
            </a:r>
            <a:r>
              <a:rPr lang="en-US" altLang="zh-CN" sz="2000" dirty="0" err="1">
                <a:solidFill>
                  <a:schemeClr val="bg1"/>
                </a:solidFill>
                <a:latin typeface="思源黑体 CN Medium" panose="020B0600000000000000" pitchFamily="34" charset="-122"/>
                <a:ea typeface="思源黑体 CN Medium" panose="020B0600000000000000" pitchFamily="34" charset="-122"/>
              </a:rPr>
              <a:t>HBVsAg</a:t>
            </a:r>
            <a:r>
              <a:rPr lang="zh-CN" altLang="en-US" sz="2000" dirty="0">
                <a:solidFill>
                  <a:schemeClr val="bg1"/>
                </a:solidFill>
                <a:latin typeface="思源黑体 CN Medium" panose="020B0600000000000000" pitchFamily="34" charset="-122"/>
                <a:ea typeface="思源黑体 CN Medium" panose="020B0600000000000000" pitchFamily="34" charset="-122"/>
              </a:rPr>
              <a:t>等</a:t>
            </a:r>
            <a:endParaRPr lang="zh-CN" altLang="en-US" sz="2000" dirty="0"/>
          </a:p>
        </p:txBody>
      </p:sp>
      <p:sp>
        <p:nvSpPr>
          <p:cNvPr id="14" name="矩形 13"/>
          <p:cNvSpPr/>
          <p:nvPr/>
        </p:nvSpPr>
        <p:spPr>
          <a:xfrm>
            <a:off x="3507659" y="5261138"/>
            <a:ext cx="2672526" cy="400110"/>
          </a:xfrm>
          <a:prstGeom prst="rect">
            <a:avLst/>
          </a:prstGeom>
        </p:spPr>
        <p:txBody>
          <a:bodyPr wrap="none">
            <a:spAutoFit/>
          </a:bodyPr>
          <a:lstStyle/>
          <a:p>
            <a:r>
              <a:rPr lang="zh-CN" altLang="en-US" sz="2000" dirty="0">
                <a:solidFill>
                  <a:srgbClr val="FFFF00"/>
                </a:solidFill>
                <a:latin typeface="思源黑体 CN Medium" panose="020B0600000000000000" pitchFamily="34" charset="-122"/>
                <a:ea typeface="思源黑体 CN Medium" panose="020B0600000000000000" pitchFamily="34" charset="-122"/>
              </a:rPr>
              <a:t>化学疫苗  </a:t>
            </a:r>
            <a:r>
              <a:rPr lang="zh-CN" altLang="en-US" sz="2000" dirty="0">
                <a:solidFill>
                  <a:schemeClr val="bg1"/>
                </a:solidFill>
                <a:latin typeface="思源黑体 CN Medium" panose="020B0600000000000000" pitchFamily="34" charset="-122"/>
                <a:ea typeface="思源黑体 CN Medium" panose="020B0600000000000000" pitchFamily="34" charset="-122"/>
              </a:rPr>
              <a:t>荚膜等多糖</a:t>
            </a:r>
            <a:endParaRPr lang="zh-CN" altLang="en-US" sz="2000" dirty="0"/>
          </a:p>
        </p:txBody>
      </p:sp>
      <p:sp>
        <p:nvSpPr>
          <p:cNvPr id="15" name="矩形 14"/>
          <p:cNvSpPr/>
          <p:nvPr/>
        </p:nvSpPr>
        <p:spPr>
          <a:xfrm>
            <a:off x="3514351" y="5693186"/>
            <a:ext cx="3256020" cy="400110"/>
          </a:xfrm>
          <a:prstGeom prst="rect">
            <a:avLst/>
          </a:prstGeom>
        </p:spPr>
        <p:txBody>
          <a:bodyPr wrap="none">
            <a:spAutoFit/>
          </a:bodyPr>
          <a:lstStyle/>
          <a:p>
            <a:r>
              <a:rPr lang="zh-CN" altLang="en-US" sz="2000" dirty="0" smtClean="0">
                <a:solidFill>
                  <a:srgbClr val="FFFF00"/>
                </a:solidFill>
                <a:latin typeface="思源黑体 CN Medium" panose="020B0600000000000000" pitchFamily="34" charset="-122"/>
                <a:ea typeface="思源黑体 CN Medium" panose="020B0600000000000000" pitchFamily="34" charset="-122"/>
              </a:rPr>
              <a:t>合成疫苗  </a:t>
            </a:r>
            <a:r>
              <a:rPr lang="zh-CN" altLang="en-US" sz="2000" dirty="0">
                <a:solidFill>
                  <a:schemeClr val="bg1"/>
                </a:solidFill>
                <a:latin typeface="思源黑体 CN Medium" panose="020B0600000000000000" pitchFamily="34" charset="-122"/>
                <a:ea typeface="思源黑体 CN Medium" panose="020B0600000000000000" pitchFamily="34" charset="-122"/>
              </a:rPr>
              <a:t>白喉毒素</a:t>
            </a:r>
            <a:r>
              <a:rPr lang="en-US" altLang="zh-CN" sz="2000" dirty="0">
                <a:solidFill>
                  <a:schemeClr val="bg1"/>
                </a:solidFill>
                <a:latin typeface="思源黑体 CN Medium" panose="020B0600000000000000" pitchFamily="34" charset="-122"/>
                <a:ea typeface="思源黑体 CN Medium" panose="020B0600000000000000" pitchFamily="34" charset="-122"/>
              </a:rPr>
              <a:t>14</a:t>
            </a:r>
            <a:r>
              <a:rPr lang="zh-CN" altLang="en-US" sz="2000" dirty="0">
                <a:solidFill>
                  <a:schemeClr val="bg1"/>
                </a:solidFill>
                <a:latin typeface="思源黑体 CN Medium" panose="020B0600000000000000" pitchFamily="34" charset="-122"/>
                <a:ea typeface="思源黑体 CN Medium" panose="020B0600000000000000" pitchFamily="34" charset="-122"/>
              </a:rPr>
              <a:t>肽等</a:t>
            </a:r>
            <a:endParaRPr lang="zh-CN" altLang="en-US" sz="2000" dirty="0"/>
          </a:p>
        </p:txBody>
      </p:sp>
      <p:sp>
        <p:nvSpPr>
          <p:cNvPr id="16" name="矩形 15"/>
          <p:cNvSpPr/>
          <p:nvPr/>
        </p:nvSpPr>
        <p:spPr>
          <a:xfrm>
            <a:off x="3514351" y="6125234"/>
            <a:ext cx="4572000" cy="400110"/>
          </a:xfrm>
          <a:prstGeom prst="rect">
            <a:avLst/>
          </a:prstGeom>
        </p:spPr>
        <p:txBody>
          <a:bodyPr>
            <a:spAutoFit/>
          </a:bodyPr>
          <a:lstStyle/>
          <a:p>
            <a:r>
              <a:rPr lang="zh-CN" altLang="en-US" sz="2000" dirty="0">
                <a:solidFill>
                  <a:srgbClr val="FFFF00"/>
                </a:solidFill>
                <a:latin typeface="思源黑体 CN Medium" panose="020B0600000000000000" pitchFamily="34" charset="-122"/>
                <a:ea typeface="思源黑体 CN Medium" panose="020B0600000000000000" pitchFamily="34" charset="-122"/>
              </a:rPr>
              <a:t>基因工程疫苗  </a:t>
            </a:r>
            <a:r>
              <a:rPr lang="en-US" altLang="zh-CN" sz="2000" dirty="0" smtClean="0">
                <a:solidFill>
                  <a:schemeClr val="bg1"/>
                </a:solidFill>
                <a:latin typeface="思源黑体 CN Medium" panose="020B0600000000000000" pitchFamily="34" charset="-122"/>
                <a:ea typeface="思源黑体 CN Medium" panose="020B0600000000000000" pitchFamily="34" charset="-122"/>
              </a:rPr>
              <a:t>DNA</a:t>
            </a:r>
            <a:r>
              <a:rPr lang="zh-CN" altLang="en-US" sz="2000" dirty="0">
                <a:solidFill>
                  <a:schemeClr val="bg1"/>
                </a:solidFill>
                <a:latin typeface="思源黑体 CN Medium" panose="020B0600000000000000" pitchFamily="34" charset="-122"/>
                <a:ea typeface="思源黑体 CN Medium" panose="020B0600000000000000" pitchFamily="34" charset="-122"/>
              </a:rPr>
              <a:t>重组</a:t>
            </a:r>
            <a:r>
              <a:rPr lang="zh-CN" altLang="en-US" sz="2000" dirty="0" smtClean="0">
                <a:solidFill>
                  <a:schemeClr val="bg1"/>
                </a:solidFill>
                <a:latin typeface="思源黑体 CN Medium" panose="020B0600000000000000" pitchFamily="34" charset="-122"/>
                <a:ea typeface="思源黑体 CN Medium" panose="020B0600000000000000" pitchFamily="34" charset="-122"/>
              </a:rPr>
              <a:t>疫苗</a:t>
            </a:r>
            <a:r>
              <a:rPr lang="en-US" altLang="zh-CN" sz="2000" dirty="0" smtClean="0">
                <a:solidFill>
                  <a:schemeClr val="bg1"/>
                </a:solidFill>
                <a:latin typeface="思源黑体 CN Medium" panose="020B0600000000000000" pitchFamily="34" charset="-122"/>
                <a:ea typeface="思源黑体 CN Medium" panose="020B0600000000000000" pitchFamily="34" charset="-122"/>
              </a:rPr>
              <a:t> </a:t>
            </a:r>
            <a:endParaRPr lang="zh-CN" alt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5288" y="146050"/>
            <a:ext cx="8229600" cy="1143000"/>
          </a:xfrm>
        </p:spPr>
        <p:txBody>
          <a:bodyPr/>
          <a:lstStyle/>
          <a:p>
            <a:pPr eaLnBrk="1" hangingPunct="1"/>
            <a:r>
              <a:rPr lang="zh-CN" altLang="en-US" sz="3600" dirty="0" smtClean="0">
                <a:solidFill>
                  <a:schemeClr val="bg1"/>
                </a:solidFill>
                <a:latin typeface="思源黑体 CN Medium" panose="020B0600000000000000" pitchFamily="34" charset="-122"/>
                <a:ea typeface="思源黑体 CN Medium" panose="020B0600000000000000" pitchFamily="34" charset="-122"/>
              </a:rPr>
              <a:t>人工被动免疫生物制品</a:t>
            </a:r>
          </a:p>
        </p:txBody>
      </p:sp>
      <p:sp>
        <p:nvSpPr>
          <p:cNvPr id="105475" name="Rectangle 3"/>
          <p:cNvSpPr>
            <a:spLocks noGrp="1" noChangeArrowheads="1"/>
          </p:cNvSpPr>
          <p:nvPr>
            <p:ph type="body" idx="1"/>
          </p:nvPr>
        </p:nvSpPr>
        <p:spPr>
          <a:xfrm>
            <a:off x="539750" y="1303338"/>
            <a:ext cx="8229600" cy="4719637"/>
          </a:xfrm>
        </p:spPr>
        <p:txBody>
          <a:bodyPr/>
          <a:lstStyle/>
          <a:p>
            <a:pPr eaLnBrk="1" hangingPunct="1"/>
            <a:endParaRPr lang="en-US" altLang="zh-CN" dirty="0" smtClean="0">
              <a:latin typeface="思源黑体 CN Medium" panose="020B0600000000000000" pitchFamily="34" charset="-122"/>
              <a:ea typeface="思源黑体 CN Medium" panose="020B0600000000000000" pitchFamily="34" charset="-122"/>
            </a:endParaRPr>
          </a:p>
          <a:p>
            <a:pPr eaLnBrk="1" hangingPunct="1"/>
            <a:endParaRPr lang="zh-CN" altLang="en-US" b="1" dirty="0" smtClean="0">
              <a:solidFill>
                <a:srgbClr val="66FF33"/>
              </a:solidFill>
              <a:latin typeface="思源黑体 CN Medium" panose="020B0600000000000000" pitchFamily="34" charset="-122"/>
              <a:ea typeface="思源黑体 CN Medium" panose="020B0600000000000000" pitchFamily="34" charset="-122"/>
            </a:endParaRPr>
          </a:p>
          <a:p>
            <a:pPr eaLnBrk="1" hangingPunct="1"/>
            <a:endParaRPr lang="zh-CN" altLang="en-US" dirty="0" smtClean="0">
              <a:latin typeface="思源黑体 CN Medium" panose="020B0600000000000000" pitchFamily="34" charset="-122"/>
              <a:ea typeface="思源黑体 CN Medium" panose="020B0600000000000000" pitchFamily="34" charset="-122"/>
            </a:endParaRPr>
          </a:p>
          <a:p>
            <a:pPr eaLnBrk="1" hangingPunct="1"/>
            <a:r>
              <a:rPr lang="zh-CN" altLang="en-US" b="1" dirty="0" smtClean="0">
                <a:solidFill>
                  <a:srgbClr val="66FF33"/>
                </a:solidFill>
                <a:latin typeface="思源黑体 CN Medium" panose="020B0600000000000000" pitchFamily="34" charset="-122"/>
                <a:ea typeface="思源黑体 CN Medium" panose="020B0600000000000000" pitchFamily="34" charset="-122"/>
              </a:rPr>
              <a:t>非特异性免疫治疗剂</a:t>
            </a:r>
            <a:r>
              <a:rPr lang="en-US" altLang="zh-CN" dirty="0" smtClean="0">
                <a:solidFill>
                  <a:schemeClr val="bg1"/>
                </a:solidFill>
                <a:latin typeface="思源黑体 CN Medium" panose="020B0600000000000000" pitchFamily="34" charset="-122"/>
                <a:ea typeface="思源黑体 CN Medium" panose="020B0600000000000000" pitchFamily="34" charset="-122"/>
              </a:rPr>
              <a:t>----</a:t>
            </a:r>
            <a:r>
              <a:rPr lang="zh-CN" altLang="en-US" dirty="0" smtClean="0">
                <a:solidFill>
                  <a:srgbClr val="FFFF00"/>
                </a:solidFill>
                <a:latin typeface="思源黑体 CN Medium" panose="020B0600000000000000" pitchFamily="34" charset="-122"/>
                <a:ea typeface="思源黑体 CN Medium" panose="020B0600000000000000" pitchFamily="34" charset="-122"/>
              </a:rPr>
              <a:t>免疫调节剂</a:t>
            </a:r>
            <a:r>
              <a:rPr lang="zh-CN" altLang="en-US" dirty="0" smtClean="0">
                <a:solidFill>
                  <a:schemeClr val="bg1"/>
                </a:solidFill>
                <a:latin typeface="思源黑体 CN Medium" panose="020B0600000000000000" pitchFamily="34" charset="-122"/>
                <a:ea typeface="思源黑体 CN Medium" panose="020B0600000000000000" pitchFamily="34" charset="-122"/>
              </a:rPr>
              <a:t>常见有</a:t>
            </a:r>
            <a:r>
              <a:rPr lang="zh-CN" altLang="en-US" dirty="0" smtClean="0">
                <a:solidFill>
                  <a:srgbClr val="FFFF00"/>
                </a:solidFill>
                <a:latin typeface="思源黑体 CN Medium" panose="020B0600000000000000" pitchFamily="34" charset="-122"/>
                <a:ea typeface="思源黑体 CN Medium" panose="020B0600000000000000" pitchFamily="34" charset="-122"/>
              </a:rPr>
              <a:t>转移因子</a:t>
            </a:r>
            <a:r>
              <a:rPr lang="en-US" altLang="zh-CN" dirty="0" smtClean="0">
                <a:solidFill>
                  <a:schemeClr val="bg1"/>
                </a:solidFill>
                <a:latin typeface="思源黑体 CN Medium" panose="020B0600000000000000" pitchFamily="34" charset="-122"/>
                <a:ea typeface="思源黑体 CN Medium" panose="020B0600000000000000" pitchFamily="34" charset="-122"/>
              </a:rPr>
              <a:t>(TF)</a:t>
            </a:r>
            <a:r>
              <a:rPr lang="en-US" altLang="zh-CN" sz="3600" b="1" dirty="0" smtClean="0">
                <a:solidFill>
                  <a:schemeClr val="bg1"/>
                </a:solidFill>
                <a:latin typeface="思源黑体 CN Medium" panose="020B0600000000000000" pitchFamily="34" charset="-122"/>
                <a:ea typeface="思源黑体 CN Medium" panose="020B0600000000000000" pitchFamily="34" charset="-122"/>
              </a:rPr>
              <a:t>/</a:t>
            </a:r>
            <a:r>
              <a:rPr lang="zh-CN" altLang="en-US" dirty="0" smtClean="0">
                <a:solidFill>
                  <a:srgbClr val="FFFF00"/>
                </a:solidFill>
                <a:latin typeface="思源黑体 CN Medium" panose="020B0600000000000000" pitchFamily="34" charset="-122"/>
                <a:ea typeface="思源黑体 CN Medium" panose="020B0600000000000000" pitchFamily="34" charset="-122"/>
              </a:rPr>
              <a:t>白细胞介素</a:t>
            </a:r>
            <a:r>
              <a:rPr lang="en-US" altLang="zh-CN" dirty="0" smtClean="0">
                <a:solidFill>
                  <a:schemeClr val="bg1"/>
                </a:solidFill>
                <a:latin typeface="思源黑体 CN Medium" panose="020B0600000000000000" pitchFamily="34" charset="-122"/>
                <a:ea typeface="思源黑体 CN Medium" panose="020B0600000000000000" pitchFamily="34" charset="-122"/>
              </a:rPr>
              <a:t>2(IL-2)</a:t>
            </a:r>
            <a:r>
              <a:rPr lang="en-US" altLang="zh-CN" sz="3600" b="1" dirty="0" smtClean="0">
                <a:solidFill>
                  <a:srgbClr val="66FF33"/>
                </a:solidFill>
                <a:latin typeface="思源黑体 CN Medium" panose="020B0600000000000000" pitchFamily="34" charset="-122"/>
                <a:ea typeface="思源黑体 CN Medium" panose="020B0600000000000000" pitchFamily="34" charset="-122"/>
              </a:rPr>
              <a:t>/</a:t>
            </a:r>
            <a:r>
              <a:rPr lang="zh-CN" altLang="en-US" dirty="0" smtClean="0">
                <a:solidFill>
                  <a:srgbClr val="FFFF00"/>
                </a:solidFill>
                <a:latin typeface="思源黑体 CN Medium" panose="020B0600000000000000" pitchFamily="34" charset="-122"/>
                <a:ea typeface="思源黑体 CN Medium" panose="020B0600000000000000" pitchFamily="34" charset="-122"/>
              </a:rPr>
              <a:t>胸腺素</a:t>
            </a:r>
            <a:r>
              <a:rPr lang="en-US" altLang="zh-CN" sz="3600" b="1" dirty="0" smtClean="0">
                <a:solidFill>
                  <a:srgbClr val="66FF33"/>
                </a:solidFill>
                <a:latin typeface="思源黑体 CN Medium" panose="020B0600000000000000" pitchFamily="34" charset="-122"/>
                <a:ea typeface="思源黑体 CN Medium" panose="020B0600000000000000" pitchFamily="34" charset="-122"/>
              </a:rPr>
              <a:t>/</a:t>
            </a:r>
            <a:r>
              <a:rPr lang="zh-CN" altLang="en-US" dirty="0" smtClean="0">
                <a:solidFill>
                  <a:srgbClr val="FFFF00"/>
                </a:solidFill>
                <a:latin typeface="思源黑体 CN Medium" panose="020B0600000000000000" pitchFamily="34" charset="-122"/>
                <a:ea typeface="思源黑体 CN Medium" panose="020B0600000000000000" pitchFamily="34" charset="-122"/>
              </a:rPr>
              <a:t>杀伤性</a:t>
            </a:r>
            <a:r>
              <a:rPr lang="en-US" altLang="zh-CN" dirty="0" smtClean="0">
                <a:solidFill>
                  <a:srgbClr val="FFFF00"/>
                </a:solidFill>
                <a:latin typeface="思源黑体 CN Medium" panose="020B0600000000000000" pitchFamily="34" charset="-122"/>
                <a:ea typeface="思源黑体 CN Medium" panose="020B0600000000000000" pitchFamily="34" charset="-122"/>
              </a:rPr>
              <a:t>T</a:t>
            </a:r>
            <a:r>
              <a:rPr lang="zh-CN" altLang="en-US" dirty="0" smtClean="0">
                <a:solidFill>
                  <a:srgbClr val="FFFF00"/>
                </a:solidFill>
                <a:latin typeface="思源黑体 CN Medium" panose="020B0600000000000000" pitchFamily="34" charset="-122"/>
                <a:ea typeface="思源黑体 CN Medium" panose="020B0600000000000000" pitchFamily="34" charset="-122"/>
              </a:rPr>
              <a:t>细胞</a:t>
            </a:r>
            <a:r>
              <a:rPr lang="en-US" altLang="zh-CN" dirty="0" smtClean="0">
                <a:solidFill>
                  <a:schemeClr val="bg1"/>
                </a:solidFill>
                <a:latin typeface="思源黑体 CN Medium" panose="020B0600000000000000" pitchFamily="34" charset="-122"/>
                <a:ea typeface="思源黑体 CN Medium" panose="020B0600000000000000" pitchFamily="34" charset="-122"/>
              </a:rPr>
              <a:t>(CTL)</a:t>
            </a:r>
            <a:r>
              <a:rPr lang="en-US" altLang="zh-CN" sz="3600" b="1" dirty="0" smtClean="0">
                <a:solidFill>
                  <a:schemeClr val="bg1"/>
                </a:solidFill>
                <a:latin typeface="思源黑体 CN Medium" panose="020B0600000000000000" pitchFamily="34" charset="-122"/>
                <a:ea typeface="思源黑体 CN Medium" panose="020B0600000000000000" pitchFamily="34" charset="-122"/>
              </a:rPr>
              <a:t>/</a:t>
            </a:r>
            <a:r>
              <a:rPr lang="zh-CN" altLang="en-US" dirty="0" smtClean="0">
                <a:solidFill>
                  <a:srgbClr val="FFFF00"/>
                </a:solidFill>
                <a:latin typeface="思源黑体 CN Medium" panose="020B0600000000000000" pitchFamily="34" charset="-122"/>
                <a:ea typeface="思源黑体 CN Medium" panose="020B0600000000000000" pitchFamily="34" charset="-122"/>
              </a:rPr>
              <a:t>卡介苗</a:t>
            </a:r>
            <a:r>
              <a:rPr lang="en-US" altLang="zh-CN" dirty="0" smtClean="0">
                <a:solidFill>
                  <a:schemeClr val="bg1"/>
                </a:solidFill>
                <a:latin typeface="思源黑体 CN Medium" panose="020B0600000000000000" pitchFamily="34" charset="-122"/>
                <a:ea typeface="思源黑体 CN Medium" panose="020B0600000000000000" pitchFamily="34" charset="-122"/>
              </a:rPr>
              <a:t>(BCG)</a:t>
            </a:r>
            <a:r>
              <a:rPr lang="en-US" altLang="zh-CN" sz="3600" b="1" dirty="0" smtClean="0">
                <a:solidFill>
                  <a:schemeClr val="bg1"/>
                </a:solidFill>
                <a:latin typeface="思源黑体 CN Medium" panose="020B0600000000000000" pitchFamily="34" charset="-122"/>
                <a:ea typeface="思源黑体 CN Medium" panose="020B0600000000000000" pitchFamily="34" charset="-122"/>
              </a:rPr>
              <a:t>/</a:t>
            </a:r>
            <a:r>
              <a:rPr lang="zh-CN" altLang="en-US" dirty="0" smtClean="0">
                <a:solidFill>
                  <a:srgbClr val="FFFF00"/>
                </a:solidFill>
                <a:latin typeface="思源黑体 CN Medium" panose="020B0600000000000000" pitchFamily="34" charset="-122"/>
                <a:ea typeface="思源黑体 CN Medium" panose="020B0600000000000000" pitchFamily="34" charset="-122"/>
              </a:rPr>
              <a:t>小棒杆菌</a:t>
            </a:r>
            <a:r>
              <a:rPr lang="en-US" altLang="zh-CN" sz="3600" b="1" dirty="0" smtClean="0">
                <a:solidFill>
                  <a:srgbClr val="66FF33"/>
                </a:solidFill>
                <a:latin typeface="思源黑体 CN Medium" panose="020B0600000000000000" pitchFamily="34" charset="-122"/>
                <a:ea typeface="思源黑体 CN Medium" panose="020B0600000000000000" pitchFamily="34" charset="-122"/>
              </a:rPr>
              <a:t>/</a:t>
            </a:r>
            <a:r>
              <a:rPr lang="zh-CN" altLang="en-US" dirty="0" smtClean="0">
                <a:solidFill>
                  <a:srgbClr val="FFFF00"/>
                </a:solidFill>
                <a:latin typeface="思源黑体 CN Medium" panose="020B0600000000000000" pitchFamily="34" charset="-122"/>
                <a:ea typeface="思源黑体 CN Medium" panose="020B0600000000000000" pitchFamily="34" charset="-122"/>
              </a:rPr>
              <a:t>干扰素</a:t>
            </a:r>
            <a:r>
              <a:rPr lang="zh-CN" altLang="en-US" dirty="0" smtClean="0">
                <a:solidFill>
                  <a:schemeClr val="bg1"/>
                </a:solidFill>
                <a:latin typeface="思源黑体 CN Medium" panose="020B0600000000000000" pitchFamily="34" charset="-122"/>
                <a:ea typeface="思源黑体 CN Medium" panose="020B0600000000000000" pitchFamily="34" charset="-122"/>
              </a:rPr>
              <a:t>等</a:t>
            </a:r>
            <a:endParaRPr lang="zh-CN" altLang="zh-CN" dirty="0" smtClean="0">
              <a:solidFill>
                <a:schemeClr val="bg1"/>
              </a:solidFill>
              <a:latin typeface="思源黑体 CN Medium" panose="020B0600000000000000" pitchFamily="34" charset="-122"/>
              <a:ea typeface="思源黑体 CN Medium" panose="020B0600000000000000" pitchFamily="34" charset="-122"/>
            </a:endParaRPr>
          </a:p>
        </p:txBody>
      </p:sp>
      <p:sp>
        <p:nvSpPr>
          <p:cNvPr id="105476" name="Text Box 4"/>
          <p:cNvSpPr txBox="1">
            <a:spLocks noChangeArrowheads="1"/>
          </p:cNvSpPr>
          <p:nvPr/>
        </p:nvSpPr>
        <p:spPr bwMode="auto">
          <a:xfrm>
            <a:off x="3162300" y="1408113"/>
            <a:ext cx="60483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solidFill>
                  <a:schemeClr val="bg1"/>
                </a:solidFill>
                <a:latin typeface="思源黑体 CN Medium" panose="020B0600000000000000" pitchFamily="34" charset="-122"/>
                <a:ea typeface="思源黑体 CN Medium" panose="020B0600000000000000" pitchFamily="34" charset="-122"/>
              </a:rPr>
              <a:t>抗血清</a:t>
            </a:r>
            <a:r>
              <a:rPr lang="en-US" altLang="zh-CN" sz="2400" dirty="0">
                <a:solidFill>
                  <a:schemeClr val="bg1"/>
                </a:solidFill>
                <a:latin typeface="思源黑体 CN Medium" panose="020B0600000000000000" pitchFamily="34" charset="-122"/>
                <a:ea typeface="思源黑体 CN Medium" panose="020B0600000000000000" pitchFamily="34" charset="-122"/>
              </a:rPr>
              <a:t>:  </a:t>
            </a:r>
            <a:r>
              <a:rPr lang="zh-CN" altLang="en-US" sz="2400" dirty="0">
                <a:solidFill>
                  <a:schemeClr val="bg1"/>
                </a:solidFill>
                <a:latin typeface="思源黑体 CN Medium" panose="020B0600000000000000" pitchFamily="34" charset="-122"/>
                <a:ea typeface="思源黑体 CN Medium" panose="020B0600000000000000" pitchFamily="34" charset="-122"/>
              </a:rPr>
              <a:t>抗毒素</a:t>
            </a:r>
            <a:r>
              <a:rPr lang="en-US" altLang="zh-CN" sz="2400" dirty="0">
                <a:solidFill>
                  <a:schemeClr val="bg1"/>
                </a:solidFill>
                <a:latin typeface="思源黑体 CN Medium" panose="020B0600000000000000" pitchFamily="34" charset="-122"/>
                <a:ea typeface="思源黑体 CN Medium" panose="020B0600000000000000" pitchFamily="34" charset="-122"/>
              </a:rPr>
              <a:t>/</a:t>
            </a:r>
            <a:r>
              <a:rPr lang="zh-CN" altLang="en-US" sz="2400" dirty="0">
                <a:solidFill>
                  <a:schemeClr val="bg1"/>
                </a:solidFill>
                <a:latin typeface="思源黑体 CN Medium" panose="020B0600000000000000" pitchFamily="34" charset="-122"/>
                <a:ea typeface="思源黑体 CN Medium" panose="020B0600000000000000" pitchFamily="34" charset="-122"/>
              </a:rPr>
              <a:t>抗病毒</a:t>
            </a:r>
            <a:r>
              <a:rPr lang="en-US" altLang="zh-CN" sz="2400" dirty="0">
                <a:solidFill>
                  <a:schemeClr val="bg1"/>
                </a:solidFill>
                <a:latin typeface="思源黑体 CN Medium" panose="020B0600000000000000" pitchFamily="34" charset="-122"/>
                <a:ea typeface="思源黑体 CN Medium" panose="020B0600000000000000" pitchFamily="34" charset="-122"/>
              </a:rPr>
              <a:t>/</a:t>
            </a:r>
            <a:r>
              <a:rPr lang="zh-CN" altLang="en-US" sz="2400" dirty="0">
                <a:solidFill>
                  <a:schemeClr val="bg1"/>
                </a:solidFill>
                <a:latin typeface="思源黑体 CN Medium" panose="020B0600000000000000" pitchFamily="34" charset="-122"/>
                <a:ea typeface="思源黑体 CN Medium" panose="020B0600000000000000" pitchFamily="34" charset="-122"/>
              </a:rPr>
              <a:t>抗菌</a:t>
            </a:r>
          </a:p>
          <a:p>
            <a:pPr eaLnBrk="1" hangingPunct="1">
              <a:spcBef>
                <a:spcPct val="50000"/>
              </a:spcBef>
              <a:buFontTx/>
              <a:buNone/>
            </a:pPr>
            <a:r>
              <a:rPr lang="en-US" altLang="zh-CN" sz="2800" b="1" dirty="0" err="1">
                <a:solidFill>
                  <a:schemeClr val="bg1"/>
                </a:solidFill>
                <a:latin typeface="思源黑体 CN Medium" panose="020B0600000000000000" pitchFamily="34" charset="-122"/>
                <a:ea typeface="思源黑体 CN Medium" panose="020B0600000000000000" pitchFamily="34" charset="-122"/>
              </a:rPr>
              <a:t>Ig</a:t>
            </a:r>
            <a:r>
              <a:rPr lang="zh-CN" altLang="en-US" sz="2400" dirty="0">
                <a:solidFill>
                  <a:schemeClr val="bg1"/>
                </a:solidFill>
                <a:latin typeface="思源黑体 CN Medium" panose="020B0600000000000000" pitchFamily="34" charset="-122"/>
                <a:ea typeface="思源黑体 CN Medium" panose="020B0600000000000000" pitchFamily="34" charset="-122"/>
              </a:rPr>
              <a:t>制品</a:t>
            </a:r>
            <a:r>
              <a:rPr lang="en-US" altLang="zh-CN" sz="2400" dirty="0">
                <a:solidFill>
                  <a:schemeClr val="bg1"/>
                </a:solidFill>
                <a:latin typeface="思源黑体 CN Medium" panose="020B0600000000000000" pitchFamily="34" charset="-122"/>
                <a:ea typeface="思源黑体 CN Medium" panose="020B0600000000000000" pitchFamily="34" charset="-122"/>
              </a:rPr>
              <a:t>:  </a:t>
            </a:r>
            <a:r>
              <a:rPr lang="zh-CN" altLang="en-US" sz="2400" dirty="0">
                <a:solidFill>
                  <a:schemeClr val="bg1"/>
                </a:solidFill>
                <a:latin typeface="思源黑体 CN Medium" panose="020B0600000000000000" pitchFamily="34" charset="-122"/>
                <a:ea typeface="思源黑体 CN Medium" panose="020B0600000000000000" pitchFamily="34" charset="-122"/>
              </a:rPr>
              <a:t>丙种</a:t>
            </a:r>
            <a:r>
              <a:rPr lang="en-US" altLang="zh-CN" sz="2400" b="1" dirty="0" err="1">
                <a:solidFill>
                  <a:schemeClr val="bg1"/>
                </a:solidFill>
                <a:latin typeface="思源黑体 CN Medium" panose="020B0600000000000000" pitchFamily="34" charset="-122"/>
                <a:ea typeface="思源黑体 CN Medium" panose="020B0600000000000000" pitchFamily="34" charset="-122"/>
              </a:rPr>
              <a:t>Ig</a:t>
            </a:r>
            <a:r>
              <a:rPr lang="en-US" altLang="zh-CN" sz="2400" dirty="0">
                <a:solidFill>
                  <a:schemeClr val="bg1"/>
                </a:solidFill>
                <a:latin typeface="思源黑体 CN Medium" panose="020B0600000000000000" pitchFamily="34" charset="-122"/>
                <a:ea typeface="思源黑体 CN Medium" panose="020B0600000000000000" pitchFamily="34" charset="-122"/>
              </a:rPr>
              <a:t> /</a:t>
            </a:r>
            <a:r>
              <a:rPr lang="zh-CN" altLang="en-US" sz="2400" dirty="0">
                <a:solidFill>
                  <a:schemeClr val="bg1"/>
                </a:solidFill>
                <a:latin typeface="思源黑体 CN Medium" panose="020B0600000000000000" pitchFamily="34" charset="-122"/>
                <a:ea typeface="思源黑体 CN Medium" panose="020B0600000000000000" pitchFamily="34" charset="-122"/>
              </a:rPr>
              <a:t>胎盘</a:t>
            </a:r>
            <a:r>
              <a:rPr lang="en-US" altLang="zh-CN" sz="2400" b="1" dirty="0" err="1">
                <a:solidFill>
                  <a:schemeClr val="bg1"/>
                </a:solidFill>
                <a:latin typeface="思源黑体 CN Medium" panose="020B0600000000000000" pitchFamily="34" charset="-122"/>
                <a:ea typeface="思源黑体 CN Medium" panose="020B0600000000000000" pitchFamily="34" charset="-122"/>
              </a:rPr>
              <a:t>Ig</a:t>
            </a:r>
            <a:r>
              <a:rPr lang="en-US" altLang="zh-CN" sz="2400" dirty="0">
                <a:solidFill>
                  <a:schemeClr val="bg1"/>
                </a:solidFill>
                <a:latin typeface="思源黑体 CN Medium" panose="020B0600000000000000" pitchFamily="34" charset="-122"/>
                <a:ea typeface="思源黑体 CN Medium" panose="020B0600000000000000" pitchFamily="34" charset="-122"/>
              </a:rPr>
              <a:t> /McAb</a:t>
            </a:r>
          </a:p>
        </p:txBody>
      </p:sp>
      <p:sp>
        <p:nvSpPr>
          <p:cNvPr id="105477" name="AutoShape 5"/>
          <p:cNvSpPr>
            <a:spLocks/>
          </p:cNvSpPr>
          <p:nvPr/>
        </p:nvSpPr>
        <p:spPr bwMode="auto">
          <a:xfrm>
            <a:off x="2919413" y="1527175"/>
            <a:ext cx="215900" cy="871538"/>
          </a:xfrm>
          <a:prstGeom prst="leftBrace">
            <a:avLst>
              <a:gd name="adj1" fmla="val 54123"/>
              <a:gd name="adj2" fmla="val 50000"/>
            </a:avLst>
          </a:prstGeom>
          <a:noFill/>
          <a:ln w="381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105478" name="矩形 1"/>
          <p:cNvSpPr>
            <a:spLocks noChangeArrowheads="1"/>
          </p:cNvSpPr>
          <p:nvPr/>
        </p:nvSpPr>
        <p:spPr bwMode="auto">
          <a:xfrm>
            <a:off x="803275" y="1455738"/>
            <a:ext cx="20272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66FF33"/>
                </a:solidFill>
                <a:latin typeface="思源黑体 CN Medium" panose="020B0600000000000000" pitchFamily="34" charset="-122"/>
                <a:ea typeface="思源黑体 CN Medium" panose="020B0600000000000000" pitchFamily="34" charset="-122"/>
              </a:rPr>
              <a:t>特异性免疫</a:t>
            </a:r>
            <a:endParaRPr lang="en-US" altLang="zh-CN" sz="2800" b="1">
              <a:solidFill>
                <a:srgbClr val="66FF33"/>
              </a:solidFill>
              <a:latin typeface="思源黑体 CN Medium" panose="020B0600000000000000" pitchFamily="34" charset="-122"/>
              <a:ea typeface="思源黑体 CN Medium" panose="020B0600000000000000" pitchFamily="34" charset="-122"/>
            </a:endParaRPr>
          </a:p>
          <a:p>
            <a:pPr algn="ctr" eaLnBrk="1" hangingPunct="1">
              <a:spcBef>
                <a:spcPct val="0"/>
              </a:spcBef>
              <a:buFontTx/>
              <a:buNone/>
            </a:pPr>
            <a:r>
              <a:rPr lang="zh-CN" altLang="en-US" sz="2800" b="1">
                <a:solidFill>
                  <a:srgbClr val="66FF33"/>
                </a:solidFill>
                <a:latin typeface="思源黑体 CN Medium" panose="020B0600000000000000" pitchFamily="34" charset="-122"/>
                <a:ea typeface="思源黑体 CN Medium" panose="020B0600000000000000" pitchFamily="34" charset="-122"/>
              </a:rPr>
              <a:t>治疗剂</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5716" y="2564904"/>
            <a:ext cx="5112568" cy="584775"/>
          </a:xfrm>
          <a:prstGeom prst="rect">
            <a:avLst/>
          </a:prstGeom>
          <a:noFill/>
        </p:spPr>
        <p:txBody>
          <a:bodyPr wrap="square" lIns="91440" tIns="45720" rIns="91440" bIns="45720">
            <a:spAutoFit/>
          </a:bodyPr>
          <a:lstStyle/>
          <a:p>
            <a:pPr algn="ctr"/>
            <a:r>
              <a:rPr lang="zh-CN" alt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思源黑体 CN Heavy" panose="020B0A00000000000000" pitchFamily="34" charset="-122"/>
                <a:ea typeface="思源黑体 CN Heavy" panose="020B0A00000000000000" pitchFamily="34" charset="-122"/>
              </a:rPr>
              <a:t>结    束</a:t>
            </a:r>
            <a:endParaRPr lang="zh-CN" alt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3"/>
          <p:cNvSpPr>
            <a:spLocks noGrp="1" noChangeArrowheads="1"/>
          </p:cNvSpPr>
          <p:nvPr>
            <p:ph type="body" idx="1"/>
          </p:nvPr>
        </p:nvSpPr>
        <p:spPr>
          <a:xfrm>
            <a:off x="395288" y="909638"/>
            <a:ext cx="7772400" cy="4114800"/>
          </a:xfrm>
        </p:spPr>
        <p:txBody>
          <a:bodyPr/>
          <a:lstStyle/>
          <a:p>
            <a:pPr marL="0" indent="0" eaLnBrk="1" hangingPunct="1">
              <a:lnSpc>
                <a:spcPct val="190000"/>
              </a:lnSpc>
              <a:buFontTx/>
              <a:buNone/>
              <a:defRPr/>
            </a:pPr>
            <a:r>
              <a:rPr lang="zh-CN" altLang="zh-CN" dirty="0" smtClean="0">
                <a:latin typeface="思源黑体 CN Normal" panose="020B0400000000000000" pitchFamily="34" charset="-122"/>
                <a:ea typeface="思源黑体 CN Normal" panose="020B0400000000000000" pitchFamily="34" charset="-122"/>
              </a:rPr>
              <a:t>		</a:t>
            </a:r>
            <a:r>
              <a:rPr lang="en-US" altLang="zh-CN" dirty="0" smtClean="0">
                <a:latin typeface="思源黑体 CN Normal" panose="020B0400000000000000" pitchFamily="34" charset="-122"/>
                <a:ea typeface="思源黑体 CN Normal" panose="020B0400000000000000" pitchFamily="34" charset="-122"/>
              </a:rPr>
              <a:t>  </a:t>
            </a:r>
            <a:r>
              <a:rPr lang="zh-CN" altLang="en-US" dirty="0" smtClean="0">
                <a:solidFill>
                  <a:schemeClr val="bg1"/>
                </a:solidFill>
                <a:latin typeface="思源黑体 CN Normal" panose="020B0400000000000000" pitchFamily="34" charset="-122"/>
                <a:ea typeface="思源黑体 CN Normal" panose="020B0400000000000000" pitchFamily="34" charset="-122"/>
              </a:rPr>
              <a:t>吸附和侵入				</a:t>
            </a:r>
          </a:p>
          <a:p>
            <a:pPr eaLnBrk="1" hangingPunct="1">
              <a:defRPr/>
            </a:pPr>
            <a:endParaRPr lang="zh-CN" altLang="en-US" dirty="0" smtClean="0">
              <a:solidFill>
                <a:schemeClr val="bg1"/>
              </a:solidFill>
              <a:latin typeface="思源黑体 CN Normal" panose="020B0400000000000000" pitchFamily="34" charset="-122"/>
              <a:ea typeface="思源黑体 CN Normal" panose="020B0400000000000000" pitchFamily="34" charset="-122"/>
            </a:endParaRPr>
          </a:p>
          <a:p>
            <a:pPr eaLnBrk="1" hangingPunct="1">
              <a:defRPr/>
            </a:pPr>
            <a:endParaRPr lang="zh-CN" altLang="en-US" dirty="0" smtClean="0">
              <a:solidFill>
                <a:schemeClr val="bg1"/>
              </a:solidFill>
              <a:latin typeface="思源黑体 CN Normal" panose="020B0400000000000000" pitchFamily="34" charset="-122"/>
              <a:ea typeface="思源黑体 CN Normal" panose="020B0400000000000000" pitchFamily="34" charset="-122"/>
            </a:endParaRPr>
          </a:p>
          <a:p>
            <a:pPr eaLnBrk="1" hangingPunct="1">
              <a:lnSpc>
                <a:spcPct val="110000"/>
              </a:lnSpc>
              <a:defRPr/>
            </a:pPr>
            <a:r>
              <a:rPr lang="zh-CN" altLang="en-US" dirty="0" smtClean="0">
                <a:solidFill>
                  <a:schemeClr val="bg1"/>
                </a:solidFill>
                <a:latin typeface="思源黑体 CN Normal" panose="020B0400000000000000" pitchFamily="34" charset="-122"/>
                <a:ea typeface="思源黑体 CN Normal" panose="020B0400000000000000" pitchFamily="34" charset="-122"/>
              </a:rPr>
              <a:t>侵袭力	  繁殖与扩散																					           对宿主防御的抵抗</a:t>
            </a:r>
          </a:p>
        </p:txBody>
      </p:sp>
      <p:sp>
        <p:nvSpPr>
          <p:cNvPr id="199684" name="Text Box 4"/>
          <p:cNvSpPr txBox="1">
            <a:spLocks noChangeArrowheads="1"/>
          </p:cNvSpPr>
          <p:nvPr/>
        </p:nvSpPr>
        <p:spPr bwMode="auto">
          <a:xfrm>
            <a:off x="5016500" y="785813"/>
            <a:ext cx="30480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FontTx/>
              <a:buNone/>
            </a:pPr>
            <a:r>
              <a:rPr lang="zh-CN" altLang="en-US" sz="2400" dirty="0">
                <a:solidFill>
                  <a:schemeClr val="bg1"/>
                </a:solidFill>
                <a:latin typeface="思源黑体 CN Normal" panose="020B0400000000000000" pitchFamily="34" charset="-122"/>
                <a:ea typeface="思源黑体 CN Normal" panose="020B0400000000000000" pitchFamily="34" charset="-122"/>
              </a:rPr>
              <a:t>虫媒与外伤</a:t>
            </a:r>
          </a:p>
          <a:p>
            <a:pPr eaLnBrk="1" hangingPunct="1">
              <a:lnSpc>
                <a:spcPct val="60000"/>
              </a:lnSpc>
              <a:spcBef>
                <a:spcPct val="50000"/>
              </a:spcBef>
              <a:buFontTx/>
              <a:buNone/>
            </a:pPr>
            <a:r>
              <a:rPr lang="zh-CN" altLang="en-US" sz="2400" dirty="0">
                <a:solidFill>
                  <a:schemeClr val="bg1"/>
                </a:solidFill>
                <a:latin typeface="思源黑体 CN Normal" panose="020B0400000000000000" pitchFamily="34" charset="-122"/>
                <a:ea typeface="思源黑体 CN Normal" panose="020B0400000000000000" pitchFamily="34" charset="-122"/>
              </a:rPr>
              <a:t>吸附上皮细胞</a:t>
            </a:r>
          </a:p>
          <a:p>
            <a:pPr eaLnBrk="1" hangingPunct="1">
              <a:lnSpc>
                <a:spcPct val="60000"/>
              </a:lnSpc>
              <a:spcBef>
                <a:spcPct val="50000"/>
              </a:spcBef>
              <a:buFontTx/>
              <a:buNone/>
            </a:pPr>
            <a:r>
              <a:rPr lang="zh-CN" altLang="en-US" sz="2400" dirty="0">
                <a:solidFill>
                  <a:schemeClr val="bg1"/>
                </a:solidFill>
                <a:latin typeface="思源黑体 CN Normal" panose="020B0400000000000000" pitchFamily="34" charset="-122"/>
                <a:ea typeface="思源黑体 CN Normal" panose="020B0400000000000000" pitchFamily="34" charset="-122"/>
              </a:rPr>
              <a:t>原位繁殖</a:t>
            </a:r>
          </a:p>
          <a:p>
            <a:pPr eaLnBrk="1" hangingPunct="1">
              <a:lnSpc>
                <a:spcPct val="60000"/>
              </a:lnSpc>
              <a:spcBef>
                <a:spcPct val="50000"/>
              </a:spcBef>
              <a:buFontTx/>
              <a:buNone/>
            </a:pPr>
            <a:r>
              <a:rPr lang="zh-CN" altLang="en-US" sz="2400" dirty="0">
                <a:solidFill>
                  <a:schemeClr val="bg1"/>
                </a:solidFill>
                <a:latin typeface="思源黑体 CN Normal" panose="020B0400000000000000" pitchFamily="34" charset="-122"/>
                <a:ea typeface="思源黑体 CN Normal" panose="020B0400000000000000" pitchFamily="34" charset="-122"/>
              </a:rPr>
              <a:t>侵入深部组织及血液</a:t>
            </a:r>
          </a:p>
        </p:txBody>
      </p:sp>
      <p:sp>
        <p:nvSpPr>
          <p:cNvPr id="199685" name="Text Box 5"/>
          <p:cNvSpPr txBox="1">
            <a:spLocks noChangeArrowheads="1"/>
          </p:cNvSpPr>
          <p:nvPr/>
        </p:nvSpPr>
        <p:spPr bwMode="auto">
          <a:xfrm>
            <a:off x="5043488" y="2497138"/>
            <a:ext cx="32766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Normal" panose="020B0400000000000000" pitchFamily="34" charset="-122"/>
                <a:ea typeface="思源黑体 CN Normal" panose="020B0400000000000000" pitchFamily="34" charset="-122"/>
              </a:rPr>
              <a:t>透明质酸酶		 胶原酶		 链激酶		 血浆凝固酶		  卵磷脂酶</a:t>
            </a:r>
          </a:p>
        </p:txBody>
      </p:sp>
      <p:sp>
        <p:nvSpPr>
          <p:cNvPr id="199686" name="Text Box 6"/>
          <p:cNvSpPr txBox="1">
            <a:spLocks noChangeArrowheads="1"/>
          </p:cNvSpPr>
          <p:nvPr/>
        </p:nvSpPr>
        <p:spPr bwMode="auto">
          <a:xfrm>
            <a:off x="6083300" y="4365625"/>
            <a:ext cx="2590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Normal" panose="020B0400000000000000" pitchFamily="34" charset="-122"/>
                <a:ea typeface="思源黑体 CN Normal" panose="020B0400000000000000" pitchFamily="34" charset="-122"/>
              </a:rPr>
              <a:t>抗吞噬</a:t>
            </a:r>
            <a:r>
              <a:rPr lang="en-US" altLang="zh-CN" sz="2400">
                <a:solidFill>
                  <a:schemeClr val="bg1"/>
                </a:solidFill>
                <a:latin typeface="思源黑体 CN Normal" panose="020B0400000000000000" pitchFamily="34" charset="-122"/>
                <a:ea typeface="思源黑体 CN Normal" panose="020B0400000000000000" pitchFamily="34" charset="-122"/>
              </a:rPr>
              <a:t>(</a:t>
            </a:r>
            <a:r>
              <a:rPr lang="zh-CN" altLang="en-US" sz="2400">
                <a:solidFill>
                  <a:schemeClr val="bg1"/>
                </a:solidFill>
                <a:latin typeface="思源黑体 CN Normal" panose="020B0400000000000000" pitchFamily="34" charset="-122"/>
                <a:ea typeface="思源黑体 CN Normal" panose="020B0400000000000000" pitchFamily="34" charset="-122"/>
              </a:rPr>
              <a:t>溶血素调理素荚膜脂多糖</a:t>
            </a:r>
            <a:r>
              <a:rPr lang="en-US" altLang="zh-CN" sz="2400">
                <a:solidFill>
                  <a:schemeClr val="bg1"/>
                </a:solidFill>
                <a:latin typeface="思源黑体 CN Normal" panose="020B0400000000000000" pitchFamily="34" charset="-122"/>
                <a:ea typeface="思源黑体 CN Normal" panose="020B0400000000000000" pitchFamily="34" charset="-122"/>
              </a:rPr>
              <a:t>)</a:t>
            </a:r>
            <a:r>
              <a:rPr lang="zh-CN" altLang="en-US" sz="2400">
                <a:solidFill>
                  <a:schemeClr val="bg1"/>
                </a:solidFill>
                <a:latin typeface="思源黑体 CN Normal" panose="020B0400000000000000" pitchFamily="34" charset="-122"/>
                <a:ea typeface="思源黑体 CN Normal" panose="020B0400000000000000" pitchFamily="34" charset="-122"/>
              </a:rPr>
              <a:t>毒杀吞噬细胞产攻击素等</a:t>
            </a:r>
          </a:p>
        </p:txBody>
      </p:sp>
      <p:sp>
        <p:nvSpPr>
          <p:cNvPr id="199687" name="AutoShape 7"/>
          <p:cNvSpPr>
            <a:spLocks/>
          </p:cNvSpPr>
          <p:nvPr/>
        </p:nvSpPr>
        <p:spPr bwMode="auto">
          <a:xfrm>
            <a:off x="5722938" y="4437063"/>
            <a:ext cx="304800" cy="1371600"/>
          </a:xfrm>
          <a:prstGeom prst="leftBrace">
            <a:avLst>
              <a:gd name="adj1" fmla="val 37500"/>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199688" name="AutoShape 8"/>
          <p:cNvSpPr>
            <a:spLocks/>
          </p:cNvSpPr>
          <p:nvPr/>
        </p:nvSpPr>
        <p:spPr bwMode="auto">
          <a:xfrm>
            <a:off x="4732338" y="909638"/>
            <a:ext cx="304800" cy="1371600"/>
          </a:xfrm>
          <a:prstGeom prst="leftBrace">
            <a:avLst>
              <a:gd name="adj1" fmla="val 37500"/>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199689" name="AutoShape 9"/>
          <p:cNvSpPr>
            <a:spLocks/>
          </p:cNvSpPr>
          <p:nvPr/>
        </p:nvSpPr>
        <p:spPr bwMode="auto">
          <a:xfrm>
            <a:off x="4824413" y="2660650"/>
            <a:ext cx="304800" cy="1600200"/>
          </a:xfrm>
          <a:prstGeom prst="leftBrace">
            <a:avLst>
              <a:gd name="adj1" fmla="val 43750"/>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199690" name="AutoShape 10"/>
          <p:cNvSpPr>
            <a:spLocks/>
          </p:cNvSpPr>
          <p:nvPr/>
        </p:nvSpPr>
        <p:spPr bwMode="auto">
          <a:xfrm>
            <a:off x="2051050" y="1412875"/>
            <a:ext cx="381000" cy="3611563"/>
          </a:xfrm>
          <a:prstGeom prst="leftBrace">
            <a:avLst>
              <a:gd name="adj1" fmla="val 85005"/>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 calcmode="lin" valueType="num">
                                      <p:cBhvr additive="base">
                                        <p:cTn id="7" dur="500" fill="hold"/>
                                        <p:tgtEl>
                                          <p:spTgt spid="1996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99683">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199683">
                                            <p:txEl>
                                              <p:pRg st="3" end="3"/>
                                            </p:txEl>
                                          </p:spTgt>
                                        </p:tgtEl>
                                        <p:attrNameLst>
                                          <p:attrName>style.visibility</p:attrName>
                                        </p:attrNameLst>
                                      </p:cBhvr>
                                      <p:to>
                                        <p:strVal val="visible"/>
                                      </p:to>
                                    </p:set>
                                    <p:anim calcmode="lin" valueType="num">
                                      <p:cBhvr additive="base">
                                        <p:cTn id="12" dur="500" fill="hold"/>
                                        <p:tgtEl>
                                          <p:spTgt spid="199683">
                                            <p:txEl>
                                              <p:pRg st="3" end="3"/>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99683">
                                            <p:txEl>
                                              <p:pRg st="3" end="3"/>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99690"/>
                                        </p:tgtEl>
                                        <p:attrNameLst>
                                          <p:attrName>style.visibility</p:attrName>
                                        </p:attrNameLst>
                                      </p:cBhvr>
                                      <p:to>
                                        <p:strVal val="visible"/>
                                      </p:to>
                                    </p:set>
                                    <p:anim calcmode="lin" valueType="num">
                                      <p:cBhvr additive="base">
                                        <p:cTn id="17" dur="500" fill="hold"/>
                                        <p:tgtEl>
                                          <p:spTgt spid="199690"/>
                                        </p:tgtEl>
                                        <p:attrNameLst>
                                          <p:attrName>ppt_x</p:attrName>
                                        </p:attrNameLst>
                                      </p:cBhvr>
                                      <p:tavLst>
                                        <p:tav tm="0">
                                          <p:val>
                                            <p:strVal val="#ppt_x"/>
                                          </p:val>
                                        </p:tav>
                                        <p:tav tm="100000">
                                          <p:val>
                                            <p:strVal val="#ppt_x"/>
                                          </p:val>
                                        </p:tav>
                                      </p:tavLst>
                                    </p:anim>
                                    <p:anim calcmode="lin" valueType="num">
                                      <p:cBhvr additive="base">
                                        <p:cTn id="18" dur="500" fill="hold"/>
                                        <p:tgtEl>
                                          <p:spTgt spid="199690"/>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199688"/>
                                        </p:tgtEl>
                                        <p:attrNameLst>
                                          <p:attrName>style.visibility</p:attrName>
                                        </p:attrNameLst>
                                      </p:cBhvr>
                                      <p:to>
                                        <p:strVal val="visible"/>
                                      </p:to>
                                    </p:set>
                                    <p:anim calcmode="lin" valueType="num">
                                      <p:cBhvr additive="base">
                                        <p:cTn id="23" dur="500" fill="hold"/>
                                        <p:tgtEl>
                                          <p:spTgt spid="199688"/>
                                        </p:tgtEl>
                                        <p:attrNameLst>
                                          <p:attrName>ppt_x</p:attrName>
                                        </p:attrNameLst>
                                      </p:cBhvr>
                                      <p:tavLst>
                                        <p:tav tm="0">
                                          <p:val>
                                            <p:strVal val="0-#ppt_w/2"/>
                                          </p:val>
                                        </p:tav>
                                        <p:tav tm="100000">
                                          <p:val>
                                            <p:strVal val="#ppt_x"/>
                                          </p:val>
                                        </p:tav>
                                      </p:tavLst>
                                    </p:anim>
                                    <p:anim calcmode="lin" valueType="num">
                                      <p:cBhvr additive="base">
                                        <p:cTn id="24" dur="500" fill="hold"/>
                                        <p:tgtEl>
                                          <p:spTgt spid="199688"/>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500"/>
                            </p:stCondLst>
                            <p:childTnLst>
                              <p:par>
                                <p:cTn id="26" presetID="2" presetClass="entr" presetSubtype="6" fill="hold" grpId="0" nodeType="afterEffect">
                                  <p:stCondLst>
                                    <p:cond delay="0"/>
                                  </p:stCondLst>
                                  <p:childTnLst>
                                    <p:set>
                                      <p:cBhvr>
                                        <p:cTn id="27" dur="1" fill="hold">
                                          <p:stCondLst>
                                            <p:cond delay="0"/>
                                          </p:stCondLst>
                                        </p:cTn>
                                        <p:tgtEl>
                                          <p:spTgt spid="199684"/>
                                        </p:tgtEl>
                                        <p:attrNameLst>
                                          <p:attrName>style.visibility</p:attrName>
                                        </p:attrNameLst>
                                      </p:cBhvr>
                                      <p:to>
                                        <p:strVal val="visible"/>
                                      </p:to>
                                    </p:set>
                                    <p:anim calcmode="lin" valueType="num">
                                      <p:cBhvr additive="base">
                                        <p:cTn id="28" dur="500" fill="hold"/>
                                        <p:tgtEl>
                                          <p:spTgt spid="199684"/>
                                        </p:tgtEl>
                                        <p:attrNameLst>
                                          <p:attrName>ppt_x</p:attrName>
                                        </p:attrNameLst>
                                      </p:cBhvr>
                                      <p:tavLst>
                                        <p:tav tm="0">
                                          <p:val>
                                            <p:strVal val="1+#ppt_w/2"/>
                                          </p:val>
                                        </p:tav>
                                        <p:tav tm="100000">
                                          <p:val>
                                            <p:strVal val="#ppt_x"/>
                                          </p:val>
                                        </p:tav>
                                      </p:tavLst>
                                    </p:anim>
                                    <p:anim calcmode="lin" valueType="num">
                                      <p:cBhvr additive="base">
                                        <p:cTn id="29" dur="500" fill="hold"/>
                                        <p:tgtEl>
                                          <p:spTgt spid="199684"/>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1000"/>
                            </p:stCondLst>
                            <p:childTnLst>
                              <p:par>
                                <p:cTn id="31" presetID="2" presetClass="entr" presetSubtype="8" fill="hold" grpId="0" nodeType="afterEffect">
                                  <p:stCondLst>
                                    <p:cond delay="0"/>
                                  </p:stCondLst>
                                  <p:childTnLst>
                                    <p:set>
                                      <p:cBhvr>
                                        <p:cTn id="32" dur="1" fill="hold">
                                          <p:stCondLst>
                                            <p:cond delay="0"/>
                                          </p:stCondLst>
                                        </p:cTn>
                                        <p:tgtEl>
                                          <p:spTgt spid="199689"/>
                                        </p:tgtEl>
                                        <p:attrNameLst>
                                          <p:attrName>style.visibility</p:attrName>
                                        </p:attrNameLst>
                                      </p:cBhvr>
                                      <p:to>
                                        <p:strVal val="visible"/>
                                      </p:to>
                                    </p:set>
                                    <p:anim calcmode="lin" valueType="num">
                                      <p:cBhvr additive="base">
                                        <p:cTn id="33" dur="500" fill="hold"/>
                                        <p:tgtEl>
                                          <p:spTgt spid="199689"/>
                                        </p:tgtEl>
                                        <p:attrNameLst>
                                          <p:attrName>ppt_x</p:attrName>
                                        </p:attrNameLst>
                                      </p:cBhvr>
                                      <p:tavLst>
                                        <p:tav tm="0">
                                          <p:val>
                                            <p:strVal val="0-#ppt_w/2"/>
                                          </p:val>
                                        </p:tav>
                                        <p:tav tm="100000">
                                          <p:val>
                                            <p:strVal val="#ppt_x"/>
                                          </p:val>
                                        </p:tav>
                                      </p:tavLst>
                                    </p:anim>
                                    <p:anim calcmode="lin" valueType="num">
                                      <p:cBhvr additive="base">
                                        <p:cTn id="34" dur="500" fill="hold"/>
                                        <p:tgtEl>
                                          <p:spTgt spid="199689"/>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1500"/>
                            </p:stCondLst>
                            <p:childTnLst>
                              <p:par>
                                <p:cTn id="36" presetID="2" presetClass="entr" presetSubtype="12" fill="hold" grpId="0" nodeType="afterEffect">
                                  <p:stCondLst>
                                    <p:cond delay="0"/>
                                  </p:stCondLst>
                                  <p:childTnLst>
                                    <p:set>
                                      <p:cBhvr>
                                        <p:cTn id="37" dur="1" fill="hold">
                                          <p:stCondLst>
                                            <p:cond delay="0"/>
                                          </p:stCondLst>
                                        </p:cTn>
                                        <p:tgtEl>
                                          <p:spTgt spid="199685"/>
                                        </p:tgtEl>
                                        <p:attrNameLst>
                                          <p:attrName>style.visibility</p:attrName>
                                        </p:attrNameLst>
                                      </p:cBhvr>
                                      <p:to>
                                        <p:strVal val="visible"/>
                                      </p:to>
                                    </p:set>
                                    <p:anim calcmode="lin" valueType="num">
                                      <p:cBhvr additive="base">
                                        <p:cTn id="38" dur="500" fill="hold"/>
                                        <p:tgtEl>
                                          <p:spTgt spid="199685"/>
                                        </p:tgtEl>
                                        <p:attrNameLst>
                                          <p:attrName>ppt_x</p:attrName>
                                        </p:attrNameLst>
                                      </p:cBhvr>
                                      <p:tavLst>
                                        <p:tav tm="0">
                                          <p:val>
                                            <p:strVal val="0-#ppt_w/2"/>
                                          </p:val>
                                        </p:tav>
                                        <p:tav tm="100000">
                                          <p:val>
                                            <p:strVal val="#ppt_x"/>
                                          </p:val>
                                        </p:tav>
                                      </p:tavLst>
                                    </p:anim>
                                    <p:anim calcmode="lin" valueType="num">
                                      <p:cBhvr additive="base">
                                        <p:cTn id="39" dur="500" fill="hold"/>
                                        <p:tgtEl>
                                          <p:spTgt spid="199685"/>
                                        </p:tgtEl>
                                        <p:attrNameLst>
                                          <p:attrName>ppt_y</p:attrName>
                                        </p:attrNameLst>
                                      </p:cBhvr>
                                      <p:tavLst>
                                        <p:tav tm="0">
                                          <p:val>
                                            <p:strVal val="1+#ppt_h/2"/>
                                          </p:val>
                                        </p:tav>
                                        <p:tav tm="100000">
                                          <p:val>
                                            <p:strVal val="#ppt_y"/>
                                          </p:val>
                                        </p:tav>
                                      </p:tavLst>
                                    </p:anim>
                                  </p:childTnLst>
                                </p:cTn>
                              </p:par>
                            </p:childTnLst>
                          </p:cTn>
                        </p:par>
                        <p:par>
                          <p:cTn id="40" fill="hold" nodeType="afterGroup">
                            <p:stCondLst>
                              <p:cond delay="2000"/>
                            </p:stCondLst>
                            <p:childTnLst>
                              <p:par>
                                <p:cTn id="41" presetID="2" presetClass="entr" presetSubtype="2" fill="hold" grpId="0" nodeType="afterEffect">
                                  <p:stCondLst>
                                    <p:cond delay="0"/>
                                  </p:stCondLst>
                                  <p:childTnLst>
                                    <p:set>
                                      <p:cBhvr>
                                        <p:cTn id="42" dur="1" fill="hold">
                                          <p:stCondLst>
                                            <p:cond delay="0"/>
                                          </p:stCondLst>
                                        </p:cTn>
                                        <p:tgtEl>
                                          <p:spTgt spid="199687"/>
                                        </p:tgtEl>
                                        <p:attrNameLst>
                                          <p:attrName>style.visibility</p:attrName>
                                        </p:attrNameLst>
                                      </p:cBhvr>
                                      <p:to>
                                        <p:strVal val="visible"/>
                                      </p:to>
                                    </p:set>
                                    <p:anim calcmode="lin" valueType="num">
                                      <p:cBhvr additive="base">
                                        <p:cTn id="43" dur="500" fill="hold"/>
                                        <p:tgtEl>
                                          <p:spTgt spid="199687"/>
                                        </p:tgtEl>
                                        <p:attrNameLst>
                                          <p:attrName>ppt_x</p:attrName>
                                        </p:attrNameLst>
                                      </p:cBhvr>
                                      <p:tavLst>
                                        <p:tav tm="0">
                                          <p:val>
                                            <p:strVal val="1+#ppt_w/2"/>
                                          </p:val>
                                        </p:tav>
                                        <p:tav tm="100000">
                                          <p:val>
                                            <p:strVal val="#ppt_x"/>
                                          </p:val>
                                        </p:tav>
                                      </p:tavLst>
                                    </p:anim>
                                    <p:anim calcmode="lin" valueType="num">
                                      <p:cBhvr additive="base">
                                        <p:cTn id="44" dur="500" fill="hold"/>
                                        <p:tgtEl>
                                          <p:spTgt spid="199687"/>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2500"/>
                            </p:stCondLst>
                            <p:childTnLst>
                              <p:par>
                                <p:cTn id="46" presetID="2" presetClass="entr" presetSubtype="3" fill="hold" nodeType="afterEffect">
                                  <p:stCondLst>
                                    <p:cond delay="0"/>
                                  </p:stCondLst>
                                  <p:childTnLst>
                                    <p:set>
                                      <p:cBhvr>
                                        <p:cTn id="47" dur="1" fill="hold">
                                          <p:stCondLst>
                                            <p:cond delay="0"/>
                                          </p:stCondLst>
                                        </p:cTn>
                                        <p:tgtEl>
                                          <p:spTgt spid="199686">
                                            <p:txEl>
                                              <p:pRg st="0" end="0"/>
                                            </p:txEl>
                                          </p:spTgt>
                                        </p:tgtEl>
                                        <p:attrNameLst>
                                          <p:attrName>style.visibility</p:attrName>
                                        </p:attrNameLst>
                                      </p:cBhvr>
                                      <p:to>
                                        <p:strVal val="visible"/>
                                      </p:to>
                                    </p:set>
                                    <p:anim calcmode="lin" valueType="num">
                                      <p:cBhvr additive="base">
                                        <p:cTn id="48" dur="500" fill="hold"/>
                                        <p:tgtEl>
                                          <p:spTgt spid="199686">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19968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P spid="199684" grpId="0"/>
      <p:bldP spid="199685" grpId="0"/>
      <p:bldP spid="199687" grpId="0" animBg="1"/>
      <p:bldP spid="199688" grpId="0" animBg="1"/>
      <p:bldP spid="199689" grpId="0" animBg="1"/>
      <p:bldP spid="19969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Text Box 3"/>
          <p:cNvSpPr txBox="1">
            <a:spLocks noChangeArrowheads="1"/>
          </p:cNvSpPr>
          <p:nvPr/>
        </p:nvSpPr>
        <p:spPr bwMode="auto">
          <a:xfrm>
            <a:off x="444500" y="1268413"/>
            <a:ext cx="852011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细菌通过具有</a:t>
            </a:r>
            <a:r>
              <a:rPr lang="zh-CN" altLang="en-US" sz="2400">
                <a:solidFill>
                  <a:srgbClr val="FFFF00"/>
                </a:solidFill>
                <a:latin typeface="思源黑体 CN Medium" panose="020B0600000000000000" pitchFamily="34" charset="-122"/>
                <a:ea typeface="思源黑体 CN Medium" panose="020B0600000000000000" pitchFamily="34" charset="-122"/>
              </a:rPr>
              <a:t>粘附能力的结构</a:t>
            </a:r>
            <a:r>
              <a:rPr lang="zh-CN" altLang="en-US" sz="2400">
                <a:solidFill>
                  <a:schemeClr val="bg1"/>
                </a:solidFill>
                <a:latin typeface="思源黑体 CN Medium" panose="020B0600000000000000" pitchFamily="34" charset="-122"/>
                <a:ea typeface="思源黑体 CN Medium" panose="020B0600000000000000" pitchFamily="34" charset="-122"/>
              </a:rPr>
              <a:t>如革兰氏阴性菌的菌毛粘附于宿主的</a:t>
            </a:r>
            <a:r>
              <a:rPr lang="zh-CN" altLang="en-US" sz="2400">
                <a:solidFill>
                  <a:srgbClr val="FFFF00"/>
                </a:solidFill>
                <a:latin typeface="思源黑体 CN Medium" panose="020B0600000000000000" pitchFamily="34" charset="-122"/>
                <a:ea typeface="思源黑体 CN Medium" panose="020B0600000000000000" pitchFamily="34" charset="-122"/>
              </a:rPr>
              <a:t>呼吸道、消化道</a:t>
            </a:r>
            <a:r>
              <a:rPr lang="zh-CN" altLang="en-US" sz="2400">
                <a:solidFill>
                  <a:schemeClr val="bg1"/>
                </a:solidFill>
                <a:latin typeface="思源黑体 CN Medium" panose="020B0600000000000000" pitchFamily="34" charset="-122"/>
                <a:ea typeface="思源黑体 CN Medium" panose="020B0600000000000000" pitchFamily="34" charset="-122"/>
              </a:rPr>
              <a:t>及泌尿生殖道粘膜上皮细胞的相应受体，于</a:t>
            </a:r>
            <a:r>
              <a:rPr lang="zh-CN" altLang="en-US" sz="2400">
                <a:solidFill>
                  <a:srgbClr val="FFFF00"/>
                </a:solidFill>
                <a:latin typeface="思源黑体 CN Medium" panose="020B0600000000000000" pitchFamily="34" charset="-122"/>
                <a:ea typeface="思源黑体 CN Medium" panose="020B0600000000000000" pitchFamily="34" charset="-122"/>
              </a:rPr>
              <a:t>局部繁殖，积聚毒力或继续侵入机体内部</a:t>
            </a:r>
            <a:r>
              <a:rPr lang="zh-CN" altLang="en-US" sz="2400">
                <a:solidFill>
                  <a:schemeClr val="bg1"/>
                </a:solidFill>
                <a:latin typeface="思源黑体 CN Medium" panose="020B0600000000000000" pitchFamily="34" charset="-122"/>
                <a:ea typeface="思源黑体 CN Medium" panose="020B0600000000000000" pitchFamily="34" charset="-122"/>
              </a:rPr>
              <a:t>。</a:t>
            </a:r>
          </a:p>
        </p:txBody>
      </p:sp>
      <p:sp>
        <p:nvSpPr>
          <p:cNvPr id="186372" name="Text Box 4"/>
          <p:cNvSpPr txBox="1">
            <a:spLocks noChangeArrowheads="1"/>
          </p:cNvSpPr>
          <p:nvPr/>
        </p:nvSpPr>
        <p:spPr bwMode="auto">
          <a:xfrm>
            <a:off x="417513" y="3514725"/>
            <a:ext cx="83327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FF00"/>
                </a:solidFill>
                <a:latin typeface="思源黑体 CN Light" panose="020B0300000000000000" pitchFamily="34" charset="-122"/>
                <a:ea typeface="思源黑体 CN Light" panose="020B0300000000000000" pitchFamily="34" charset="-122"/>
              </a:rPr>
              <a:t>淋病奈瑟氏球菌：</a:t>
            </a:r>
            <a:r>
              <a:rPr lang="zh-CN" altLang="en-US" sz="2400" b="1">
                <a:solidFill>
                  <a:schemeClr val="bg1"/>
                </a:solidFill>
                <a:latin typeface="思源黑体 CN Light" panose="020B0300000000000000" pitchFamily="34" charset="-122"/>
                <a:ea typeface="思源黑体 CN Light" panose="020B0300000000000000" pitchFamily="34" charset="-122"/>
              </a:rPr>
              <a:t>菌毛可使其吸附于尿道粘膜上皮的表面而不被尿液冲走；</a:t>
            </a:r>
          </a:p>
          <a:p>
            <a:pPr eaLnBrk="1" hangingPunct="1">
              <a:spcBef>
                <a:spcPct val="0"/>
              </a:spcBef>
              <a:buFontTx/>
              <a:buNone/>
            </a:pPr>
            <a:endParaRPr lang="zh-CN" altLang="en-US" sz="2400" b="1">
              <a:latin typeface="思源黑体 CN Light" panose="020B0300000000000000" pitchFamily="34" charset="-122"/>
              <a:ea typeface="思源黑体 CN Light" panose="020B0300000000000000" pitchFamily="34" charset="-122"/>
            </a:endParaRPr>
          </a:p>
        </p:txBody>
      </p:sp>
      <p:sp>
        <p:nvSpPr>
          <p:cNvPr id="186374" name="Text Box 6"/>
          <p:cNvSpPr txBox="1">
            <a:spLocks noChangeArrowheads="1"/>
          </p:cNvSpPr>
          <p:nvPr/>
        </p:nvSpPr>
        <p:spPr bwMode="auto">
          <a:xfrm>
            <a:off x="417513" y="4581525"/>
            <a:ext cx="3341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FF00"/>
                </a:solidFill>
                <a:latin typeface="思源黑体 CN Light" panose="020B0300000000000000" pitchFamily="34" charset="-122"/>
                <a:ea typeface="思源黑体 CN Light" panose="020B0300000000000000" pitchFamily="34" charset="-122"/>
              </a:rPr>
              <a:t>变异链球菌、乳杆菌：</a:t>
            </a:r>
          </a:p>
        </p:txBody>
      </p:sp>
      <p:sp>
        <p:nvSpPr>
          <p:cNvPr id="186375" name="Text Box 7"/>
          <p:cNvSpPr txBox="1">
            <a:spLocks noChangeArrowheads="1"/>
          </p:cNvSpPr>
          <p:nvPr/>
        </p:nvSpPr>
        <p:spPr bwMode="auto">
          <a:xfrm>
            <a:off x="3617913" y="4581525"/>
            <a:ext cx="4921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bg1"/>
                </a:solidFill>
                <a:latin typeface="思源黑体 CN Light" panose="020B0300000000000000" pitchFamily="34" charset="-122"/>
                <a:ea typeface="思源黑体 CN Light" panose="020B0300000000000000" pitchFamily="34" charset="-122"/>
              </a:rPr>
              <a:t>牙齿表面粘连成菌班，造成龋齿。</a:t>
            </a:r>
          </a:p>
        </p:txBody>
      </p:sp>
      <p:grpSp>
        <p:nvGrpSpPr>
          <p:cNvPr id="13318" name="组合 11"/>
          <p:cNvGrpSpPr>
            <a:grpSpLocks/>
          </p:cNvGrpSpPr>
          <p:nvPr/>
        </p:nvGrpSpPr>
        <p:grpSpPr bwMode="auto">
          <a:xfrm>
            <a:off x="0" y="236538"/>
            <a:ext cx="9274175" cy="677862"/>
            <a:chOff x="-12700" y="312738"/>
            <a:chExt cx="9274096" cy="678304"/>
          </a:xfrm>
        </p:grpSpPr>
        <p:sp>
          <p:nvSpPr>
            <p:cNvPr id="13" name="矩形 12"/>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20"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吸附和侵入能力</a:t>
              </a:r>
              <a:endParaRPr kumimoji="1" lang="zh-CN" altLang="en-US" sz="3600">
                <a:solidFill>
                  <a:schemeClr val="bg1"/>
                </a:solidFill>
                <a:latin typeface="思源黑体 CN Regular" panose="020B0500000000000000" pitchFamily="34" charset="-122"/>
                <a:ea typeface="思源黑体 CN Regular" panose="020B0500000000000000" pitchFamily="34" charset="-122"/>
              </a:endParaRPr>
            </a:p>
          </p:txBody>
        </p:sp>
      </p:grpSp>
      <p:sp>
        <p:nvSpPr>
          <p:cNvPr id="10" name="Text Box 6"/>
          <p:cNvSpPr txBox="1">
            <a:spLocks noChangeArrowheads="1"/>
          </p:cNvSpPr>
          <p:nvPr/>
        </p:nvSpPr>
        <p:spPr bwMode="auto">
          <a:xfrm>
            <a:off x="444500" y="5326527"/>
            <a:ext cx="1763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FF00"/>
                </a:solidFill>
                <a:latin typeface="思源黑体 CN Light" panose="020B0300000000000000" pitchFamily="34" charset="-122"/>
                <a:ea typeface="思源黑体 CN Light" panose="020B0300000000000000" pitchFamily="34" charset="-122"/>
              </a:rPr>
              <a:t>志贺杆菌：</a:t>
            </a:r>
          </a:p>
        </p:txBody>
      </p:sp>
      <p:sp>
        <p:nvSpPr>
          <p:cNvPr id="11" name="Text Box 7"/>
          <p:cNvSpPr txBox="1">
            <a:spLocks noChangeArrowheads="1"/>
          </p:cNvSpPr>
          <p:nvPr/>
        </p:nvSpPr>
        <p:spPr bwMode="auto">
          <a:xfrm>
            <a:off x="2063023" y="5326527"/>
            <a:ext cx="33425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smtClean="0">
                <a:solidFill>
                  <a:schemeClr val="bg1"/>
                </a:solidFill>
                <a:latin typeface="思源黑体 CN Light" panose="020B0300000000000000" pitchFamily="34" charset="-122"/>
                <a:ea typeface="思源黑体 CN Light" panose="020B0300000000000000" pitchFamily="34" charset="-122"/>
              </a:rPr>
              <a:t>侵入细胞内产生毒素。</a:t>
            </a:r>
            <a:endParaRPr lang="zh-CN" altLang="en-US" sz="2400" b="1" dirty="0">
              <a:solidFill>
                <a:schemeClr val="bg1"/>
              </a:solidFill>
              <a:latin typeface="思源黑体 CN Light" panose="020B0300000000000000" pitchFamily="34" charset="-122"/>
              <a:ea typeface="思源黑体 CN Light" panose="020B0300000000000000" pitchFamily="34" charset="-122"/>
            </a:endParaRPr>
          </a:p>
        </p:txBody>
      </p:sp>
      <p:sp>
        <p:nvSpPr>
          <p:cNvPr id="2" name="文本框 1"/>
          <p:cNvSpPr txBox="1"/>
          <p:nvPr/>
        </p:nvSpPr>
        <p:spPr>
          <a:xfrm>
            <a:off x="2627784" y="6110288"/>
            <a:ext cx="4428963" cy="461665"/>
          </a:xfrm>
          <a:prstGeom prst="rect">
            <a:avLst/>
          </a:prstGeom>
          <a:noFill/>
        </p:spPr>
        <p:txBody>
          <a:bodyPr wrap="square" rtlCol="0">
            <a:spAutoFit/>
          </a:bodyPr>
          <a:lstStyle/>
          <a:p>
            <a:r>
              <a:rPr lang="zh-CN" altLang="en-US" sz="2400" b="1" dirty="0">
                <a:solidFill>
                  <a:srgbClr val="7030A0"/>
                </a:solidFill>
              </a:rPr>
              <a:t>大部分病 都是微生物</a:t>
            </a:r>
            <a:r>
              <a:rPr lang="zh-CN" altLang="en-US" sz="2400" b="1" dirty="0" smtClean="0">
                <a:solidFill>
                  <a:srgbClr val="7030A0"/>
                </a:solidFill>
              </a:rPr>
              <a:t>引起！</a:t>
            </a:r>
            <a:endParaRPr lang="zh-CN" altLang="en-US" sz="24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1"/>
                                        </p:tgtEl>
                                        <p:attrNameLst>
                                          <p:attrName>style.visibility</p:attrName>
                                        </p:attrNameLst>
                                      </p:cBhvr>
                                      <p:to>
                                        <p:strVal val="visible"/>
                                      </p:to>
                                    </p:set>
                                    <p:anim calcmode="lin" valueType="num">
                                      <p:cBhvr additive="base">
                                        <p:cTn id="7" dur="500" fill="hold"/>
                                        <p:tgtEl>
                                          <p:spTgt spid="186371"/>
                                        </p:tgtEl>
                                        <p:attrNameLst>
                                          <p:attrName>ppt_x</p:attrName>
                                        </p:attrNameLst>
                                      </p:cBhvr>
                                      <p:tavLst>
                                        <p:tav tm="0">
                                          <p:val>
                                            <p:strVal val="#ppt_x"/>
                                          </p:val>
                                        </p:tav>
                                        <p:tav tm="100000">
                                          <p:val>
                                            <p:strVal val="#ppt_x"/>
                                          </p:val>
                                        </p:tav>
                                      </p:tavLst>
                                    </p:anim>
                                    <p:anim calcmode="lin" valueType="num">
                                      <p:cBhvr additive="base">
                                        <p:cTn id="8" dur="500" fill="hold"/>
                                        <p:tgtEl>
                                          <p:spTgt spid="18637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6372"/>
                                        </p:tgtEl>
                                        <p:attrNameLst>
                                          <p:attrName>style.visibility</p:attrName>
                                        </p:attrNameLst>
                                      </p:cBhvr>
                                      <p:to>
                                        <p:strVal val="visible"/>
                                      </p:to>
                                    </p:set>
                                    <p:anim calcmode="lin" valueType="num">
                                      <p:cBhvr additive="base">
                                        <p:cTn id="13" dur="500" fill="hold"/>
                                        <p:tgtEl>
                                          <p:spTgt spid="186372"/>
                                        </p:tgtEl>
                                        <p:attrNameLst>
                                          <p:attrName>ppt_x</p:attrName>
                                        </p:attrNameLst>
                                      </p:cBhvr>
                                      <p:tavLst>
                                        <p:tav tm="0">
                                          <p:val>
                                            <p:strVal val="1+#ppt_w/2"/>
                                          </p:val>
                                        </p:tav>
                                        <p:tav tm="100000">
                                          <p:val>
                                            <p:strVal val="#ppt_x"/>
                                          </p:val>
                                        </p:tav>
                                      </p:tavLst>
                                    </p:anim>
                                    <p:anim calcmode="lin" valueType="num">
                                      <p:cBhvr additive="base">
                                        <p:cTn id="14" dur="500" fill="hold"/>
                                        <p:tgtEl>
                                          <p:spTgt spid="18637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5" fill="hold" grpId="0" nodeType="clickEffect">
                                  <p:stCondLst>
                                    <p:cond delay="0"/>
                                  </p:stCondLst>
                                  <p:childTnLst>
                                    <p:set>
                                      <p:cBhvr>
                                        <p:cTn id="18" dur="1" fill="hold">
                                          <p:stCondLst>
                                            <p:cond delay="0"/>
                                          </p:stCondLst>
                                        </p:cTn>
                                        <p:tgtEl>
                                          <p:spTgt spid="186374"/>
                                        </p:tgtEl>
                                        <p:attrNameLst>
                                          <p:attrName>style.visibility</p:attrName>
                                        </p:attrNameLst>
                                      </p:cBhvr>
                                      <p:to>
                                        <p:strVal val="visible"/>
                                      </p:to>
                                    </p:set>
                                    <p:animEffect transition="in" filter="blinds(vertical)">
                                      <p:cBhvr>
                                        <p:cTn id="19" dur="500"/>
                                        <p:tgtEl>
                                          <p:spTgt spid="18637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6" fill="hold" grpId="0" nodeType="clickEffect">
                                  <p:stCondLst>
                                    <p:cond delay="0"/>
                                  </p:stCondLst>
                                  <p:childTnLst>
                                    <p:set>
                                      <p:cBhvr>
                                        <p:cTn id="23" dur="1" fill="hold">
                                          <p:stCondLst>
                                            <p:cond delay="0"/>
                                          </p:stCondLst>
                                        </p:cTn>
                                        <p:tgtEl>
                                          <p:spTgt spid="186375"/>
                                        </p:tgtEl>
                                        <p:attrNameLst>
                                          <p:attrName>style.visibility</p:attrName>
                                        </p:attrNameLst>
                                      </p:cBhvr>
                                      <p:to>
                                        <p:strVal val="visible"/>
                                      </p:to>
                                    </p:set>
                                    <p:anim calcmode="lin" valueType="num">
                                      <p:cBhvr additive="base">
                                        <p:cTn id="24" dur="500" fill="hold"/>
                                        <p:tgtEl>
                                          <p:spTgt spid="186375"/>
                                        </p:tgtEl>
                                        <p:attrNameLst>
                                          <p:attrName>ppt_x</p:attrName>
                                        </p:attrNameLst>
                                      </p:cBhvr>
                                      <p:tavLst>
                                        <p:tav tm="0">
                                          <p:val>
                                            <p:strVal val="1+#ppt_w/2"/>
                                          </p:val>
                                        </p:tav>
                                        <p:tav tm="100000">
                                          <p:val>
                                            <p:strVal val="#ppt_x"/>
                                          </p:val>
                                        </p:tav>
                                      </p:tavLst>
                                    </p:anim>
                                    <p:anim calcmode="lin" valueType="num">
                                      <p:cBhvr additive="base">
                                        <p:cTn id="25" dur="500" fill="hold"/>
                                        <p:tgtEl>
                                          <p:spTgt spid="18637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vertic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6"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autoUpdateAnimBg="0"/>
      <p:bldP spid="186372" grpId="0" autoUpdateAnimBg="0"/>
      <p:bldP spid="186374" grpId="0" autoUpdateAnimBg="0"/>
      <p:bldP spid="186375" grpId="0" autoUpdateAnimBg="0"/>
      <p:bldP spid="10" grpId="0" autoUpdateAnimBg="0"/>
      <p:bldP spid="11" grpId="0" autoUpdateAnimBg="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1063978"/>
            <a:ext cx="5071468" cy="3831818"/>
          </a:xfrm>
          <a:prstGeom prst="rect">
            <a:avLst/>
          </a:prstGeom>
        </p:spPr>
        <p:txBody>
          <a:bodyPr wrap="square">
            <a:spAutoFit/>
          </a:bodyPr>
          <a:lstStyle/>
          <a:p>
            <a:pPr algn="just">
              <a:lnSpc>
                <a:spcPct val="150000"/>
              </a:lnSpc>
            </a:pPr>
            <a:r>
              <a:rPr lang="zh-CN" altLang="en-US" b="1" dirty="0">
                <a:solidFill>
                  <a:schemeClr val="bg1"/>
                </a:solidFill>
                <a:latin typeface="思源黑体 CN Light" panose="020B0300000000000000" pitchFamily="34" charset="-122"/>
                <a:ea typeface="思源黑体 CN Light" panose="020B0300000000000000" pitchFamily="34" charset="-122"/>
              </a:rPr>
              <a:t>“超级细菌”泛指临床上出现的多种耐药菌，如耐甲氧西林金黄色葡萄球菌（</a:t>
            </a:r>
            <a:r>
              <a:rPr lang="en-US" altLang="zh-CN" b="1" dirty="0">
                <a:solidFill>
                  <a:schemeClr val="bg1"/>
                </a:solidFill>
                <a:latin typeface="思源黑体 CN Light" panose="020B0300000000000000" pitchFamily="34" charset="-122"/>
                <a:ea typeface="思源黑体 CN Light" panose="020B0300000000000000" pitchFamily="34" charset="-122"/>
              </a:rPr>
              <a:t>MRSA</a:t>
            </a:r>
            <a:r>
              <a:rPr lang="zh-CN" altLang="en-US" b="1" dirty="0">
                <a:solidFill>
                  <a:schemeClr val="bg1"/>
                </a:solidFill>
                <a:latin typeface="思源黑体 CN Light" panose="020B0300000000000000" pitchFamily="34" charset="-122"/>
                <a:ea typeface="思源黑体 CN Light" panose="020B0300000000000000" pitchFamily="34" charset="-122"/>
              </a:rPr>
              <a:t>）、抗万古霉素肠球菌（</a:t>
            </a:r>
            <a:r>
              <a:rPr lang="en-US" altLang="zh-CN" b="1" dirty="0">
                <a:solidFill>
                  <a:schemeClr val="bg1"/>
                </a:solidFill>
                <a:latin typeface="思源黑体 CN Light" panose="020B0300000000000000" pitchFamily="34" charset="-122"/>
                <a:ea typeface="思源黑体 CN Light" panose="020B0300000000000000" pitchFamily="34" charset="-122"/>
              </a:rPr>
              <a:t>VRE</a:t>
            </a:r>
            <a:r>
              <a:rPr lang="zh-CN" altLang="en-US" b="1" dirty="0">
                <a:solidFill>
                  <a:schemeClr val="bg1"/>
                </a:solidFill>
                <a:latin typeface="思源黑体 CN Light" panose="020B0300000000000000" pitchFamily="34" charset="-122"/>
                <a:ea typeface="思源黑体 CN Light" panose="020B0300000000000000" pitchFamily="34" charset="-122"/>
              </a:rPr>
              <a:t>）、耐多药肺炎链球菌（</a:t>
            </a:r>
            <a:r>
              <a:rPr lang="en-US" altLang="zh-CN" b="1" dirty="0">
                <a:solidFill>
                  <a:schemeClr val="bg1"/>
                </a:solidFill>
                <a:latin typeface="思源黑体 CN Light" panose="020B0300000000000000" pitchFamily="34" charset="-122"/>
                <a:ea typeface="思源黑体 CN Light" panose="020B0300000000000000" pitchFamily="34" charset="-122"/>
              </a:rPr>
              <a:t>MDRSP</a:t>
            </a:r>
            <a:r>
              <a:rPr lang="zh-CN" altLang="en-US" b="1" dirty="0">
                <a:solidFill>
                  <a:schemeClr val="bg1"/>
                </a:solidFill>
                <a:latin typeface="思源黑体 CN Light" panose="020B0300000000000000" pitchFamily="34" charset="-122"/>
                <a:ea typeface="思源黑体 CN Light" panose="020B0300000000000000" pitchFamily="34" charset="-122"/>
              </a:rPr>
              <a:t>）、多重抗药性结核杆菌（</a:t>
            </a:r>
            <a:r>
              <a:rPr lang="en-US" altLang="zh-CN" b="1" dirty="0">
                <a:solidFill>
                  <a:schemeClr val="bg1"/>
                </a:solidFill>
                <a:latin typeface="思源黑体 CN Light" panose="020B0300000000000000" pitchFamily="34" charset="-122"/>
                <a:ea typeface="思源黑体 CN Light" panose="020B0300000000000000" pitchFamily="34" charset="-122"/>
              </a:rPr>
              <a:t>MDR-TB</a:t>
            </a:r>
            <a:r>
              <a:rPr lang="zh-CN" altLang="en-US" b="1" dirty="0">
                <a:solidFill>
                  <a:schemeClr val="bg1"/>
                </a:solidFill>
                <a:latin typeface="思源黑体 CN Light" panose="020B0300000000000000" pitchFamily="34" charset="-122"/>
                <a:ea typeface="思源黑体 CN Light" panose="020B0300000000000000" pitchFamily="34" charset="-122"/>
              </a:rPr>
              <a:t>），以及碳青霉烯酶肺炎克雷伯菌（</a:t>
            </a:r>
            <a:r>
              <a:rPr lang="en-US" altLang="zh-CN" b="1" dirty="0">
                <a:solidFill>
                  <a:schemeClr val="bg1"/>
                </a:solidFill>
                <a:latin typeface="思源黑体 CN Light" panose="020B0300000000000000" pitchFamily="34" charset="-122"/>
                <a:ea typeface="思源黑体 CN Light" panose="020B0300000000000000" pitchFamily="34" charset="-122"/>
              </a:rPr>
              <a:t>KPC</a:t>
            </a:r>
            <a:r>
              <a:rPr lang="zh-CN" altLang="en-US" b="1" dirty="0">
                <a:solidFill>
                  <a:schemeClr val="bg1"/>
                </a:solidFill>
                <a:latin typeface="思源黑体 CN Light" panose="020B0300000000000000" pitchFamily="34" charset="-122"/>
                <a:ea typeface="思源黑体 CN Light" panose="020B0300000000000000" pitchFamily="34" charset="-122"/>
              </a:rPr>
              <a:t>）等。这种超级病菌能在人身上造成浓疮和毒疱，甚至逐渐</a:t>
            </a:r>
            <a:r>
              <a:rPr lang="zh-CN" altLang="en-US" b="1" dirty="0" smtClean="0">
                <a:solidFill>
                  <a:schemeClr val="bg1"/>
                </a:solidFill>
                <a:latin typeface="思源黑体 CN Light" panose="020B0300000000000000" pitchFamily="34" charset="-122"/>
                <a:ea typeface="思源黑体 CN Light" panose="020B0300000000000000" pitchFamily="34" charset="-122"/>
              </a:rPr>
              <a:t>让人</a:t>
            </a:r>
            <a:r>
              <a:rPr lang="zh-CN" altLang="en-US" b="1" dirty="0">
                <a:solidFill>
                  <a:schemeClr val="bg1"/>
                </a:solidFill>
                <a:latin typeface="思源黑体 CN Light" panose="020B0300000000000000" pitchFamily="34" charset="-122"/>
                <a:ea typeface="思源黑体 CN Light" panose="020B0300000000000000" pitchFamily="34" charset="-122"/>
              </a:rPr>
              <a:t>的肌肉坏死。</a:t>
            </a:r>
            <a:r>
              <a:rPr lang="zh-CN" altLang="en-US" b="1" dirty="0">
                <a:solidFill>
                  <a:srgbClr val="FFFF00"/>
                </a:solidFill>
                <a:latin typeface="思源黑体 CN Light" panose="020B0300000000000000" pitchFamily="34" charset="-122"/>
                <a:ea typeface="思源黑体 CN Light" panose="020B0300000000000000" pitchFamily="34" charset="-122"/>
              </a:rPr>
              <a:t>更可怕的是，抗生素药物对它不起作用</a:t>
            </a:r>
            <a:r>
              <a:rPr lang="zh-CN" altLang="en-US" b="1" dirty="0">
                <a:solidFill>
                  <a:schemeClr val="bg1"/>
                </a:solidFill>
                <a:latin typeface="思源黑体 CN Light" panose="020B0300000000000000" pitchFamily="34" charset="-122"/>
                <a:ea typeface="思源黑体 CN Light" panose="020B0300000000000000" pitchFamily="34" charset="-122"/>
              </a:rPr>
              <a:t>，病人会因为感染而引起可怕的炎症，高烧、痉挛、昏迷直到最后死亡。</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083" y="1209268"/>
            <a:ext cx="3377247" cy="3505227"/>
          </a:xfrm>
          <a:prstGeom prst="rect">
            <a:avLst/>
          </a:prstGeom>
        </p:spPr>
      </p:pic>
      <p:sp>
        <p:nvSpPr>
          <p:cNvPr id="6" name="矩形 5"/>
          <p:cNvSpPr/>
          <p:nvPr/>
        </p:nvSpPr>
        <p:spPr>
          <a:xfrm>
            <a:off x="311653" y="4907512"/>
            <a:ext cx="8376677" cy="1200329"/>
          </a:xfrm>
          <a:prstGeom prst="rect">
            <a:avLst/>
          </a:prstGeom>
        </p:spPr>
        <p:txBody>
          <a:bodyPr wrap="square">
            <a:spAutoFit/>
          </a:bodyPr>
          <a:lstStyle/>
          <a:p>
            <a:pPr algn="just">
              <a:lnSpc>
                <a:spcPct val="150000"/>
              </a:lnSpc>
            </a:pPr>
            <a:r>
              <a:rPr lang="en-US" altLang="zh-CN" sz="1600" b="1" dirty="0">
                <a:latin typeface="思源黑体 CN Light" panose="020B0300000000000000" pitchFamily="34" charset="-122"/>
                <a:ea typeface="思源黑体 CN Light" panose="020B0300000000000000" pitchFamily="34" charset="-122"/>
              </a:rPr>
              <a:t>2010</a:t>
            </a:r>
            <a:r>
              <a:rPr lang="zh-CN" altLang="en-US" sz="1600" b="1" dirty="0">
                <a:latin typeface="思源黑体 CN Light" panose="020B0300000000000000" pitchFamily="34" charset="-122"/>
                <a:ea typeface="思源黑体 CN Light" panose="020B0300000000000000" pitchFamily="34" charset="-122"/>
              </a:rPr>
              <a:t>年，英国媒体爆出：南亚发现新型超级病菌</a:t>
            </a:r>
            <a:r>
              <a:rPr lang="en-US" altLang="zh-CN" sz="1600" b="1" dirty="0">
                <a:latin typeface="思源黑体 CN Light" panose="020B0300000000000000" pitchFamily="34" charset="-122"/>
                <a:ea typeface="思源黑体 CN Light" panose="020B0300000000000000" pitchFamily="34" charset="-122"/>
              </a:rPr>
              <a:t>NDM-1</a:t>
            </a:r>
            <a:r>
              <a:rPr lang="zh-CN" altLang="en-US" sz="1600" b="1" dirty="0">
                <a:latin typeface="思源黑体 CN Light" panose="020B0300000000000000" pitchFamily="34" charset="-122"/>
                <a:ea typeface="思源黑体 CN Light" panose="020B0300000000000000" pitchFamily="34" charset="-122"/>
              </a:rPr>
              <a:t>，抗药性极强可全球蔓延</a:t>
            </a:r>
            <a:r>
              <a:rPr lang="zh-CN" altLang="en-US" sz="1600" b="1" dirty="0" smtClean="0">
                <a:latin typeface="思源黑体 CN Light" panose="020B0300000000000000" pitchFamily="34" charset="-122"/>
                <a:ea typeface="思源黑体 CN Light" panose="020B0300000000000000" pitchFamily="34" charset="-122"/>
              </a:rPr>
              <a:t>。</a:t>
            </a:r>
            <a:r>
              <a:rPr lang="en-US" altLang="zh-CN" sz="1600" b="1" dirty="0" smtClean="0">
                <a:latin typeface="思源黑体 CN Light" panose="020B0300000000000000" pitchFamily="34" charset="-122"/>
                <a:ea typeface="思源黑体 CN Light" panose="020B0300000000000000" pitchFamily="34" charset="-122"/>
              </a:rPr>
              <a:t>2013</a:t>
            </a:r>
            <a:r>
              <a:rPr lang="zh-CN" altLang="en-US" sz="1600" b="1" dirty="0">
                <a:latin typeface="思源黑体 CN Light" panose="020B0300000000000000" pitchFamily="34" charset="-122"/>
                <a:ea typeface="思源黑体 CN Light" panose="020B0300000000000000" pitchFamily="34" charset="-122"/>
              </a:rPr>
              <a:t>年以英国为发源地的超级细菌已经开始在多个国家被发现。据美国媒体报道，这种超级细菌被称为</a:t>
            </a:r>
            <a:r>
              <a:rPr lang="en-US" altLang="zh-CN" sz="1600" b="1" dirty="0">
                <a:latin typeface="思源黑体 CN Light" panose="020B0300000000000000" pitchFamily="34" charset="-122"/>
                <a:ea typeface="思源黑体 CN Light" panose="020B0300000000000000" pitchFamily="34" charset="-122"/>
              </a:rPr>
              <a:t>LA-MASA</a:t>
            </a:r>
            <a:r>
              <a:rPr lang="zh-CN" altLang="en-US" sz="1600" b="1" dirty="0">
                <a:latin typeface="思源黑体 CN Light" panose="020B0300000000000000" pitchFamily="34" charset="-122"/>
                <a:ea typeface="思源黑体 CN Light" panose="020B0300000000000000" pitchFamily="34" charset="-122"/>
              </a:rPr>
              <a:t>超级细菌，主要存在于禽类体内，感染率极高，但是对人体危害很小。</a:t>
            </a:r>
          </a:p>
        </p:txBody>
      </p:sp>
      <p:sp>
        <p:nvSpPr>
          <p:cNvPr id="7" name="矩形 6"/>
          <p:cNvSpPr/>
          <p:nvPr/>
        </p:nvSpPr>
        <p:spPr>
          <a:xfrm>
            <a:off x="3216499" y="212260"/>
            <a:ext cx="2710999" cy="830997"/>
          </a:xfrm>
          <a:prstGeom prst="rect">
            <a:avLst/>
          </a:prstGeom>
        </p:spPr>
        <p:txBody>
          <a:bodyPr wrap="none">
            <a:spAutoFit/>
          </a:bodyPr>
          <a:lstStyle/>
          <a:p>
            <a:r>
              <a:rPr lang="zh-CN" altLang="en-US" sz="4800" b="1" dirty="0">
                <a:solidFill>
                  <a:srgbClr val="FFFF00"/>
                </a:solidFill>
                <a:latin typeface="思源黑体 CN Medium" panose="020B0600000000000000" pitchFamily="34" charset="-122"/>
                <a:ea typeface="思源黑体 CN Medium" panose="020B0600000000000000" pitchFamily="34" charset="-122"/>
              </a:rPr>
              <a:t>超级细菌</a:t>
            </a:r>
          </a:p>
        </p:txBody>
      </p:sp>
    </p:spTree>
    <p:extLst>
      <p:ext uri="{BB962C8B-B14F-4D97-AF65-F5344CB8AC3E}">
        <p14:creationId xmlns:p14="http://schemas.microsoft.com/office/powerpoint/2010/main" val="1392872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0" y="304800"/>
            <a:ext cx="3400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bg1"/>
                </a:solidFill>
                <a:latin typeface="Times New Roman" panose="02020603050405020304" pitchFamily="18" charset="0"/>
              </a:rPr>
              <a:t>（</a:t>
            </a:r>
            <a:r>
              <a:rPr lang="en-US" altLang="zh-CN" sz="2400" b="1">
                <a:solidFill>
                  <a:schemeClr val="bg1"/>
                </a:solidFill>
                <a:latin typeface="Times New Roman" panose="02020603050405020304" pitchFamily="18" charset="0"/>
              </a:rPr>
              <a:t>1</a:t>
            </a:r>
            <a:r>
              <a:rPr lang="zh-CN" altLang="en-US" sz="2400" b="1">
                <a:solidFill>
                  <a:schemeClr val="bg1"/>
                </a:solidFill>
                <a:latin typeface="Times New Roman" panose="02020603050405020304" pitchFamily="18" charset="0"/>
              </a:rPr>
              <a:t>）吸附和侵入能力：</a:t>
            </a:r>
          </a:p>
        </p:txBody>
      </p:sp>
      <p:sp>
        <p:nvSpPr>
          <p:cNvPr id="186376" name="Text Box 8"/>
          <p:cNvSpPr txBox="1">
            <a:spLocks noChangeArrowheads="1"/>
          </p:cNvSpPr>
          <p:nvPr/>
        </p:nvSpPr>
        <p:spPr bwMode="auto">
          <a:xfrm>
            <a:off x="454025" y="2125663"/>
            <a:ext cx="7173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Marlett" pitchFamily="2" charset="2"/>
              <a:buChar char="t"/>
            </a:pPr>
            <a:r>
              <a:rPr lang="zh-CN" altLang="en-US" sz="2400" dirty="0">
                <a:solidFill>
                  <a:schemeClr val="bg1"/>
                </a:solidFill>
                <a:latin typeface="思源黑体 CN Normal" panose="020B0400000000000000" pitchFamily="34" charset="-122"/>
                <a:ea typeface="思源黑体 CN Normal" panose="020B0400000000000000" pitchFamily="34" charset="-122"/>
              </a:rPr>
              <a:t>在原处生长繁殖并引起疾病：</a:t>
            </a:r>
            <a:r>
              <a:rPr lang="zh-CN" altLang="en-US" sz="2400" dirty="0">
                <a:solidFill>
                  <a:srgbClr val="FFFF00"/>
                </a:solidFill>
                <a:latin typeface="思源黑体 CN Normal" panose="020B0400000000000000" pitchFamily="34" charset="-122"/>
                <a:ea typeface="思源黑体 CN Normal" panose="020B0400000000000000" pitchFamily="34" charset="-122"/>
              </a:rPr>
              <a:t>霍乱弧菌（</a:t>
            </a:r>
            <a:r>
              <a:rPr lang="en-US" altLang="zh-CN" sz="2400" i="1" dirty="0">
                <a:solidFill>
                  <a:srgbClr val="FFFF00"/>
                </a:solidFill>
                <a:latin typeface="思源黑体 CN Normal" panose="020B0400000000000000" pitchFamily="34" charset="-122"/>
                <a:ea typeface="思源黑体 CN Normal" panose="020B0400000000000000" pitchFamily="34" charset="-122"/>
              </a:rPr>
              <a:t>Vibrio</a:t>
            </a:r>
            <a:r>
              <a:rPr lang="zh-CN" altLang="en-US" sz="2400" dirty="0">
                <a:solidFill>
                  <a:srgbClr val="FFFF00"/>
                </a:solidFill>
                <a:latin typeface="思源黑体 CN Normal" panose="020B0400000000000000" pitchFamily="34" charset="-122"/>
                <a:ea typeface="思源黑体 CN Normal" panose="020B0400000000000000" pitchFamily="34" charset="-122"/>
              </a:rPr>
              <a:t>）</a:t>
            </a:r>
          </a:p>
        </p:txBody>
      </p:sp>
      <p:sp>
        <p:nvSpPr>
          <p:cNvPr id="186377" name="Text Box 9"/>
          <p:cNvSpPr txBox="1">
            <a:spLocks noChangeArrowheads="1"/>
          </p:cNvSpPr>
          <p:nvPr/>
        </p:nvSpPr>
        <p:spPr bwMode="auto">
          <a:xfrm>
            <a:off x="463550" y="2852738"/>
            <a:ext cx="84947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Marlett" pitchFamily="2" charset="2"/>
              <a:buChar char="t"/>
            </a:pPr>
            <a:r>
              <a:rPr lang="zh-CN" altLang="en-US" sz="2400" dirty="0">
                <a:solidFill>
                  <a:schemeClr val="bg1"/>
                </a:solidFill>
                <a:latin typeface="思源黑体 CN Normal" panose="020B0400000000000000" pitchFamily="34" charset="-122"/>
                <a:ea typeface="思源黑体 CN Normal" panose="020B0400000000000000" pitchFamily="34" charset="-122"/>
              </a:rPr>
              <a:t>侵入细胞内生长繁殖并产生毒素，使细胞死亡，造成溃疡：</a:t>
            </a:r>
          </a:p>
          <a:p>
            <a:pPr eaLnBrk="1" hangingPunct="1">
              <a:lnSpc>
                <a:spcPct val="150000"/>
              </a:lnSpc>
              <a:spcBef>
                <a:spcPct val="0"/>
              </a:spcBef>
              <a:buFontTx/>
              <a:buNone/>
            </a:pPr>
            <a:r>
              <a:rPr lang="zh-CN" altLang="en-US" sz="2400" dirty="0">
                <a:latin typeface="思源黑体 CN Normal" panose="020B0400000000000000" pitchFamily="34" charset="-122"/>
                <a:ea typeface="思源黑体 CN Normal" panose="020B0400000000000000" pitchFamily="34" charset="-122"/>
              </a:rPr>
              <a:t>                            </a:t>
            </a:r>
            <a:r>
              <a:rPr lang="zh-CN" altLang="en-US" sz="2400" dirty="0">
                <a:solidFill>
                  <a:srgbClr val="FFFF00"/>
                </a:solidFill>
                <a:latin typeface="思源黑体 CN Normal" panose="020B0400000000000000" pitchFamily="34" charset="-122"/>
                <a:ea typeface="思源黑体 CN Normal" panose="020B0400000000000000" pitchFamily="34" charset="-122"/>
              </a:rPr>
              <a:t>痢疾志贺氏菌（</a:t>
            </a:r>
            <a:r>
              <a:rPr lang="en-US" altLang="zh-CN" sz="2400" i="1" dirty="0" err="1">
                <a:solidFill>
                  <a:srgbClr val="FFFF00"/>
                </a:solidFill>
                <a:latin typeface="思源黑体 CN Normal" panose="020B0400000000000000" pitchFamily="34" charset="-122"/>
                <a:ea typeface="思源黑体 CN Normal" panose="020B0400000000000000" pitchFamily="34" charset="-122"/>
              </a:rPr>
              <a:t>Shigella</a:t>
            </a:r>
            <a:r>
              <a:rPr lang="en-US" altLang="zh-CN" sz="2400" i="1" dirty="0">
                <a:solidFill>
                  <a:srgbClr val="FFFF00"/>
                </a:solidFill>
                <a:latin typeface="思源黑体 CN Normal" panose="020B0400000000000000" pitchFamily="34" charset="-122"/>
                <a:ea typeface="思源黑体 CN Normal" panose="020B0400000000000000" pitchFamily="34" charset="-122"/>
              </a:rPr>
              <a:t> </a:t>
            </a:r>
            <a:r>
              <a:rPr lang="en-US" altLang="zh-CN" sz="2400" i="1" dirty="0" err="1">
                <a:solidFill>
                  <a:srgbClr val="FFFF00"/>
                </a:solidFill>
                <a:latin typeface="思源黑体 CN Normal" panose="020B0400000000000000" pitchFamily="34" charset="-122"/>
                <a:ea typeface="思源黑体 CN Normal" panose="020B0400000000000000" pitchFamily="34" charset="-122"/>
              </a:rPr>
              <a:t>ddysenteriae</a:t>
            </a:r>
            <a:r>
              <a:rPr lang="zh-CN" altLang="en-US" sz="2400" dirty="0">
                <a:solidFill>
                  <a:srgbClr val="FFFF00"/>
                </a:solidFill>
                <a:latin typeface="思源黑体 CN Normal" panose="020B0400000000000000" pitchFamily="34" charset="-122"/>
                <a:ea typeface="思源黑体 CN Normal" panose="020B0400000000000000" pitchFamily="34" charset="-122"/>
              </a:rPr>
              <a:t>），</a:t>
            </a:r>
          </a:p>
        </p:txBody>
      </p:sp>
      <p:sp>
        <p:nvSpPr>
          <p:cNvPr id="186378" name="Text Box 10"/>
          <p:cNvSpPr txBox="1">
            <a:spLocks noChangeArrowheads="1"/>
          </p:cNvSpPr>
          <p:nvPr/>
        </p:nvSpPr>
        <p:spPr bwMode="auto">
          <a:xfrm>
            <a:off x="498475" y="4149725"/>
            <a:ext cx="846539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Marlett" pitchFamily="2" charset="2"/>
              <a:buChar char="t"/>
            </a:pPr>
            <a:r>
              <a:rPr lang="zh-CN" altLang="en-US" sz="2400" dirty="0">
                <a:solidFill>
                  <a:schemeClr val="bg1"/>
                </a:solidFill>
                <a:latin typeface="思源黑体 CN Normal" panose="020B0400000000000000" pitchFamily="34" charset="-122"/>
                <a:ea typeface="思源黑体 CN Normal" panose="020B0400000000000000" pitchFamily="34" charset="-122"/>
              </a:rPr>
              <a:t>通过粘膜上皮细胞或细胞间质侵入表层下部组织或血液中</a:t>
            </a:r>
          </a:p>
          <a:p>
            <a:pPr eaLnBrk="1" hangingPunct="1">
              <a:lnSpc>
                <a:spcPct val="150000"/>
              </a:lnSpc>
              <a:spcBef>
                <a:spcPct val="0"/>
              </a:spcBef>
              <a:buFontTx/>
              <a:buNone/>
            </a:pPr>
            <a:r>
              <a:rPr lang="zh-CN" altLang="en-US" sz="2400" dirty="0">
                <a:solidFill>
                  <a:schemeClr val="bg1"/>
                </a:solidFill>
                <a:latin typeface="思源黑体 CN Normal" panose="020B0400000000000000" pitchFamily="34" charset="-122"/>
                <a:ea typeface="思源黑体 CN Normal" panose="020B0400000000000000" pitchFamily="34" charset="-122"/>
              </a:rPr>
              <a:t>    进一步扩散：</a:t>
            </a:r>
            <a:r>
              <a:rPr lang="zh-CN" altLang="en-US" sz="2400" dirty="0">
                <a:solidFill>
                  <a:srgbClr val="FFFF00"/>
                </a:solidFill>
                <a:latin typeface="思源黑体 CN Normal" panose="020B0400000000000000" pitchFamily="34" charset="-122"/>
                <a:ea typeface="思源黑体 CN Normal" panose="020B0400000000000000" pitchFamily="34" charset="-122"/>
              </a:rPr>
              <a:t>溶血链球菌（</a:t>
            </a:r>
            <a:r>
              <a:rPr lang="en-US" altLang="zh-CN" sz="2400" i="1" dirty="0">
                <a:solidFill>
                  <a:srgbClr val="FFFF00"/>
                </a:solidFill>
                <a:latin typeface="思源黑体 CN Normal" panose="020B0400000000000000" pitchFamily="34" charset="-122"/>
                <a:ea typeface="思源黑体 CN Normal" panose="020B0400000000000000" pitchFamily="34" charset="-122"/>
              </a:rPr>
              <a:t>Streptococcus </a:t>
            </a:r>
            <a:r>
              <a:rPr lang="en-US" altLang="zh-CN" sz="2400" i="1" dirty="0" err="1">
                <a:solidFill>
                  <a:srgbClr val="FFFF00"/>
                </a:solidFill>
                <a:latin typeface="思源黑体 CN Normal" panose="020B0400000000000000" pitchFamily="34" charset="-122"/>
                <a:ea typeface="思源黑体 CN Normal" panose="020B0400000000000000" pitchFamily="34" charset="-122"/>
              </a:rPr>
              <a:t>haemolyticus</a:t>
            </a:r>
            <a:r>
              <a:rPr lang="zh-CN" altLang="en-US" sz="2400" dirty="0">
                <a:solidFill>
                  <a:srgbClr val="FFFF00"/>
                </a:solidFill>
                <a:latin typeface="思源黑体 CN Normal" panose="020B0400000000000000" pitchFamily="34" charset="-122"/>
                <a:ea typeface="思源黑体 CN Normal" panose="020B0400000000000000" pitchFamily="34" charset="-122"/>
              </a:rPr>
              <a:t>）</a:t>
            </a:r>
          </a:p>
        </p:txBody>
      </p:sp>
      <p:sp>
        <p:nvSpPr>
          <p:cNvPr id="14342" name="文本框 1"/>
          <p:cNvSpPr txBox="1">
            <a:spLocks noChangeArrowheads="1"/>
          </p:cNvSpPr>
          <p:nvPr/>
        </p:nvSpPr>
        <p:spPr bwMode="auto">
          <a:xfrm>
            <a:off x="611188" y="1196975"/>
            <a:ext cx="18748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a:solidFill>
                  <a:schemeClr val="bg1"/>
                </a:solidFill>
                <a:latin typeface="思源黑体 CN Medium" panose="020B0600000000000000" pitchFamily="34" charset="-122"/>
                <a:ea typeface="思源黑体 CN Medium" panose="020B0600000000000000" pitchFamily="34" charset="-122"/>
              </a:rPr>
              <a:t>入侵后：</a:t>
            </a:r>
          </a:p>
        </p:txBody>
      </p:sp>
      <p:grpSp>
        <p:nvGrpSpPr>
          <p:cNvPr id="14343" name="组合 15"/>
          <p:cNvGrpSpPr>
            <a:grpSpLocks/>
          </p:cNvGrpSpPr>
          <p:nvPr/>
        </p:nvGrpSpPr>
        <p:grpSpPr bwMode="auto">
          <a:xfrm>
            <a:off x="0" y="236538"/>
            <a:ext cx="9274175" cy="677862"/>
            <a:chOff x="-12700" y="312738"/>
            <a:chExt cx="9274096" cy="678304"/>
          </a:xfrm>
        </p:grpSpPr>
        <p:sp>
          <p:nvSpPr>
            <p:cNvPr id="17" name="矩形 16"/>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45"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吸附和侵入能力</a:t>
              </a:r>
              <a:endParaRPr kumimoji="1" lang="zh-CN" altLang="en-US" sz="3600">
                <a:solidFill>
                  <a:schemeClr val="bg1"/>
                </a:solidFill>
                <a:latin typeface="思源黑体 CN Regular" panose="020B0500000000000000" pitchFamily="34" charset="-122"/>
                <a:ea typeface="思源黑体 CN Regular" panose="020B05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6370"/>
                                        </p:tgtEl>
                                        <p:attrNameLst>
                                          <p:attrName>style.visibility</p:attrName>
                                        </p:attrNameLst>
                                      </p:cBhvr>
                                      <p:to>
                                        <p:strVal val="visible"/>
                                      </p:to>
                                    </p:set>
                                    <p:anim calcmode="lin" valueType="num">
                                      <p:cBhvr additive="base">
                                        <p:cTn id="7" dur="500" fill="hold"/>
                                        <p:tgtEl>
                                          <p:spTgt spid="186370"/>
                                        </p:tgtEl>
                                        <p:attrNameLst>
                                          <p:attrName>ppt_x</p:attrName>
                                        </p:attrNameLst>
                                      </p:cBhvr>
                                      <p:tavLst>
                                        <p:tav tm="0">
                                          <p:val>
                                            <p:strVal val="0-#ppt_w/2"/>
                                          </p:val>
                                        </p:tav>
                                        <p:tav tm="100000">
                                          <p:val>
                                            <p:strVal val="#ppt_x"/>
                                          </p:val>
                                        </p:tav>
                                      </p:tavLst>
                                    </p:anim>
                                    <p:anim calcmode="lin" valueType="num">
                                      <p:cBhvr additive="base">
                                        <p:cTn id="8" dur="500" fill="hold"/>
                                        <p:tgtEl>
                                          <p:spTgt spid="18637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86376"/>
                                        </p:tgtEl>
                                        <p:attrNameLst>
                                          <p:attrName>style.visibility</p:attrName>
                                        </p:attrNameLst>
                                      </p:cBhvr>
                                      <p:to>
                                        <p:strVal val="visible"/>
                                      </p:to>
                                    </p:set>
                                    <p:anim calcmode="lin" valueType="num">
                                      <p:cBhvr additive="base">
                                        <p:cTn id="12" dur="500" fill="hold"/>
                                        <p:tgtEl>
                                          <p:spTgt spid="186376"/>
                                        </p:tgtEl>
                                        <p:attrNameLst>
                                          <p:attrName>ppt_x</p:attrName>
                                        </p:attrNameLst>
                                      </p:cBhvr>
                                      <p:tavLst>
                                        <p:tav tm="0">
                                          <p:val>
                                            <p:strVal val="1+#ppt_w/2"/>
                                          </p:val>
                                        </p:tav>
                                        <p:tav tm="100000">
                                          <p:val>
                                            <p:strVal val="#ppt_x"/>
                                          </p:val>
                                        </p:tav>
                                      </p:tavLst>
                                    </p:anim>
                                    <p:anim calcmode="lin" valueType="num">
                                      <p:cBhvr additive="base">
                                        <p:cTn id="13" dur="500" fill="hold"/>
                                        <p:tgtEl>
                                          <p:spTgt spid="186376"/>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6377"/>
                                        </p:tgtEl>
                                        <p:attrNameLst>
                                          <p:attrName>style.visibility</p:attrName>
                                        </p:attrNameLst>
                                      </p:cBhvr>
                                      <p:to>
                                        <p:strVal val="visible"/>
                                      </p:to>
                                    </p:set>
                                    <p:anim calcmode="lin" valueType="num">
                                      <p:cBhvr additive="base">
                                        <p:cTn id="17" dur="500" fill="hold"/>
                                        <p:tgtEl>
                                          <p:spTgt spid="186377"/>
                                        </p:tgtEl>
                                        <p:attrNameLst>
                                          <p:attrName>ppt_x</p:attrName>
                                        </p:attrNameLst>
                                      </p:cBhvr>
                                      <p:tavLst>
                                        <p:tav tm="0">
                                          <p:val>
                                            <p:strVal val="1+#ppt_w/2"/>
                                          </p:val>
                                        </p:tav>
                                        <p:tav tm="100000">
                                          <p:val>
                                            <p:strVal val="#ppt_x"/>
                                          </p:val>
                                        </p:tav>
                                      </p:tavLst>
                                    </p:anim>
                                    <p:anim calcmode="lin" valueType="num">
                                      <p:cBhvr additive="base">
                                        <p:cTn id="18" dur="500" fill="hold"/>
                                        <p:tgtEl>
                                          <p:spTgt spid="186377"/>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86378"/>
                                        </p:tgtEl>
                                        <p:attrNameLst>
                                          <p:attrName>style.visibility</p:attrName>
                                        </p:attrNameLst>
                                      </p:cBhvr>
                                      <p:to>
                                        <p:strVal val="visible"/>
                                      </p:to>
                                    </p:set>
                                    <p:anim calcmode="lin" valueType="num">
                                      <p:cBhvr additive="base">
                                        <p:cTn id="22" dur="500" fill="hold"/>
                                        <p:tgtEl>
                                          <p:spTgt spid="186378"/>
                                        </p:tgtEl>
                                        <p:attrNameLst>
                                          <p:attrName>ppt_x</p:attrName>
                                        </p:attrNameLst>
                                      </p:cBhvr>
                                      <p:tavLst>
                                        <p:tav tm="0">
                                          <p:val>
                                            <p:strVal val="0-#ppt_w/2"/>
                                          </p:val>
                                        </p:tav>
                                        <p:tav tm="100000">
                                          <p:val>
                                            <p:strVal val="#ppt_x"/>
                                          </p:val>
                                        </p:tav>
                                      </p:tavLst>
                                    </p:anim>
                                    <p:anim calcmode="lin" valueType="num">
                                      <p:cBhvr additive="base">
                                        <p:cTn id="23" dur="500" fill="hold"/>
                                        <p:tgtEl>
                                          <p:spTgt spid="1863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autoUpdateAnimBg="0"/>
      <p:bldP spid="186376" grpId="0" autoUpdateAnimBg="0"/>
      <p:bldP spid="186377" grpId="0" autoUpdateAnimBg="0"/>
      <p:bldP spid="186378"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11-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Text Box 3"/>
          <p:cNvSpPr txBox="1">
            <a:spLocks noChangeArrowheads="1"/>
          </p:cNvSpPr>
          <p:nvPr/>
        </p:nvSpPr>
        <p:spPr bwMode="auto">
          <a:xfrm>
            <a:off x="611188" y="1296988"/>
            <a:ext cx="8393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a:solidFill>
                  <a:srgbClr val="FFFF00"/>
                </a:solidFill>
                <a:latin typeface="思源黑体 CN Normal" panose="020B0400000000000000" pitchFamily="34" charset="-122"/>
                <a:ea typeface="思源黑体 CN Normal" panose="020B0400000000000000" pitchFamily="34" charset="-122"/>
              </a:rPr>
              <a:t>通过水解性酶类，使组织疏松、通透性增加，</a:t>
            </a:r>
            <a:endParaRPr lang="en-US" altLang="zh-CN">
              <a:solidFill>
                <a:srgbClr val="FFFF00"/>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FontTx/>
              <a:buNone/>
            </a:pPr>
            <a:r>
              <a:rPr lang="zh-CN" altLang="en-US">
                <a:solidFill>
                  <a:srgbClr val="FFFF00"/>
                </a:solidFill>
                <a:latin typeface="思源黑体 CN Normal" panose="020B0400000000000000" pitchFamily="34" charset="-122"/>
                <a:ea typeface="思源黑体 CN Normal" panose="020B0400000000000000" pitchFamily="34" charset="-122"/>
              </a:rPr>
              <a:t>有利于病原菌扩散。</a:t>
            </a:r>
          </a:p>
        </p:txBody>
      </p:sp>
      <p:sp>
        <p:nvSpPr>
          <p:cNvPr id="188420" name="Text Box 4"/>
          <p:cNvSpPr txBox="1">
            <a:spLocks noChangeArrowheads="1"/>
          </p:cNvSpPr>
          <p:nvPr/>
        </p:nvSpPr>
        <p:spPr bwMode="auto">
          <a:xfrm>
            <a:off x="1395710" y="3178413"/>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chemeClr val="bg1"/>
                </a:solidFill>
                <a:latin typeface="黑体" panose="02010609060101010101" pitchFamily="49" charset="-122"/>
                <a:ea typeface="黑体" panose="02010609060101010101" pitchFamily="49" charset="-122"/>
              </a:rPr>
              <a:t>透明质酸酶</a:t>
            </a:r>
          </a:p>
        </p:txBody>
      </p:sp>
      <p:sp>
        <p:nvSpPr>
          <p:cNvPr id="188421" name="Text Box 5"/>
          <p:cNvSpPr txBox="1">
            <a:spLocks noChangeArrowheads="1"/>
          </p:cNvSpPr>
          <p:nvPr/>
        </p:nvSpPr>
        <p:spPr bwMode="auto">
          <a:xfrm>
            <a:off x="1403648" y="4016613"/>
            <a:ext cx="1262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黑体" panose="02010609060101010101" pitchFamily="49" charset="-122"/>
                <a:ea typeface="黑体" panose="02010609060101010101" pitchFamily="49" charset="-122"/>
              </a:rPr>
              <a:t>链激酶</a:t>
            </a:r>
            <a:endParaRPr lang="zh-CN" altLang="en-US" sz="2400">
              <a:solidFill>
                <a:schemeClr val="bg1"/>
              </a:solidFill>
              <a:latin typeface="黑体" panose="02010609060101010101" pitchFamily="49" charset="-122"/>
              <a:ea typeface="黑体" panose="02010609060101010101" pitchFamily="49" charset="-122"/>
            </a:endParaRPr>
          </a:p>
        </p:txBody>
      </p:sp>
      <p:sp>
        <p:nvSpPr>
          <p:cNvPr id="188422" name="Text Box 6"/>
          <p:cNvSpPr txBox="1">
            <a:spLocks noChangeArrowheads="1"/>
          </p:cNvSpPr>
          <p:nvPr/>
        </p:nvSpPr>
        <p:spPr bwMode="auto">
          <a:xfrm>
            <a:off x="1403648" y="4854813"/>
            <a:ext cx="197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chemeClr val="bg1"/>
                </a:solidFill>
                <a:latin typeface="黑体" panose="02010609060101010101" pitchFamily="49" charset="-122"/>
                <a:ea typeface="黑体" panose="02010609060101010101" pitchFamily="49" charset="-122"/>
              </a:rPr>
              <a:t>卵磷脂酶等</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88423" name="AutoShape 7"/>
          <p:cNvSpPr>
            <a:spLocks/>
          </p:cNvSpPr>
          <p:nvPr/>
        </p:nvSpPr>
        <p:spPr bwMode="auto">
          <a:xfrm>
            <a:off x="1059160" y="3513376"/>
            <a:ext cx="282575" cy="1524000"/>
          </a:xfrm>
          <a:prstGeom prst="leftBrace">
            <a:avLst>
              <a:gd name="adj1" fmla="val 20774"/>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黑体" panose="02010609060101010101" pitchFamily="49" charset="-122"/>
              <a:ea typeface="黑体" panose="02010609060101010101" pitchFamily="49" charset="-122"/>
            </a:endParaRPr>
          </a:p>
        </p:txBody>
      </p:sp>
      <p:grpSp>
        <p:nvGrpSpPr>
          <p:cNvPr id="16391" name="组合 7"/>
          <p:cNvGrpSpPr>
            <a:grpSpLocks/>
          </p:cNvGrpSpPr>
          <p:nvPr/>
        </p:nvGrpSpPr>
        <p:grpSpPr bwMode="auto">
          <a:xfrm>
            <a:off x="0" y="236538"/>
            <a:ext cx="9274175" cy="677862"/>
            <a:chOff x="-12700" y="312738"/>
            <a:chExt cx="9274096" cy="678304"/>
          </a:xfrm>
        </p:grpSpPr>
        <p:sp>
          <p:nvSpPr>
            <p:cNvPr id="9" name="矩形 8"/>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393"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dirty="0">
                  <a:solidFill>
                    <a:schemeClr val="bg1"/>
                  </a:solidFill>
                  <a:latin typeface="思源黑体 CN Medium" panose="020B0600000000000000" pitchFamily="34" charset="-122"/>
                  <a:ea typeface="思源黑体 CN Medium" panose="020B0600000000000000" pitchFamily="34" charset="-122"/>
                </a:rPr>
                <a:t>繁殖与扩散能力</a:t>
              </a:r>
              <a:endParaRPr kumimoji="1" lang="zh-CN" altLang="en-US" sz="3600" dirty="0">
                <a:solidFill>
                  <a:schemeClr val="bg1"/>
                </a:solidFill>
                <a:latin typeface="思源黑体 CN Regular" panose="020B0500000000000000" pitchFamily="34" charset="-122"/>
                <a:ea typeface="思源黑体 CN Regular" panose="020B0500000000000000" pitchFamily="34" charset="-122"/>
              </a:endParaRPr>
            </a:p>
          </p:txBody>
        </p:sp>
      </p:grpSp>
      <p:sp>
        <p:nvSpPr>
          <p:cNvPr id="11" name="Text Box 4"/>
          <p:cNvSpPr txBox="1">
            <a:spLocks noChangeArrowheads="1"/>
          </p:cNvSpPr>
          <p:nvPr/>
        </p:nvSpPr>
        <p:spPr bwMode="auto">
          <a:xfrm>
            <a:off x="3563888" y="3171826"/>
            <a:ext cx="50321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smtClean="0">
                <a:solidFill>
                  <a:schemeClr val="bg1"/>
                </a:solidFill>
                <a:latin typeface="黑体" panose="02010609060101010101" pitchFamily="49" charset="-122"/>
                <a:ea typeface="黑体" panose="02010609060101010101" pitchFamily="49" charset="-122"/>
              </a:rPr>
              <a:t>降解组织粘合剂   葡萄球菌属</a:t>
            </a:r>
            <a:endParaRPr lang="zh-CN" altLang="en-US" sz="2800" dirty="0">
              <a:solidFill>
                <a:schemeClr val="bg1"/>
              </a:solidFill>
              <a:latin typeface="黑体" panose="02010609060101010101" pitchFamily="49" charset="-122"/>
              <a:ea typeface="黑体" panose="02010609060101010101" pitchFamily="49" charset="-122"/>
            </a:endParaRPr>
          </a:p>
        </p:txBody>
      </p:sp>
      <p:sp>
        <p:nvSpPr>
          <p:cNvPr id="13" name="Text Box 4"/>
          <p:cNvSpPr txBox="1">
            <a:spLocks noChangeArrowheads="1"/>
          </p:cNvSpPr>
          <p:nvPr/>
        </p:nvSpPr>
        <p:spPr bwMode="auto">
          <a:xfrm>
            <a:off x="3059832" y="4013766"/>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smtClean="0">
                <a:solidFill>
                  <a:schemeClr val="bg1"/>
                </a:solidFill>
                <a:latin typeface="黑体" panose="02010609060101010101" pitchFamily="49" charset="-122"/>
                <a:ea typeface="黑体" panose="02010609060101010101" pitchFamily="49" charset="-122"/>
              </a:rPr>
              <a:t>溶解血纤维蛋白  链球菌属</a:t>
            </a:r>
            <a:endParaRPr lang="zh-CN" altLang="en-US" sz="2800"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8419"/>
                                        </p:tgtEl>
                                        <p:attrNameLst>
                                          <p:attrName>style.visibility</p:attrName>
                                        </p:attrNameLst>
                                      </p:cBhvr>
                                      <p:to>
                                        <p:strVal val="visible"/>
                                      </p:to>
                                    </p:set>
                                    <p:anim calcmode="lin" valueType="num">
                                      <p:cBhvr additive="base">
                                        <p:cTn id="7" dur="500" fill="hold"/>
                                        <p:tgtEl>
                                          <p:spTgt spid="188419"/>
                                        </p:tgtEl>
                                        <p:attrNameLst>
                                          <p:attrName>ppt_x</p:attrName>
                                        </p:attrNameLst>
                                      </p:cBhvr>
                                      <p:tavLst>
                                        <p:tav tm="0">
                                          <p:val>
                                            <p:strVal val="1+#ppt_w/2"/>
                                          </p:val>
                                        </p:tav>
                                        <p:tav tm="100000">
                                          <p:val>
                                            <p:strVal val="#ppt_x"/>
                                          </p:val>
                                        </p:tav>
                                      </p:tavLst>
                                    </p:anim>
                                    <p:anim calcmode="lin" valueType="num">
                                      <p:cBhvr additive="base">
                                        <p:cTn id="8" dur="500" fill="hold"/>
                                        <p:tgtEl>
                                          <p:spTgt spid="1884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23"/>
                                        </p:tgtEl>
                                        <p:attrNameLst>
                                          <p:attrName>style.visibility</p:attrName>
                                        </p:attrNameLst>
                                      </p:cBhvr>
                                      <p:to>
                                        <p:strVal val="visible"/>
                                      </p:to>
                                    </p:set>
                                    <p:anim calcmode="lin" valueType="num">
                                      <p:cBhvr additive="base">
                                        <p:cTn id="13" dur="500" fill="hold"/>
                                        <p:tgtEl>
                                          <p:spTgt spid="188423"/>
                                        </p:tgtEl>
                                        <p:attrNameLst>
                                          <p:attrName>ppt_x</p:attrName>
                                        </p:attrNameLst>
                                      </p:cBhvr>
                                      <p:tavLst>
                                        <p:tav tm="0">
                                          <p:val>
                                            <p:strVal val="0-#ppt_w/2"/>
                                          </p:val>
                                        </p:tav>
                                        <p:tav tm="100000">
                                          <p:val>
                                            <p:strVal val="#ppt_x"/>
                                          </p:val>
                                        </p:tav>
                                      </p:tavLst>
                                    </p:anim>
                                    <p:anim calcmode="lin" valueType="num">
                                      <p:cBhvr additive="base">
                                        <p:cTn id="14" dur="500" fill="hold"/>
                                        <p:tgtEl>
                                          <p:spTgt spid="188423"/>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2" presetClass="entr" presetSubtype="12" fill="hold" grpId="0" nodeType="afterEffect">
                                  <p:stCondLst>
                                    <p:cond delay="0"/>
                                  </p:stCondLst>
                                  <p:childTnLst>
                                    <p:set>
                                      <p:cBhvr>
                                        <p:cTn id="17" dur="1" fill="hold">
                                          <p:stCondLst>
                                            <p:cond delay="0"/>
                                          </p:stCondLst>
                                        </p:cTn>
                                        <p:tgtEl>
                                          <p:spTgt spid="188420"/>
                                        </p:tgtEl>
                                        <p:attrNameLst>
                                          <p:attrName>style.visibility</p:attrName>
                                        </p:attrNameLst>
                                      </p:cBhvr>
                                      <p:to>
                                        <p:strVal val="visible"/>
                                      </p:to>
                                    </p:set>
                                    <p:anim calcmode="lin" valueType="num">
                                      <p:cBhvr additive="base">
                                        <p:cTn id="18" dur="500" fill="hold"/>
                                        <p:tgtEl>
                                          <p:spTgt spid="188420"/>
                                        </p:tgtEl>
                                        <p:attrNameLst>
                                          <p:attrName>ppt_x</p:attrName>
                                        </p:attrNameLst>
                                      </p:cBhvr>
                                      <p:tavLst>
                                        <p:tav tm="0">
                                          <p:val>
                                            <p:strVal val="0-#ppt_w/2"/>
                                          </p:val>
                                        </p:tav>
                                        <p:tav tm="100000">
                                          <p:val>
                                            <p:strVal val="#ppt_x"/>
                                          </p:val>
                                        </p:tav>
                                      </p:tavLst>
                                    </p:anim>
                                    <p:anim calcmode="lin" valueType="num">
                                      <p:cBhvr additive="base">
                                        <p:cTn id="19" dur="500" fill="hold"/>
                                        <p:tgtEl>
                                          <p:spTgt spid="188420"/>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1000"/>
                            </p:stCondLst>
                            <p:childTnLst>
                              <p:par>
                                <p:cTn id="21" presetID="2" presetClass="entr" presetSubtype="3" fill="hold" grpId="0" nodeType="afterEffect">
                                  <p:stCondLst>
                                    <p:cond delay="0"/>
                                  </p:stCondLst>
                                  <p:childTnLst>
                                    <p:set>
                                      <p:cBhvr>
                                        <p:cTn id="22" dur="1" fill="hold">
                                          <p:stCondLst>
                                            <p:cond delay="0"/>
                                          </p:stCondLst>
                                        </p:cTn>
                                        <p:tgtEl>
                                          <p:spTgt spid="188421"/>
                                        </p:tgtEl>
                                        <p:attrNameLst>
                                          <p:attrName>style.visibility</p:attrName>
                                        </p:attrNameLst>
                                      </p:cBhvr>
                                      <p:to>
                                        <p:strVal val="visible"/>
                                      </p:to>
                                    </p:set>
                                    <p:anim calcmode="lin" valueType="num">
                                      <p:cBhvr additive="base">
                                        <p:cTn id="23" dur="500" fill="hold"/>
                                        <p:tgtEl>
                                          <p:spTgt spid="188421"/>
                                        </p:tgtEl>
                                        <p:attrNameLst>
                                          <p:attrName>ppt_x</p:attrName>
                                        </p:attrNameLst>
                                      </p:cBhvr>
                                      <p:tavLst>
                                        <p:tav tm="0">
                                          <p:val>
                                            <p:strVal val="1+#ppt_w/2"/>
                                          </p:val>
                                        </p:tav>
                                        <p:tav tm="100000">
                                          <p:val>
                                            <p:strVal val="#ppt_x"/>
                                          </p:val>
                                        </p:tav>
                                      </p:tavLst>
                                    </p:anim>
                                    <p:anim calcmode="lin" valueType="num">
                                      <p:cBhvr additive="base">
                                        <p:cTn id="24" dur="500" fill="hold"/>
                                        <p:tgtEl>
                                          <p:spTgt spid="188421"/>
                                        </p:tgtEl>
                                        <p:attrNameLst>
                                          <p:attrName>ppt_y</p:attrName>
                                        </p:attrNameLst>
                                      </p:cBhvr>
                                      <p:tavLst>
                                        <p:tav tm="0">
                                          <p:val>
                                            <p:strVal val="0-#ppt_h/2"/>
                                          </p:val>
                                        </p:tav>
                                        <p:tav tm="100000">
                                          <p:val>
                                            <p:strVal val="#ppt_y"/>
                                          </p:val>
                                        </p:tav>
                                      </p:tavLst>
                                    </p:anim>
                                  </p:childTnLst>
                                </p:cTn>
                              </p:par>
                            </p:childTnLst>
                          </p:cTn>
                        </p:par>
                        <p:par>
                          <p:cTn id="25" fill="hold" nodeType="afterGroup">
                            <p:stCondLst>
                              <p:cond delay="1500"/>
                            </p:stCondLst>
                            <p:childTnLst>
                              <p:par>
                                <p:cTn id="26" presetID="2" presetClass="entr" presetSubtype="8" fill="hold" grpId="0" nodeType="afterEffect">
                                  <p:stCondLst>
                                    <p:cond delay="0"/>
                                  </p:stCondLst>
                                  <p:childTnLst>
                                    <p:set>
                                      <p:cBhvr>
                                        <p:cTn id="27" dur="1" fill="hold">
                                          <p:stCondLst>
                                            <p:cond delay="0"/>
                                          </p:stCondLst>
                                        </p:cTn>
                                        <p:tgtEl>
                                          <p:spTgt spid="188422"/>
                                        </p:tgtEl>
                                        <p:attrNameLst>
                                          <p:attrName>style.visibility</p:attrName>
                                        </p:attrNameLst>
                                      </p:cBhvr>
                                      <p:to>
                                        <p:strVal val="visible"/>
                                      </p:to>
                                    </p:set>
                                    <p:anim calcmode="lin" valueType="num">
                                      <p:cBhvr additive="base">
                                        <p:cTn id="28" dur="500" fill="hold"/>
                                        <p:tgtEl>
                                          <p:spTgt spid="188422"/>
                                        </p:tgtEl>
                                        <p:attrNameLst>
                                          <p:attrName>ppt_x</p:attrName>
                                        </p:attrNameLst>
                                      </p:cBhvr>
                                      <p:tavLst>
                                        <p:tav tm="0">
                                          <p:val>
                                            <p:strVal val="0-#ppt_w/2"/>
                                          </p:val>
                                        </p:tav>
                                        <p:tav tm="100000">
                                          <p:val>
                                            <p:strVal val="#ppt_x"/>
                                          </p:val>
                                        </p:tav>
                                      </p:tavLst>
                                    </p:anim>
                                    <p:anim calcmode="lin" valueType="num">
                                      <p:cBhvr additive="base">
                                        <p:cTn id="29" dur="500" fill="hold"/>
                                        <p:tgtEl>
                                          <p:spTgt spid="188422"/>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12"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1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autoUpdateAnimBg="0"/>
      <p:bldP spid="188420" grpId="0" autoUpdateAnimBg="0"/>
      <p:bldP spid="188421" grpId="0" autoUpdateAnimBg="0"/>
      <p:bldP spid="188422" grpId="0" autoUpdateAnimBg="0"/>
      <p:bldP spid="188423" grpId="0" animBg="1"/>
      <p:bldP spid="11" grpId="0" autoUpdateAnimBg="0"/>
      <p:bldP spid="1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Text Box 3"/>
          <p:cNvSpPr txBox="1">
            <a:spLocks noChangeArrowheads="1"/>
          </p:cNvSpPr>
          <p:nvPr/>
        </p:nvSpPr>
        <p:spPr bwMode="auto">
          <a:xfrm>
            <a:off x="457200" y="1179513"/>
            <a:ext cx="8358378" cy="114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400" dirty="0">
                <a:solidFill>
                  <a:schemeClr val="bg1"/>
                </a:solidFill>
                <a:latin typeface="思源黑体 CN Normal" panose="020B0400000000000000" pitchFamily="34" charset="-122"/>
                <a:ea typeface="思源黑体 CN Normal" panose="020B0400000000000000" pitchFamily="34" charset="-122"/>
              </a:rPr>
              <a:t>a</a:t>
            </a:r>
            <a:r>
              <a:rPr lang="zh-CN" altLang="en-US" sz="2400" dirty="0">
                <a:solidFill>
                  <a:schemeClr val="bg1"/>
                </a:solidFill>
                <a:latin typeface="思源黑体 CN Normal" panose="020B0400000000000000" pitchFamily="34" charset="-122"/>
                <a:ea typeface="思源黑体 CN Normal" panose="020B0400000000000000" pitchFamily="34" charset="-122"/>
              </a:rPr>
              <a:t>）细菌的</a:t>
            </a:r>
            <a:r>
              <a:rPr lang="zh-CN" altLang="en-US" sz="2400" dirty="0">
                <a:solidFill>
                  <a:srgbClr val="FFFF00"/>
                </a:solidFill>
                <a:latin typeface="思源黑体 CN Normal" panose="020B0400000000000000" pitchFamily="34" charset="-122"/>
                <a:ea typeface="思源黑体 CN Normal" panose="020B0400000000000000" pitchFamily="34" charset="-122"/>
              </a:rPr>
              <a:t>荚膜和微荚膜</a:t>
            </a:r>
            <a:r>
              <a:rPr lang="zh-CN" altLang="en-US" sz="2400" dirty="0">
                <a:solidFill>
                  <a:schemeClr val="bg1"/>
                </a:solidFill>
                <a:latin typeface="思源黑体 CN Normal" panose="020B0400000000000000" pitchFamily="34" charset="-122"/>
                <a:ea typeface="思源黑体 CN Normal" panose="020B0400000000000000" pitchFamily="34" charset="-122"/>
              </a:rPr>
              <a:t>具有抗吞噬和体液杀菌物质的能力，</a:t>
            </a:r>
            <a:endParaRPr lang="en-US" altLang="zh-CN" sz="2400" dirty="0">
              <a:solidFill>
                <a:schemeClr val="bg1"/>
              </a:solidFill>
              <a:latin typeface="思源黑体 CN Normal" panose="020B0400000000000000" pitchFamily="34" charset="-122"/>
              <a:ea typeface="思源黑体 CN Normal" panose="020B0400000000000000" pitchFamily="34" charset="-122"/>
            </a:endParaRPr>
          </a:p>
          <a:p>
            <a:pPr eaLnBrk="1" hangingPunct="1">
              <a:lnSpc>
                <a:spcPct val="150000"/>
              </a:lnSpc>
              <a:spcBef>
                <a:spcPct val="0"/>
              </a:spcBef>
              <a:buFontTx/>
              <a:buNone/>
            </a:pPr>
            <a:r>
              <a:rPr lang="zh-CN" altLang="en-US" sz="2400" dirty="0">
                <a:solidFill>
                  <a:schemeClr val="bg1"/>
                </a:solidFill>
                <a:latin typeface="思源黑体 CN Normal" panose="020B0400000000000000" pitchFamily="34" charset="-122"/>
                <a:ea typeface="思源黑体 CN Normal" panose="020B0400000000000000" pitchFamily="34" charset="-122"/>
              </a:rPr>
              <a:t>      有助于病原菌于在体内存活，例如肺炎球菌的荚膜；</a:t>
            </a:r>
          </a:p>
        </p:txBody>
      </p:sp>
      <p:sp>
        <p:nvSpPr>
          <p:cNvPr id="191492" name="Text Box 4"/>
          <p:cNvSpPr txBox="1">
            <a:spLocks noChangeArrowheads="1"/>
          </p:cNvSpPr>
          <p:nvPr/>
        </p:nvSpPr>
        <p:spPr bwMode="auto">
          <a:xfrm>
            <a:off x="442913" y="2590800"/>
            <a:ext cx="7451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400" dirty="0">
                <a:solidFill>
                  <a:schemeClr val="bg1"/>
                </a:solidFill>
                <a:latin typeface="思源黑体 CN Normal" panose="020B0400000000000000" pitchFamily="34" charset="-122"/>
                <a:ea typeface="思源黑体 CN Normal" panose="020B0400000000000000" pitchFamily="34" charset="-122"/>
              </a:rPr>
              <a:t>b</a:t>
            </a:r>
            <a:r>
              <a:rPr lang="zh-CN" altLang="en-US" sz="2400" dirty="0">
                <a:solidFill>
                  <a:schemeClr val="bg1"/>
                </a:solidFill>
                <a:latin typeface="思源黑体 CN Normal" panose="020B0400000000000000" pitchFamily="34" charset="-122"/>
                <a:ea typeface="思源黑体 CN Normal" panose="020B0400000000000000" pitchFamily="34" charset="-122"/>
              </a:rPr>
              <a:t>）致病性葡萄球菌产生的</a:t>
            </a:r>
            <a:r>
              <a:rPr lang="zh-CN" altLang="en-US" sz="2400" dirty="0">
                <a:solidFill>
                  <a:srgbClr val="FFFF00"/>
                </a:solidFill>
                <a:latin typeface="思源黑体 CN Normal" panose="020B0400000000000000" pitchFamily="34" charset="-122"/>
                <a:ea typeface="思源黑体 CN Normal" panose="020B0400000000000000" pitchFamily="34" charset="-122"/>
              </a:rPr>
              <a:t>血浆凝固酶</a:t>
            </a:r>
            <a:r>
              <a:rPr lang="zh-CN" altLang="en-US" sz="2400" dirty="0">
                <a:solidFill>
                  <a:schemeClr val="bg1"/>
                </a:solidFill>
                <a:latin typeface="思源黑体 CN Normal" panose="020B0400000000000000" pitchFamily="34" charset="-122"/>
                <a:ea typeface="思源黑体 CN Normal" panose="020B0400000000000000" pitchFamily="34" charset="-122"/>
              </a:rPr>
              <a:t>有抗吞噬作用；</a:t>
            </a:r>
          </a:p>
        </p:txBody>
      </p:sp>
      <p:sp>
        <p:nvSpPr>
          <p:cNvPr id="191493" name="Text Box 5"/>
          <p:cNvSpPr txBox="1">
            <a:spLocks noChangeArrowheads="1"/>
          </p:cNvSpPr>
          <p:nvPr/>
        </p:nvSpPr>
        <p:spPr bwMode="auto">
          <a:xfrm>
            <a:off x="476250" y="3657600"/>
            <a:ext cx="8034572" cy="58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400" dirty="0">
                <a:solidFill>
                  <a:schemeClr val="bg1"/>
                </a:solidFill>
                <a:latin typeface="思源黑体 CN Normal" panose="020B0400000000000000" pitchFamily="34" charset="-122"/>
                <a:ea typeface="思源黑体 CN Normal" panose="020B0400000000000000" pitchFamily="34" charset="-122"/>
              </a:rPr>
              <a:t>c</a:t>
            </a:r>
            <a:r>
              <a:rPr lang="zh-CN" altLang="en-US" sz="2400" dirty="0">
                <a:solidFill>
                  <a:schemeClr val="bg1"/>
                </a:solidFill>
                <a:latin typeface="思源黑体 CN Normal" panose="020B0400000000000000" pitchFamily="34" charset="-122"/>
                <a:ea typeface="思源黑体 CN Normal" panose="020B0400000000000000" pitchFamily="34" charset="-122"/>
              </a:rPr>
              <a:t>）分泌一些活性物质如</a:t>
            </a:r>
            <a:r>
              <a:rPr lang="zh-CN" altLang="en-US" sz="2400" dirty="0">
                <a:solidFill>
                  <a:srgbClr val="FFFF00"/>
                </a:solidFill>
                <a:latin typeface="思源黑体 CN Normal" panose="020B0400000000000000" pitchFamily="34" charset="-122"/>
                <a:ea typeface="思源黑体 CN Normal" panose="020B0400000000000000" pitchFamily="34" charset="-122"/>
              </a:rPr>
              <a:t>溶血素</a:t>
            </a:r>
            <a:r>
              <a:rPr lang="zh-CN" altLang="en-US" sz="2400" dirty="0">
                <a:solidFill>
                  <a:schemeClr val="bg1"/>
                </a:solidFill>
                <a:latin typeface="思源黑体 CN Normal" panose="020B0400000000000000" pitchFamily="34" charset="-122"/>
                <a:ea typeface="思源黑体 CN Normal" panose="020B0400000000000000" pitchFamily="34" charset="-122"/>
              </a:rPr>
              <a:t>，抑制白细胞的趋化作用；</a:t>
            </a:r>
          </a:p>
        </p:txBody>
      </p:sp>
      <p:sp>
        <p:nvSpPr>
          <p:cNvPr id="191494" name="Text Box 6"/>
          <p:cNvSpPr txBox="1">
            <a:spLocks noChangeArrowheads="1"/>
          </p:cNvSpPr>
          <p:nvPr/>
        </p:nvSpPr>
        <p:spPr bwMode="auto">
          <a:xfrm>
            <a:off x="401638" y="4724400"/>
            <a:ext cx="8772525" cy="58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400" dirty="0">
                <a:solidFill>
                  <a:schemeClr val="bg1"/>
                </a:solidFill>
                <a:latin typeface="思源黑体 CN Normal" panose="020B0400000000000000" pitchFamily="34" charset="-122"/>
                <a:ea typeface="思源黑体 CN Normal" panose="020B0400000000000000" pitchFamily="34" charset="-122"/>
              </a:rPr>
              <a:t>d</a:t>
            </a:r>
            <a:r>
              <a:rPr lang="zh-CN" altLang="en-US" sz="2400" dirty="0">
                <a:solidFill>
                  <a:schemeClr val="bg1"/>
                </a:solidFill>
                <a:latin typeface="思源黑体 CN Normal" panose="020B0400000000000000" pitchFamily="34" charset="-122"/>
                <a:ea typeface="思源黑体 CN Normal" panose="020B0400000000000000" pitchFamily="34" charset="-122"/>
              </a:rPr>
              <a:t>）具</a:t>
            </a:r>
            <a:r>
              <a:rPr lang="zh-CN" altLang="en-US" sz="2400" dirty="0">
                <a:solidFill>
                  <a:srgbClr val="FFFF00"/>
                </a:solidFill>
                <a:latin typeface="思源黑体 CN Normal" panose="020B0400000000000000" pitchFamily="34" charset="-122"/>
                <a:ea typeface="思源黑体 CN Normal" panose="020B0400000000000000" pitchFamily="34" charset="-122"/>
              </a:rPr>
              <a:t>抵抗在吞噬细胞内被杀死的能力</a:t>
            </a:r>
            <a:r>
              <a:rPr lang="zh-CN" altLang="en-US" sz="2400" dirty="0">
                <a:solidFill>
                  <a:schemeClr val="bg1"/>
                </a:solidFill>
                <a:latin typeface="思源黑体 CN Normal" panose="020B0400000000000000" pitchFamily="34" charset="-122"/>
                <a:ea typeface="思源黑体 CN Normal" panose="020B0400000000000000" pitchFamily="34" charset="-122"/>
              </a:rPr>
              <a:t>，能在吞噬细胞内寄生。</a:t>
            </a:r>
          </a:p>
        </p:txBody>
      </p:sp>
      <p:grpSp>
        <p:nvGrpSpPr>
          <p:cNvPr id="18438" name="组合 6"/>
          <p:cNvGrpSpPr>
            <a:grpSpLocks/>
          </p:cNvGrpSpPr>
          <p:nvPr/>
        </p:nvGrpSpPr>
        <p:grpSpPr bwMode="auto">
          <a:xfrm>
            <a:off x="0" y="236538"/>
            <a:ext cx="9274175" cy="677862"/>
            <a:chOff x="-12700" y="312738"/>
            <a:chExt cx="9274096" cy="678304"/>
          </a:xfrm>
        </p:grpSpPr>
        <p:sp>
          <p:nvSpPr>
            <p:cNvPr id="8" name="矩形 7"/>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40"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对宿主防御机能的抵抗能力</a:t>
              </a:r>
              <a:endParaRPr kumimoji="1" lang="zh-CN" altLang="en-US" sz="3600">
                <a:solidFill>
                  <a:schemeClr val="bg1"/>
                </a:solidFill>
                <a:latin typeface="思源黑体 CN Regular" panose="020B0500000000000000" pitchFamily="34" charset="-122"/>
                <a:ea typeface="思源黑体 CN Regular" panose="020B05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1491"/>
                                        </p:tgtEl>
                                        <p:attrNameLst>
                                          <p:attrName>style.visibility</p:attrName>
                                        </p:attrNameLst>
                                      </p:cBhvr>
                                      <p:to>
                                        <p:strVal val="visible"/>
                                      </p:to>
                                    </p:set>
                                    <p:animEffect transition="in" filter="slide(fromBottom)">
                                      <p:cBhvr>
                                        <p:cTn id="7" dur="500"/>
                                        <p:tgtEl>
                                          <p:spTgt spid="191491"/>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91492"/>
                                        </p:tgtEl>
                                        <p:attrNameLst>
                                          <p:attrName>style.visibility</p:attrName>
                                        </p:attrNameLst>
                                      </p:cBhvr>
                                      <p:to>
                                        <p:strVal val="visible"/>
                                      </p:to>
                                    </p:set>
                                    <p:anim calcmode="lin" valueType="num">
                                      <p:cBhvr additive="base">
                                        <p:cTn id="11" dur="500" fill="hold"/>
                                        <p:tgtEl>
                                          <p:spTgt spid="191492"/>
                                        </p:tgtEl>
                                        <p:attrNameLst>
                                          <p:attrName>ppt_x</p:attrName>
                                        </p:attrNameLst>
                                      </p:cBhvr>
                                      <p:tavLst>
                                        <p:tav tm="0">
                                          <p:val>
                                            <p:strVal val="1+#ppt_w/2"/>
                                          </p:val>
                                        </p:tav>
                                        <p:tav tm="100000">
                                          <p:val>
                                            <p:strVal val="#ppt_x"/>
                                          </p:val>
                                        </p:tav>
                                      </p:tavLst>
                                    </p:anim>
                                    <p:anim calcmode="lin" valueType="num">
                                      <p:cBhvr additive="base">
                                        <p:cTn id="12" dur="500" fill="hold"/>
                                        <p:tgtEl>
                                          <p:spTgt spid="19149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3" presetClass="entr" presetSubtype="36" fill="hold" grpId="0" nodeType="afterEffect">
                                  <p:stCondLst>
                                    <p:cond delay="0"/>
                                  </p:stCondLst>
                                  <p:childTnLst>
                                    <p:set>
                                      <p:cBhvr>
                                        <p:cTn id="15" dur="1" fill="hold">
                                          <p:stCondLst>
                                            <p:cond delay="0"/>
                                          </p:stCondLst>
                                        </p:cTn>
                                        <p:tgtEl>
                                          <p:spTgt spid="191493"/>
                                        </p:tgtEl>
                                        <p:attrNameLst>
                                          <p:attrName>style.visibility</p:attrName>
                                        </p:attrNameLst>
                                      </p:cBhvr>
                                      <p:to>
                                        <p:strVal val="visible"/>
                                      </p:to>
                                    </p:set>
                                    <p:anim calcmode="lin" valueType="num">
                                      <p:cBhvr>
                                        <p:cTn id="16" dur="500" fill="hold"/>
                                        <p:tgtEl>
                                          <p:spTgt spid="191493"/>
                                        </p:tgtEl>
                                        <p:attrNameLst>
                                          <p:attrName>ppt_w</p:attrName>
                                        </p:attrNameLst>
                                      </p:cBhvr>
                                      <p:tavLst>
                                        <p:tav tm="0">
                                          <p:val>
                                            <p:strVal val="(6*min(max(#ppt_w*#ppt_h,.3),1)-7.4)/-.7*#ppt_w"/>
                                          </p:val>
                                        </p:tav>
                                        <p:tav tm="100000">
                                          <p:val>
                                            <p:strVal val="#ppt_w"/>
                                          </p:val>
                                        </p:tav>
                                      </p:tavLst>
                                    </p:anim>
                                    <p:anim calcmode="lin" valueType="num">
                                      <p:cBhvr>
                                        <p:cTn id="17" dur="500" fill="hold"/>
                                        <p:tgtEl>
                                          <p:spTgt spid="191493"/>
                                        </p:tgtEl>
                                        <p:attrNameLst>
                                          <p:attrName>ppt_h</p:attrName>
                                        </p:attrNameLst>
                                      </p:cBhvr>
                                      <p:tavLst>
                                        <p:tav tm="0">
                                          <p:val>
                                            <p:strVal val="(6*min(max(#ppt_w*#ppt_h,.3),1)-7.4)/-.7*#ppt_h"/>
                                          </p:val>
                                        </p:tav>
                                        <p:tav tm="100000">
                                          <p:val>
                                            <p:strVal val="#ppt_h"/>
                                          </p:val>
                                        </p:tav>
                                      </p:tavLst>
                                    </p:anim>
                                    <p:anim calcmode="lin" valueType="num">
                                      <p:cBhvr>
                                        <p:cTn id="18" dur="500" fill="hold"/>
                                        <p:tgtEl>
                                          <p:spTgt spid="191493"/>
                                        </p:tgtEl>
                                        <p:attrNameLst>
                                          <p:attrName>ppt_x</p:attrName>
                                        </p:attrNameLst>
                                      </p:cBhvr>
                                      <p:tavLst>
                                        <p:tav tm="0">
                                          <p:val>
                                            <p:fltVal val="0.5"/>
                                          </p:val>
                                        </p:tav>
                                        <p:tav tm="100000">
                                          <p:val>
                                            <p:strVal val="#ppt_x"/>
                                          </p:val>
                                        </p:tav>
                                      </p:tavLst>
                                    </p:anim>
                                    <p:anim calcmode="lin" valueType="num">
                                      <p:cBhvr>
                                        <p:cTn id="19" dur="500" fill="hold"/>
                                        <p:tgtEl>
                                          <p:spTgt spid="191493"/>
                                        </p:tgtEl>
                                        <p:attrNameLst>
                                          <p:attrName>ppt_y</p:attrName>
                                        </p:attrNameLst>
                                      </p:cBhvr>
                                      <p:tavLst>
                                        <p:tav tm="0">
                                          <p:val>
                                            <p:strVal val="1+(6*min(max(#ppt_w*#ppt_h,.3),1)-7.4)/-.7*#ppt_h/2"/>
                                          </p:val>
                                        </p:tav>
                                        <p:tav tm="100000">
                                          <p:val>
                                            <p:strVal val="#ppt_y"/>
                                          </p:val>
                                        </p:tav>
                                      </p:tavLst>
                                    </p:anim>
                                  </p:childTnLst>
                                </p:cTn>
                              </p:par>
                            </p:childTnLst>
                          </p:cTn>
                        </p:par>
                        <p:par>
                          <p:cTn id="20" fill="hold" nodeType="afterGroup">
                            <p:stCondLst>
                              <p:cond delay="1500"/>
                            </p:stCondLst>
                            <p:childTnLst>
                              <p:par>
                                <p:cTn id="21" presetID="23" presetClass="entr" presetSubtype="528" fill="hold" grpId="0" nodeType="afterEffect">
                                  <p:stCondLst>
                                    <p:cond delay="0"/>
                                  </p:stCondLst>
                                  <p:childTnLst>
                                    <p:set>
                                      <p:cBhvr>
                                        <p:cTn id="22" dur="1" fill="hold">
                                          <p:stCondLst>
                                            <p:cond delay="0"/>
                                          </p:stCondLst>
                                        </p:cTn>
                                        <p:tgtEl>
                                          <p:spTgt spid="191494"/>
                                        </p:tgtEl>
                                        <p:attrNameLst>
                                          <p:attrName>style.visibility</p:attrName>
                                        </p:attrNameLst>
                                      </p:cBhvr>
                                      <p:to>
                                        <p:strVal val="visible"/>
                                      </p:to>
                                    </p:set>
                                    <p:anim calcmode="lin" valueType="num">
                                      <p:cBhvr>
                                        <p:cTn id="23" dur="500" fill="hold"/>
                                        <p:tgtEl>
                                          <p:spTgt spid="191494"/>
                                        </p:tgtEl>
                                        <p:attrNameLst>
                                          <p:attrName>ppt_w</p:attrName>
                                        </p:attrNameLst>
                                      </p:cBhvr>
                                      <p:tavLst>
                                        <p:tav tm="0">
                                          <p:val>
                                            <p:fltVal val="0"/>
                                          </p:val>
                                        </p:tav>
                                        <p:tav tm="100000">
                                          <p:val>
                                            <p:strVal val="#ppt_w"/>
                                          </p:val>
                                        </p:tav>
                                      </p:tavLst>
                                    </p:anim>
                                    <p:anim calcmode="lin" valueType="num">
                                      <p:cBhvr>
                                        <p:cTn id="24" dur="500" fill="hold"/>
                                        <p:tgtEl>
                                          <p:spTgt spid="191494"/>
                                        </p:tgtEl>
                                        <p:attrNameLst>
                                          <p:attrName>ppt_h</p:attrName>
                                        </p:attrNameLst>
                                      </p:cBhvr>
                                      <p:tavLst>
                                        <p:tav tm="0">
                                          <p:val>
                                            <p:fltVal val="0"/>
                                          </p:val>
                                        </p:tav>
                                        <p:tav tm="100000">
                                          <p:val>
                                            <p:strVal val="#ppt_h"/>
                                          </p:val>
                                        </p:tav>
                                      </p:tavLst>
                                    </p:anim>
                                    <p:anim calcmode="lin" valueType="num">
                                      <p:cBhvr>
                                        <p:cTn id="25" dur="500" fill="hold"/>
                                        <p:tgtEl>
                                          <p:spTgt spid="191494"/>
                                        </p:tgtEl>
                                        <p:attrNameLst>
                                          <p:attrName>ppt_x</p:attrName>
                                        </p:attrNameLst>
                                      </p:cBhvr>
                                      <p:tavLst>
                                        <p:tav tm="0">
                                          <p:val>
                                            <p:fltVal val="0.5"/>
                                          </p:val>
                                        </p:tav>
                                        <p:tav tm="100000">
                                          <p:val>
                                            <p:strVal val="#ppt_x"/>
                                          </p:val>
                                        </p:tav>
                                      </p:tavLst>
                                    </p:anim>
                                    <p:anim calcmode="lin" valueType="num">
                                      <p:cBhvr>
                                        <p:cTn id="26" dur="500" fill="hold"/>
                                        <p:tgtEl>
                                          <p:spTgt spid="19149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autoUpdateAnimBg="0"/>
      <p:bldP spid="191492" grpId="0" autoUpdateAnimBg="0"/>
      <p:bldP spid="191493" grpId="0" autoUpdateAnimBg="0"/>
      <p:bldP spid="19149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212725" y="171450"/>
            <a:ext cx="287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a:latin typeface="Times New Roman" panose="02020603050405020304" pitchFamily="18" charset="0"/>
              </a:rPr>
              <a:t> </a:t>
            </a:r>
            <a:endParaRPr lang="en-US" altLang="zh-CN" sz="2400">
              <a:solidFill>
                <a:schemeClr val="bg1"/>
              </a:solidFill>
              <a:latin typeface="Times New Roman" panose="02020603050405020304" pitchFamily="18" charset="0"/>
            </a:endParaRPr>
          </a:p>
        </p:txBody>
      </p:sp>
      <p:sp>
        <p:nvSpPr>
          <p:cNvPr id="192515" name="Text Box 3"/>
          <p:cNvSpPr txBox="1">
            <a:spLocks noChangeArrowheads="1"/>
          </p:cNvSpPr>
          <p:nvPr/>
        </p:nvSpPr>
        <p:spPr bwMode="auto">
          <a:xfrm>
            <a:off x="212725" y="1446436"/>
            <a:ext cx="646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dirty="0">
                <a:solidFill>
                  <a:schemeClr val="bg1"/>
                </a:solidFill>
                <a:latin typeface="思源黑体 CN Medium" panose="020B0600000000000000" pitchFamily="34" charset="-122"/>
                <a:ea typeface="思源黑体 CN Medium" panose="020B0600000000000000" pitchFamily="34" charset="-122"/>
              </a:rPr>
              <a:t>细菌毒素按其来源、性质和作用的不同</a:t>
            </a:r>
            <a:r>
              <a:rPr lang="en-US" altLang="zh-CN" sz="2800" dirty="0">
                <a:solidFill>
                  <a:schemeClr val="bg1"/>
                </a:solidFill>
                <a:latin typeface="思源黑体 CN Medium" panose="020B0600000000000000" pitchFamily="34" charset="-122"/>
                <a:ea typeface="思源黑体 CN Medium" panose="020B0600000000000000" pitchFamily="34" charset="-122"/>
              </a:rPr>
              <a:t>:</a:t>
            </a:r>
            <a:endParaRPr kumimoji="1" lang="en-US" altLang="zh-CN"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192516" name="Rectangle 4"/>
          <p:cNvSpPr>
            <a:spLocks noChangeArrowheads="1"/>
          </p:cNvSpPr>
          <p:nvPr/>
        </p:nvSpPr>
        <p:spPr bwMode="auto">
          <a:xfrm>
            <a:off x="6875463" y="1052736"/>
            <a:ext cx="16081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a:solidFill>
                  <a:srgbClr val="FFFF00"/>
                </a:solidFill>
                <a:latin typeface="思源黑体 CN Medium" panose="020B0600000000000000" pitchFamily="34" charset="-122"/>
                <a:ea typeface="思源黑体 CN Medium" panose="020B0600000000000000" pitchFamily="34" charset="-122"/>
              </a:rPr>
              <a:t>外毒素</a:t>
            </a:r>
          </a:p>
        </p:txBody>
      </p:sp>
      <p:sp>
        <p:nvSpPr>
          <p:cNvPr id="192517" name="Rectangle 5"/>
          <p:cNvSpPr>
            <a:spLocks noChangeArrowheads="1"/>
          </p:cNvSpPr>
          <p:nvPr/>
        </p:nvSpPr>
        <p:spPr bwMode="auto">
          <a:xfrm>
            <a:off x="6864350" y="1863948"/>
            <a:ext cx="16081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a:solidFill>
                  <a:srgbClr val="FFFF00"/>
                </a:solidFill>
                <a:latin typeface="思源黑体 CN Medium" panose="020B0600000000000000" pitchFamily="34" charset="-122"/>
                <a:ea typeface="思源黑体 CN Medium" panose="020B0600000000000000" pitchFamily="34" charset="-122"/>
              </a:rPr>
              <a:t>内毒素</a:t>
            </a:r>
            <a:endParaRPr lang="zh-CN" altLang="en-US" sz="2400" b="1">
              <a:solidFill>
                <a:srgbClr val="FFFF00"/>
              </a:solidFill>
              <a:latin typeface="思源黑体 CN Medium" panose="020B0600000000000000" pitchFamily="34" charset="-122"/>
              <a:ea typeface="思源黑体 CN Medium" panose="020B0600000000000000" pitchFamily="34" charset="-122"/>
            </a:endParaRPr>
          </a:p>
        </p:txBody>
      </p:sp>
      <p:sp>
        <p:nvSpPr>
          <p:cNvPr id="192518" name="AutoShape 6"/>
          <p:cNvSpPr>
            <a:spLocks/>
          </p:cNvSpPr>
          <p:nvPr/>
        </p:nvSpPr>
        <p:spPr bwMode="auto">
          <a:xfrm>
            <a:off x="6559550" y="1251173"/>
            <a:ext cx="304800" cy="990600"/>
          </a:xfrm>
          <a:prstGeom prst="leftBrace">
            <a:avLst>
              <a:gd name="adj1" fmla="val 27083"/>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192519" name="Text Box 7"/>
          <p:cNvSpPr txBox="1">
            <a:spLocks noChangeArrowheads="1"/>
          </p:cNvSpPr>
          <p:nvPr/>
        </p:nvSpPr>
        <p:spPr bwMode="auto">
          <a:xfrm>
            <a:off x="366713" y="3065686"/>
            <a:ext cx="80073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solidFill>
                  <a:schemeClr val="bg1"/>
                </a:solidFill>
                <a:latin typeface="思源黑体 CN Regular" panose="020B0500000000000000" pitchFamily="34" charset="-122"/>
                <a:ea typeface="思源黑体 CN Regular" panose="020B0500000000000000" pitchFamily="34" charset="-122"/>
              </a:rPr>
              <a:t>病原细菌，主要是一些</a:t>
            </a:r>
            <a:r>
              <a:rPr lang="zh-CN" altLang="en-US" sz="2400" u="sng" dirty="0">
                <a:solidFill>
                  <a:schemeClr val="bg1"/>
                </a:solidFill>
                <a:latin typeface="思源黑体 CN Regular" panose="020B0500000000000000" pitchFamily="34" charset="-122"/>
                <a:ea typeface="思源黑体 CN Regular" panose="020B0500000000000000" pitchFamily="34" charset="-122"/>
              </a:rPr>
              <a:t>革兰氏阳性菌</a:t>
            </a:r>
            <a:r>
              <a:rPr lang="zh-CN" altLang="en-US" sz="2400" dirty="0">
                <a:solidFill>
                  <a:schemeClr val="bg1"/>
                </a:solidFill>
                <a:latin typeface="思源黑体 CN Regular" panose="020B0500000000000000" pitchFamily="34" charset="-122"/>
                <a:ea typeface="思源黑体 CN Regular" panose="020B0500000000000000" pitchFamily="34" charset="-122"/>
              </a:rPr>
              <a:t>，在生长过程中合成并分泌到胞外的毒素，</a:t>
            </a:r>
            <a:r>
              <a:rPr lang="zh-CN" altLang="en-US" sz="2000" dirty="0">
                <a:solidFill>
                  <a:schemeClr val="bg1"/>
                </a:solidFill>
                <a:latin typeface="思源黑体 CN Regular" panose="020B0500000000000000" pitchFamily="34" charset="-122"/>
                <a:ea typeface="思源黑体 CN Regular" panose="020B0500000000000000" pitchFamily="34" charset="-122"/>
              </a:rPr>
              <a:t>如破伤风痉挛毒素、白喉毒素等；</a:t>
            </a:r>
          </a:p>
        </p:txBody>
      </p:sp>
      <p:sp>
        <p:nvSpPr>
          <p:cNvPr id="192520" name="Rectangle 8"/>
          <p:cNvSpPr>
            <a:spLocks noChangeArrowheads="1"/>
          </p:cNvSpPr>
          <p:nvPr/>
        </p:nvSpPr>
        <p:spPr bwMode="auto">
          <a:xfrm>
            <a:off x="185738" y="2583086"/>
            <a:ext cx="4152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chemeClr val="bg1"/>
                </a:solidFill>
                <a:latin typeface="思源黑体 CN Normal" panose="020B0400000000000000" pitchFamily="34" charset="-122"/>
                <a:ea typeface="思源黑体 CN Normal" panose="020B0400000000000000" pitchFamily="34" charset="-122"/>
              </a:rPr>
              <a:t>（</a:t>
            </a:r>
            <a:r>
              <a:rPr lang="en-US" altLang="zh-CN" sz="2400" b="1" dirty="0">
                <a:solidFill>
                  <a:schemeClr val="bg1"/>
                </a:solidFill>
                <a:latin typeface="思源黑体 CN Normal" panose="020B0400000000000000" pitchFamily="34" charset="-122"/>
                <a:ea typeface="思源黑体 CN Normal" panose="020B0400000000000000" pitchFamily="34" charset="-122"/>
              </a:rPr>
              <a:t>1</a:t>
            </a:r>
            <a:r>
              <a:rPr lang="zh-CN" altLang="en-US" sz="2400" b="1" dirty="0">
                <a:solidFill>
                  <a:schemeClr val="bg1"/>
                </a:solidFill>
                <a:latin typeface="思源黑体 CN Normal" panose="020B0400000000000000" pitchFamily="34" charset="-122"/>
                <a:ea typeface="思源黑体 CN Normal" panose="020B0400000000000000" pitchFamily="34" charset="-122"/>
              </a:rPr>
              <a:t>）外毒素（</a:t>
            </a:r>
            <a:r>
              <a:rPr lang="en-US" altLang="zh-CN" sz="2400" b="1" dirty="0">
                <a:solidFill>
                  <a:schemeClr val="bg1"/>
                </a:solidFill>
                <a:latin typeface="思源黑体 CN Normal" panose="020B0400000000000000" pitchFamily="34" charset="-122"/>
                <a:ea typeface="思源黑体 CN Normal" panose="020B0400000000000000" pitchFamily="34" charset="-122"/>
              </a:rPr>
              <a:t>exotoxin</a:t>
            </a:r>
            <a:r>
              <a:rPr lang="zh-CN" altLang="en-US" sz="2400" b="1" dirty="0">
                <a:solidFill>
                  <a:schemeClr val="bg1"/>
                </a:solidFill>
                <a:latin typeface="思源黑体 CN Normal" panose="020B0400000000000000" pitchFamily="34" charset="-122"/>
                <a:ea typeface="思源黑体 CN Normal" panose="020B0400000000000000" pitchFamily="34" charset="-122"/>
              </a:rPr>
              <a:t>）：</a:t>
            </a:r>
          </a:p>
        </p:txBody>
      </p:sp>
      <p:sp>
        <p:nvSpPr>
          <p:cNvPr id="192521" name="Text Box 9"/>
          <p:cNvSpPr txBox="1">
            <a:spLocks noChangeArrowheads="1"/>
          </p:cNvSpPr>
          <p:nvPr/>
        </p:nvSpPr>
        <p:spPr bwMode="auto">
          <a:xfrm>
            <a:off x="355600" y="4413473"/>
            <a:ext cx="1262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bg1"/>
                </a:solidFill>
                <a:latin typeface="思源黑体 CN Normal" panose="020B0400000000000000" pitchFamily="34" charset="-122"/>
                <a:ea typeface="思源黑体 CN Normal" panose="020B0400000000000000" pitchFamily="34" charset="-122"/>
              </a:rPr>
              <a:t>特点：</a:t>
            </a:r>
            <a:endParaRPr kumimoji="1" lang="zh-CN" altLang="en-US" sz="1800">
              <a:solidFill>
                <a:schemeClr val="bg1"/>
              </a:solidFill>
              <a:latin typeface="思源黑体 CN Normal" panose="020B0400000000000000" pitchFamily="34" charset="-122"/>
              <a:ea typeface="思源黑体 CN Normal" panose="020B0400000000000000" pitchFamily="34" charset="-122"/>
            </a:endParaRPr>
          </a:p>
        </p:txBody>
      </p:sp>
      <p:sp>
        <p:nvSpPr>
          <p:cNvPr id="192522" name="Text Box 10"/>
          <p:cNvSpPr txBox="1">
            <a:spLocks noChangeArrowheads="1"/>
          </p:cNvSpPr>
          <p:nvPr/>
        </p:nvSpPr>
        <p:spPr bwMode="auto">
          <a:xfrm>
            <a:off x="234950" y="4937348"/>
            <a:ext cx="8802688" cy="1754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solidFill>
                  <a:srgbClr val="008000"/>
                </a:solidFill>
                <a:latin typeface="思源黑体 CN Normal" panose="020B0400000000000000" pitchFamily="34" charset="-122"/>
                <a:ea typeface="思源黑体 CN Normal" panose="020B0400000000000000" pitchFamily="34" charset="-122"/>
              </a:rPr>
              <a:t>通常为</a:t>
            </a:r>
            <a:r>
              <a:rPr lang="zh-CN" altLang="en-US" sz="2400" dirty="0">
                <a:solidFill>
                  <a:srgbClr val="FF00FF"/>
                </a:solidFill>
                <a:latin typeface="思源黑体 CN Normal" panose="020B0400000000000000" pitchFamily="34" charset="-122"/>
                <a:ea typeface="思源黑体 CN Normal" panose="020B0400000000000000" pitchFamily="34" charset="-122"/>
              </a:rPr>
              <a:t>蛋白质，抗原性强</a:t>
            </a:r>
            <a:r>
              <a:rPr lang="zh-CN" altLang="en-US" sz="2400" dirty="0">
                <a:solidFill>
                  <a:srgbClr val="008000"/>
                </a:solidFill>
                <a:latin typeface="思源黑体 CN Normal" panose="020B0400000000000000" pitchFamily="34" charset="-122"/>
                <a:ea typeface="思源黑体 CN Normal" panose="020B0400000000000000" pitchFamily="34" charset="-122"/>
              </a:rPr>
              <a:t>，可选择作用于各自</a:t>
            </a:r>
            <a:r>
              <a:rPr lang="zh-CN" altLang="en-US" sz="2400" dirty="0">
                <a:solidFill>
                  <a:srgbClr val="FF00FF"/>
                </a:solidFill>
                <a:latin typeface="思源黑体 CN Normal" panose="020B0400000000000000" pitchFamily="34" charset="-122"/>
                <a:ea typeface="思源黑体 CN Normal" panose="020B0400000000000000" pitchFamily="34" charset="-122"/>
              </a:rPr>
              <a:t>特定的</a:t>
            </a:r>
            <a:r>
              <a:rPr lang="zh-CN" altLang="en-US" sz="2400" dirty="0">
                <a:solidFill>
                  <a:srgbClr val="008000"/>
                </a:solidFill>
                <a:latin typeface="思源黑体 CN Normal" panose="020B0400000000000000" pitchFamily="34" charset="-122"/>
                <a:ea typeface="思源黑体 CN Normal" panose="020B0400000000000000" pitchFamily="34" charset="-122"/>
              </a:rPr>
              <a:t>组织器官，</a:t>
            </a:r>
          </a:p>
          <a:p>
            <a:pPr eaLnBrk="1" hangingPunct="1">
              <a:lnSpc>
                <a:spcPct val="150000"/>
              </a:lnSpc>
              <a:spcBef>
                <a:spcPct val="0"/>
              </a:spcBef>
              <a:buFontTx/>
              <a:buNone/>
            </a:pPr>
            <a:r>
              <a:rPr lang="zh-CN" altLang="en-US" sz="2400" u="sng" dirty="0">
                <a:solidFill>
                  <a:srgbClr val="008000"/>
                </a:solidFill>
                <a:latin typeface="思源黑体 CN Normal" panose="020B0400000000000000" pitchFamily="34" charset="-122"/>
                <a:ea typeface="思源黑体 CN Normal" panose="020B0400000000000000" pitchFamily="34" charset="-122"/>
              </a:rPr>
              <a:t>不同病原菌产生的外毒素不同</a:t>
            </a:r>
            <a:r>
              <a:rPr lang="zh-CN" altLang="en-US" sz="2400" dirty="0">
                <a:solidFill>
                  <a:srgbClr val="008000"/>
                </a:solidFill>
                <a:latin typeface="思源黑体 CN Normal" panose="020B0400000000000000" pitchFamily="34" charset="-122"/>
                <a:ea typeface="思源黑体 CN Normal" panose="020B0400000000000000" pitchFamily="34" charset="-122"/>
              </a:rPr>
              <a:t>，所引起的症状也不同。其</a:t>
            </a:r>
            <a:r>
              <a:rPr lang="zh-CN" altLang="en-US" sz="2400" dirty="0">
                <a:solidFill>
                  <a:srgbClr val="FF00FF"/>
                </a:solidFill>
                <a:latin typeface="思源黑体 CN Normal" panose="020B0400000000000000" pitchFamily="34" charset="-122"/>
                <a:ea typeface="思源黑体 CN Normal" panose="020B0400000000000000" pitchFamily="34" charset="-122"/>
              </a:rPr>
              <a:t>毒性</a:t>
            </a:r>
          </a:p>
          <a:p>
            <a:pPr eaLnBrk="1" hangingPunct="1">
              <a:lnSpc>
                <a:spcPct val="150000"/>
              </a:lnSpc>
              <a:spcBef>
                <a:spcPct val="0"/>
              </a:spcBef>
              <a:buFontTx/>
              <a:buNone/>
            </a:pPr>
            <a:r>
              <a:rPr lang="zh-CN" altLang="en-US" sz="2400" dirty="0">
                <a:solidFill>
                  <a:srgbClr val="FF00FF"/>
                </a:solidFill>
                <a:latin typeface="思源黑体 CN Normal" panose="020B0400000000000000" pitchFamily="34" charset="-122"/>
                <a:ea typeface="思源黑体 CN Normal" panose="020B0400000000000000" pitchFamily="34" charset="-122"/>
              </a:rPr>
              <a:t>作用强</a:t>
            </a:r>
            <a:r>
              <a:rPr lang="zh-CN" altLang="en-US" sz="2400" dirty="0">
                <a:solidFill>
                  <a:srgbClr val="008000"/>
                </a:solidFill>
                <a:latin typeface="思源黑体 CN Normal" panose="020B0400000000000000" pitchFamily="34" charset="-122"/>
                <a:ea typeface="思源黑体 CN Normal" panose="020B0400000000000000" pitchFamily="34" charset="-122"/>
              </a:rPr>
              <a:t>，但毒性不稳定，对热和某些化学物质敏感。</a:t>
            </a:r>
          </a:p>
        </p:txBody>
      </p:sp>
      <p:grpSp>
        <p:nvGrpSpPr>
          <p:cNvPr id="19467" name="组合 10"/>
          <p:cNvGrpSpPr>
            <a:grpSpLocks/>
          </p:cNvGrpSpPr>
          <p:nvPr/>
        </p:nvGrpSpPr>
        <p:grpSpPr bwMode="auto">
          <a:xfrm>
            <a:off x="0" y="236538"/>
            <a:ext cx="9274175" cy="677862"/>
            <a:chOff x="-12700" y="312738"/>
            <a:chExt cx="9274096" cy="678304"/>
          </a:xfrm>
        </p:grpSpPr>
        <p:sp>
          <p:nvSpPr>
            <p:cNvPr id="12" name="矩形 11"/>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469"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3600">
                  <a:solidFill>
                    <a:schemeClr val="bg1"/>
                  </a:solidFill>
                  <a:latin typeface="思源黑体 CN Medium" panose="020B0600000000000000" pitchFamily="34" charset="-122"/>
                  <a:ea typeface="思源黑体 CN Medium" panose="020B0600000000000000" pitchFamily="34" charset="-122"/>
                </a:rPr>
                <a:t>2. </a:t>
              </a:r>
              <a:r>
                <a:rPr lang="zh-CN" altLang="en-US" sz="3600">
                  <a:solidFill>
                    <a:schemeClr val="bg1"/>
                  </a:solidFill>
                  <a:latin typeface="思源黑体 CN Medium" panose="020B0600000000000000" pitchFamily="34" charset="-122"/>
                  <a:ea typeface="思源黑体 CN Medium" panose="020B0600000000000000" pitchFamily="34" charset="-122"/>
                </a:rPr>
                <a:t>毒素</a:t>
              </a:r>
              <a:r>
                <a:rPr lang="en-US" altLang="zh-CN" sz="3600">
                  <a:solidFill>
                    <a:schemeClr val="bg1"/>
                  </a:solidFill>
                  <a:latin typeface="思源黑体 CN Medium" panose="020B0600000000000000" pitchFamily="34" charset="-122"/>
                  <a:ea typeface="思源黑体 CN Medium" panose="020B0600000000000000" pitchFamily="34" charset="-122"/>
                </a:rPr>
                <a:t>(toxin)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2514"/>
                                        </p:tgtEl>
                                        <p:attrNameLst>
                                          <p:attrName>style.visibility</p:attrName>
                                        </p:attrNameLst>
                                      </p:cBhvr>
                                      <p:to>
                                        <p:strVal val="visible"/>
                                      </p:to>
                                    </p:set>
                                    <p:anim calcmode="lin" valueType="num">
                                      <p:cBhvr additive="base">
                                        <p:cTn id="7" dur="500" fill="hold"/>
                                        <p:tgtEl>
                                          <p:spTgt spid="192514"/>
                                        </p:tgtEl>
                                        <p:attrNameLst>
                                          <p:attrName>ppt_x</p:attrName>
                                        </p:attrNameLst>
                                      </p:cBhvr>
                                      <p:tavLst>
                                        <p:tav tm="0">
                                          <p:val>
                                            <p:strVal val="#ppt_x"/>
                                          </p:val>
                                        </p:tav>
                                        <p:tav tm="100000">
                                          <p:val>
                                            <p:strVal val="#ppt_x"/>
                                          </p:val>
                                        </p:tav>
                                      </p:tavLst>
                                    </p:anim>
                                    <p:anim calcmode="lin" valueType="num">
                                      <p:cBhvr additive="base">
                                        <p:cTn id="8" dur="500" fill="hold"/>
                                        <p:tgtEl>
                                          <p:spTgt spid="19251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92515"/>
                                        </p:tgtEl>
                                        <p:attrNameLst>
                                          <p:attrName>style.visibility</p:attrName>
                                        </p:attrNameLst>
                                      </p:cBhvr>
                                      <p:to>
                                        <p:strVal val="visible"/>
                                      </p:to>
                                    </p:set>
                                    <p:anim calcmode="lin" valueType="num">
                                      <p:cBhvr additive="base">
                                        <p:cTn id="13" dur="500" fill="hold"/>
                                        <p:tgtEl>
                                          <p:spTgt spid="192515"/>
                                        </p:tgtEl>
                                        <p:attrNameLst>
                                          <p:attrName>ppt_x</p:attrName>
                                        </p:attrNameLst>
                                      </p:cBhvr>
                                      <p:tavLst>
                                        <p:tav tm="0">
                                          <p:val>
                                            <p:strVal val="0-#ppt_w/2"/>
                                          </p:val>
                                        </p:tav>
                                        <p:tav tm="100000">
                                          <p:val>
                                            <p:strVal val="#ppt_x"/>
                                          </p:val>
                                        </p:tav>
                                      </p:tavLst>
                                    </p:anim>
                                    <p:anim calcmode="lin" valueType="num">
                                      <p:cBhvr additive="base">
                                        <p:cTn id="14" dur="500" fill="hold"/>
                                        <p:tgtEl>
                                          <p:spTgt spid="19251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92518"/>
                                        </p:tgtEl>
                                        <p:attrNameLst>
                                          <p:attrName>style.visibility</p:attrName>
                                        </p:attrNameLst>
                                      </p:cBhvr>
                                      <p:to>
                                        <p:strVal val="visible"/>
                                      </p:to>
                                    </p:set>
                                    <p:anim calcmode="lin" valueType="num">
                                      <p:cBhvr additive="base">
                                        <p:cTn id="19" dur="500" fill="hold"/>
                                        <p:tgtEl>
                                          <p:spTgt spid="192518"/>
                                        </p:tgtEl>
                                        <p:attrNameLst>
                                          <p:attrName>ppt_x</p:attrName>
                                        </p:attrNameLst>
                                      </p:cBhvr>
                                      <p:tavLst>
                                        <p:tav tm="0">
                                          <p:val>
                                            <p:strVal val="0-#ppt_w/2"/>
                                          </p:val>
                                        </p:tav>
                                        <p:tav tm="100000">
                                          <p:val>
                                            <p:strVal val="#ppt_x"/>
                                          </p:val>
                                        </p:tav>
                                      </p:tavLst>
                                    </p:anim>
                                    <p:anim calcmode="lin" valueType="num">
                                      <p:cBhvr additive="base">
                                        <p:cTn id="20" dur="500" fill="hold"/>
                                        <p:tgtEl>
                                          <p:spTgt spid="192518"/>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23" presetClass="entr" presetSubtype="32" fill="hold" grpId="0" nodeType="afterEffect">
                                  <p:stCondLst>
                                    <p:cond delay="0"/>
                                  </p:stCondLst>
                                  <p:childTnLst>
                                    <p:set>
                                      <p:cBhvr>
                                        <p:cTn id="23" dur="1" fill="hold">
                                          <p:stCondLst>
                                            <p:cond delay="0"/>
                                          </p:stCondLst>
                                        </p:cTn>
                                        <p:tgtEl>
                                          <p:spTgt spid="192516"/>
                                        </p:tgtEl>
                                        <p:attrNameLst>
                                          <p:attrName>style.visibility</p:attrName>
                                        </p:attrNameLst>
                                      </p:cBhvr>
                                      <p:to>
                                        <p:strVal val="visible"/>
                                      </p:to>
                                    </p:set>
                                    <p:anim calcmode="lin" valueType="num">
                                      <p:cBhvr>
                                        <p:cTn id="24" dur="500" fill="hold"/>
                                        <p:tgtEl>
                                          <p:spTgt spid="192516"/>
                                        </p:tgtEl>
                                        <p:attrNameLst>
                                          <p:attrName>ppt_w</p:attrName>
                                        </p:attrNameLst>
                                      </p:cBhvr>
                                      <p:tavLst>
                                        <p:tav tm="0">
                                          <p:val>
                                            <p:strVal val="4*#ppt_w"/>
                                          </p:val>
                                        </p:tav>
                                        <p:tav tm="100000">
                                          <p:val>
                                            <p:strVal val="#ppt_w"/>
                                          </p:val>
                                        </p:tav>
                                      </p:tavLst>
                                    </p:anim>
                                    <p:anim calcmode="lin" valueType="num">
                                      <p:cBhvr>
                                        <p:cTn id="25" dur="500" fill="hold"/>
                                        <p:tgtEl>
                                          <p:spTgt spid="192516"/>
                                        </p:tgtEl>
                                        <p:attrNameLst>
                                          <p:attrName>ppt_h</p:attrName>
                                        </p:attrNameLst>
                                      </p:cBhvr>
                                      <p:tavLst>
                                        <p:tav tm="0">
                                          <p:val>
                                            <p:strVal val="4*#ppt_h"/>
                                          </p:val>
                                        </p:tav>
                                        <p:tav tm="100000">
                                          <p:val>
                                            <p:strVal val="#ppt_h"/>
                                          </p:val>
                                        </p:tav>
                                      </p:tavLst>
                                    </p:anim>
                                  </p:childTnLst>
                                </p:cTn>
                              </p:par>
                            </p:childTnLst>
                          </p:cTn>
                        </p:par>
                        <p:par>
                          <p:cTn id="26" fill="hold" nodeType="afterGroup">
                            <p:stCondLst>
                              <p:cond delay="1000"/>
                            </p:stCondLst>
                            <p:childTnLst>
                              <p:par>
                                <p:cTn id="27" presetID="23" presetClass="entr" presetSubtype="36" fill="hold" grpId="0" nodeType="afterEffect">
                                  <p:stCondLst>
                                    <p:cond delay="0"/>
                                  </p:stCondLst>
                                  <p:childTnLst>
                                    <p:set>
                                      <p:cBhvr>
                                        <p:cTn id="28" dur="1" fill="hold">
                                          <p:stCondLst>
                                            <p:cond delay="0"/>
                                          </p:stCondLst>
                                        </p:cTn>
                                        <p:tgtEl>
                                          <p:spTgt spid="192517"/>
                                        </p:tgtEl>
                                        <p:attrNameLst>
                                          <p:attrName>style.visibility</p:attrName>
                                        </p:attrNameLst>
                                      </p:cBhvr>
                                      <p:to>
                                        <p:strVal val="visible"/>
                                      </p:to>
                                    </p:set>
                                    <p:anim calcmode="lin" valueType="num">
                                      <p:cBhvr>
                                        <p:cTn id="29" dur="500" fill="hold"/>
                                        <p:tgtEl>
                                          <p:spTgt spid="192517"/>
                                        </p:tgtEl>
                                        <p:attrNameLst>
                                          <p:attrName>ppt_w</p:attrName>
                                        </p:attrNameLst>
                                      </p:cBhvr>
                                      <p:tavLst>
                                        <p:tav tm="0">
                                          <p:val>
                                            <p:strVal val="(6*min(max(#ppt_w*#ppt_h,.3),1)-7.4)/-.7*#ppt_w"/>
                                          </p:val>
                                        </p:tav>
                                        <p:tav tm="100000">
                                          <p:val>
                                            <p:strVal val="#ppt_w"/>
                                          </p:val>
                                        </p:tav>
                                      </p:tavLst>
                                    </p:anim>
                                    <p:anim calcmode="lin" valueType="num">
                                      <p:cBhvr>
                                        <p:cTn id="30" dur="500" fill="hold"/>
                                        <p:tgtEl>
                                          <p:spTgt spid="192517"/>
                                        </p:tgtEl>
                                        <p:attrNameLst>
                                          <p:attrName>ppt_h</p:attrName>
                                        </p:attrNameLst>
                                      </p:cBhvr>
                                      <p:tavLst>
                                        <p:tav tm="0">
                                          <p:val>
                                            <p:strVal val="(6*min(max(#ppt_w*#ppt_h,.3),1)-7.4)/-.7*#ppt_h"/>
                                          </p:val>
                                        </p:tav>
                                        <p:tav tm="100000">
                                          <p:val>
                                            <p:strVal val="#ppt_h"/>
                                          </p:val>
                                        </p:tav>
                                      </p:tavLst>
                                    </p:anim>
                                    <p:anim calcmode="lin" valueType="num">
                                      <p:cBhvr>
                                        <p:cTn id="31" dur="500" fill="hold"/>
                                        <p:tgtEl>
                                          <p:spTgt spid="192517"/>
                                        </p:tgtEl>
                                        <p:attrNameLst>
                                          <p:attrName>ppt_x</p:attrName>
                                        </p:attrNameLst>
                                      </p:cBhvr>
                                      <p:tavLst>
                                        <p:tav tm="0">
                                          <p:val>
                                            <p:fltVal val="0.5"/>
                                          </p:val>
                                        </p:tav>
                                        <p:tav tm="100000">
                                          <p:val>
                                            <p:strVal val="#ppt_x"/>
                                          </p:val>
                                        </p:tav>
                                      </p:tavLst>
                                    </p:anim>
                                    <p:anim calcmode="lin" valueType="num">
                                      <p:cBhvr>
                                        <p:cTn id="32" dur="500" fill="hold"/>
                                        <p:tgtEl>
                                          <p:spTgt spid="192517"/>
                                        </p:tgtEl>
                                        <p:attrNameLst>
                                          <p:attrName>ppt_y</p:attrName>
                                        </p:attrNameLst>
                                      </p:cBhvr>
                                      <p:tavLst>
                                        <p:tav tm="0">
                                          <p:val>
                                            <p:strVal val="1+(6*min(max(#ppt_w*#ppt_h,.3),1)-7.4)/-.7*#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2520"/>
                                        </p:tgtEl>
                                        <p:attrNameLst>
                                          <p:attrName>style.visibility</p:attrName>
                                        </p:attrNameLst>
                                      </p:cBhvr>
                                      <p:to>
                                        <p:strVal val="visible"/>
                                      </p:to>
                                    </p:set>
                                    <p:anim calcmode="lin" valueType="num">
                                      <p:cBhvr additive="base">
                                        <p:cTn id="37" dur="500" fill="hold"/>
                                        <p:tgtEl>
                                          <p:spTgt spid="192520"/>
                                        </p:tgtEl>
                                        <p:attrNameLst>
                                          <p:attrName>ppt_x</p:attrName>
                                        </p:attrNameLst>
                                      </p:cBhvr>
                                      <p:tavLst>
                                        <p:tav tm="0">
                                          <p:val>
                                            <p:strVal val="0-#ppt_w/2"/>
                                          </p:val>
                                        </p:tav>
                                        <p:tav tm="100000">
                                          <p:val>
                                            <p:strVal val="#ppt_x"/>
                                          </p:val>
                                        </p:tav>
                                      </p:tavLst>
                                    </p:anim>
                                    <p:anim calcmode="lin" valueType="num">
                                      <p:cBhvr additive="base">
                                        <p:cTn id="38" dur="500" fill="hold"/>
                                        <p:tgtEl>
                                          <p:spTgt spid="19252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2" fill="hold" grpId="0" nodeType="clickEffect">
                                  <p:stCondLst>
                                    <p:cond delay="0"/>
                                  </p:stCondLst>
                                  <p:childTnLst>
                                    <p:set>
                                      <p:cBhvr>
                                        <p:cTn id="42" dur="1" fill="hold">
                                          <p:stCondLst>
                                            <p:cond delay="0"/>
                                          </p:stCondLst>
                                        </p:cTn>
                                        <p:tgtEl>
                                          <p:spTgt spid="192519"/>
                                        </p:tgtEl>
                                        <p:attrNameLst>
                                          <p:attrName>style.visibility</p:attrName>
                                        </p:attrNameLst>
                                      </p:cBhvr>
                                      <p:to>
                                        <p:strVal val="visible"/>
                                      </p:to>
                                    </p:set>
                                    <p:anim calcmode="lin" valueType="num">
                                      <p:cBhvr additive="base">
                                        <p:cTn id="43" dur="500" fill="hold"/>
                                        <p:tgtEl>
                                          <p:spTgt spid="192519"/>
                                        </p:tgtEl>
                                        <p:attrNameLst>
                                          <p:attrName>ppt_x</p:attrName>
                                        </p:attrNameLst>
                                      </p:cBhvr>
                                      <p:tavLst>
                                        <p:tav tm="0">
                                          <p:val>
                                            <p:strVal val="0-#ppt_w/2"/>
                                          </p:val>
                                        </p:tav>
                                        <p:tav tm="100000">
                                          <p:val>
                                            <p:strVal val="#ppt_x"/>
                                          </p:val>
                                        </p:tav>
                                      </p:tavLst>
                                    </p:anim>
                                    <p:anim calcmode="lin" valueType="num">
                                      <p:cBhvr additive="base">
                                        <p:cTn id="44" dur="500" fill="hold"/>
                                        <p:tgtEl>
                                          <p:spTgt spid="192519"/>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2" fill="hold" grpId="0" nodeType="clickEffect">
                                  <p:stCondLst>
                                    <p:cond delay="0"/>
                                  </p:stCondLst>
                                  <p:childTnLst>
                                    <p:set>
                                      <p:cBhvr>
                                        <p:cTn id="48" dur="1" fill="hold">
                                          <p:stCondLst>
                                            <p:cond delay="0"/>
                                          </p:stCondLst>
                                        </p:cTn>
                                        <p:tgtEl>
                                          <p:spTgt spid="192521"/>
                                        </p:tgtEl>
                                        <p:attrNameLst>
                                          <p:attrName>style.visibility</p:attrName>
                                        </p:attrNameLst>
                                      </p:cBhvr>
                                      <p:to>
                                        <p:strVal val="visible"/>
                                      </p:to>
                                    </p:set>
                                    <p:anim calcmode="lin" valueType="num">
                                      <p:cBhvr additive="base">
                                        <p:cTn id="49" dur="500" fill="hold"/>
                                        <p:tgtEl>
                                          <p:spTgt spid="192521"/>
                                        </p:tgtEl>
                                        <p:attrNameLst>
                                          <p:attrName>ppt_x</p:attrName>
                                        </p:attrNameLst>
                                      </p:cBhvr>
                                      <p:tavLst>
                                        <p:tav tm="0">
                                          <p:val>
                                            <p:strVal val="0-#ppt_w/2"/>
                                          </p:val>
                                        </p:tav>
                                        <p:tav tm="100000">
                                          <p:val>
                                            <p:strVal val="#ppt_x"/>
                                          </p:val>
                                        </p:tav>
                                      </p:tavLst>
                                    </p:anim>
                                    <p:anim calcmode="lin" valueType="num">
                                      <p:cBhvr additive="base">
                                        <p:cTn id="50" dur="500" fill="hold"/>
                                        <p:tgtEl>
                                          <p:spTgt spid="192521"/>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2" fill="hold" grpId="0" nodeType="clickEffect">
                                  <p:stCondLst>
                                    <p:cond delay="0"/>
                                  </p:stCondLst>
                                  <p:childTnLst>
                                    <p:set>
                                      <p:cBhvr>
                                        <p:cTn id="54" dur="1" fill="hold">
                                          <p:stCondLst>
                                            <p:cond delay="0"/>
                                          </p:stCondLst>
                                        </p:cTn>
                                        <p:tgtEl>
                                          <p:spTgt spid="192522"/>
                                        </p:tgtEl>
                                        <p:attrNameLst>
                                          <p:attrName>style.visibility</p:attrName>
                                        </p:attrNameLst>
                                      </p:cBhvr>
                                      <p:to>
                                        <p:strVal val="visible"/>
                                      </p:to>
                                    </p:set>
                                    <p:anim calcmode="lin" valueType="num">
                                      <p:cBhvr additive="base">
                                        <p:cTn id="55" dur="500" fill="hold"/>
                                        <p:tgtEl>
                                          <p:spTgt spid="192522"/>
                                        </p:tgtEl>
                                        <p:attrNameLst>
                                          <p:attrName>ppt_x</p:attrName>
                                        </p:attrNameLst>
                                      </p:cBhvr>
                                      <p:tavLst>
                                        <p:tav tm="0">
                                          <p:val>
                                            <p:strVal val="0-#ppt_w/2"/>
                                          </p:val>
                                        </p:tav>
                                        <p:tav tm="100000">
                                          <p:val>
                                            <p:strVal val="#ppt_x"/>
                                          </p:val>
                                        </p:tav>
                                      </p:tavLst>
                                    </p:anim>
                                    <p:anim calcmode="lin" valueType="num">
                                      <p:cBhvr additive="base">
                                        <p:cTn id="56" dur="500" fill="hold"/>
                                        <p:tgtEl>
                                          <p:spTgt spid="1925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autoUpdateAnimBg="0"/>
      <p:bldP spid="192515" grpId="0" autoUpdateAnimBg="0"/>
      <p:bldP spid="192516" grpId="0" autoUpdateAnimBg="0"/>
      <p:bldP spid="192517" grpId="0" autoUpdateAnimBg="0"/>
      <p:bldP spid="192518" grpId="0" animBg="1"/>
      <p:bldP spid="192519" grpId="0" autoUpdateAnimBg="0"/>
      <p:bldP spid="192520" grpId="0" autoUpdateAnimBg="0"/>
      <p:bldP spid="192521" grpId="0" autoUpdateAnimBg="0"/>
      <p:bldP spid="192522"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3636487" y="395953"/>
            <a:ext cx="18710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solidFill>
                  <a:schemeClr val="bg1"/>
                </a:solidFill>
                <a:latin typeface="思源黑体 CN Normal" panose="020B0400000000000000" pitchFamily="34" charset="-122"/>
                <a:ea typeface="思源黑体 CN Normal" panose="020B0400000000000000" pitchFamily="34" charset="-122"/>
              </a:rPr>
              <a:t>白喉毒素</a:t>
            </a:r>
          </a:p>
        </p:txBody>
      </p:sp>
      <p:sp>
        <p:nvSpPr>
          <p:cNvPr id="4" name="Text Box 4"/>
          <p:cNvSpPr txBox="1">
            <a:spLocks noChangeArrowheads="1"/>
          </p:cNvSpPr>
          <p:nvPr/>
        </p:nvSpPr>
        <p:spPr bwMode="auto">
          <a:xfrm>
            <a:off x="467544" y="1004862"/>
            <a:ext cx="80648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solidFill>
                  <a:schemeClr val="bg1"/>
                </a:solidFill>
                <a:latin typeface="思源黑体 CN Normal" panose="020B0400000000000000" pitchFamily="34" charset="-122"/>
                <a:ea typeface="思源黑体 CN Normal" panose="020B0400000000000000" pitchFamily="34" charset="-122"/>
              </a:rPr>
              <a:t>白喉毒素具有抑制蛋白质合成的作用，通过抑制移位反应，主要抑制哺乳动物的蛋白质合成。</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5781" t="6892" r="8663" b="3514"/>
          <a:stretch/>
        </p:blipFill>
        <p:spPr>
          <a:xfrm>
            <a:off x="1907704" y="2420888"/>
            <a:ext cx="5328592" cy="3744416"/>
          </a:xfrm>
          <a:prstGeom prst="rect">
            <a:avLst/>
          </a:prstGeom>
        </p:spPr>
      </p:pic>
      <p:sp>
        <p:nvSpPr>
          <p:cNvPr id="6" name="文本框 5"/>
          <p:cNvSpPr txBox="1"/>
          <p:nvPr/>
        </p:nvSpPr>
        <p:spPr>
          <a:xfrm>
            <a:off x="5652120" y="5157192"/>
            <a:ext cx="1584176" cy="307777"/>
          </a:xfrm>
          <a:prstGeom prst="rect">
            <a:avLst/>
          </a:prstGeom>
          <a:noFill/>
        </p:spPr>
        <p:txBody>
          <a:bodyPr wrap="square" rtlCol="0">
            <a:spAutoFit/>
          </a:bodyPr>
          <a:lstStyle/>
          <a:p>
            <a:r>
              <a:rPr lang="en-US" altLang="zh-CN" sz="1400" b="1" dirty="0" smtClean="0">
                <a:solidFill>
                  <a:schemeClr val="bg1"/>
                </a:solidFill>
              </a:rPr>
              <a:t>EF-2(</a:t>
            </a:r>
            <a:r>
              <a:rPr lang="zh-CN" altLang="en-US" sz="1400" b="1" dirty="0" smtClean="0">
                <a:solidFill>
                  <a:schemeClr val="bg1"/>
                </a:solidFill>
              </a:rPr>
              <a:t>延伸因子</a:t>
            </a:r>
            <a:r>
              <a:rPr lang="en-US" altLang="zh-CN" sz="1400" b="1" dirty="0" smtClean="0">
                <a:solidFill>
                  <a:schemeClr val="bg1"/>
                </a:solidFill>
              </a:rPr>
              <a:t>)</a:t>
            </a:r>
            <a:endParaRPr lang="zh-CN" altLang="en-US" sz="1400" b="1" dirty="0">
              <a:solidFill>
                <a:schemeClr val="bg1"/>
              </a:solidFill>
            </a:endParaRPr>
          </a:p>
        </p:txBody>
      </p:sp>
    </p:spTree>
    <p:extLst>
      <p:ext uri="{BB962C8B-B14F-4D97-AF65-F5344CB8AC3E}">
        <p14:creationId xmlns:p14="http://schemas.microsoft.com/office/powerpoint/2010/main" val="17092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FF00"/>
                </a:solidFill>
                <a:latin typeface="Adobe 黑体 Std R" panose="020B0400000000000000" pitchFamily="34" charset="-122"/>
                <a:ea typeface="Adobe 黑体 Std R" panose="020B0400000000000000" pitchFamily="34" charset="-122"/>
              </a:rPr>
              <a:t>作业</a:t>
            </a:r>
            <a:endParaRPr lang="zh-CN" altLang="en-US" dirty="0">
              <a:solidFill>
                <a:srgbClr val="FFFF00"/>
              </a:solidFill>
              <a:latin typeface="Adobe 黑体 Std R" panose="020B0400000000000000" pitchFamily="34" charset="-122"/>
              <a:ea typeface="Adobe 黑体 Std R" panose="020B0400000000000000" pitchFamily="34" charset="-122"/>
            </a:endParaRPr>
          </a:p>
        </p:txBody>
      </p:sp>
      <p:sp>
        <p:nvSpPr>
          <p:cNvPr id="3" name="内容占位符 2"/>
          <p:cNvSpPr>
            <a:spLocks noGrp="1"/>
          </p:cNvSpPr>
          <p:nvPr>
            <p:ph idx="1"/>
          </p:nvPr>
        </p:nvSpPr>
        <p:spPr>
          <a:xfrm>
            <a:off x="426391" y="1196752"/>
            <a:ext cx="8229600" cy="4525963"/>
          </a:xfrm>
        </p:spPr>
        <p:txBody>
          <a:bodyPr/>
          <a:lstStyle/>
          <a:p>
            <a:pPr marL="0" indent="0">
              <a:buNone/>
            </a:pPr>
            <a:r>
              <a:rPr lang="zh-CN" altLang="en-US" dirty="0" smtClean="0">
                <a:solidFill>
                  <a:schemeClr val="bg1"/>
                </a:solidFill>
                <a:latin typeface="Adobe 黑体 Std R" panose="020B0400000000000000" pitchFamily="34" charset="-122"/>
                <a:ea typeface="Adobe 黑体 Std R" panose="020B0400000000000000" pitchFamily="34" charset="-122"/>
              </a:rPr>
              <a:t>名词解释：</a:t>
            </a:r>
            <a:endParaRPr lang="en-US" altLang="zh-CN" dirty="0" smtClean="0">
              <a:solidFill>
                <a:schemeClr val="bg1"/>
              </a:solidFill>
              <a:latin typeface="Adobe 黑体 Std R" panose="020B0400000000000000" pitchFamily="34" charset="-122"/>
              <a:ea typeface="Adobe 黑体 Std R" panose="020B0400000000000000" pitchFamily="34" charset="-122"/>
            </a:endParaRPr>
          </a:p>
          <a:p>
            <a:r>
              <a:rPr lang="zh-CN" altLang="en-US" dirty="0" smtClean="0">
                <a:solidFill>
                  <a:schemeClr val="bg1"/>
                </a:solidFill>
                <a:latin typeface="Adobe 黑体 Std R" panose="020B0400000000000000" pitchFamily="34" charset="-122"/>
                <a:ea typeface="Adobe 黑体 Std R" panose="020B0400000000000000" pitchFamily="34" charset="-122"/>
              </a:rPr>
              <a:t>双名法 ，免疫原性，反应原性，抗原决定簇，组织相容性抗原</a:t>
            </a:r>
            <a:endParaRPr lang="en-US" altLang="zh-CN" dirty="0" smtClean="0">
              <a:solidFill>
                <a:schemeClr val="bg1"/>
              </a:solidFill>
              <a:latin typeface="Adobe 黑体 Std R" panose="020B0400000000000000" pitchFamily="34" charset="-122"/>
              <a:ea typeface="Adobe 黑体 Std R" panose="020B0400000000000000" pitchFamily="34" charset="-122"/>
            </a:endParaRPr>
          </a:p>
          <a:p>
            <a:pPr marL="0" indent="0">
              <a:buNone/>
            </a:pPr>
            <a:endParaRPr lang="en-US" altLang="zh-CN" dirty="0" smtClean="0">
              <a:solidFill>
                <a:schemeClr val="bg1"/>
              </a:solidFill>
              <a:latin typeface="Adobe 黑体 Std R" panose="020B0400000000000000" pitchFamily="34" charset="-122"/>
              <a:ea typeface="Adobe 黑体 Std R" panose="020B0400000000000000" pitchFamily="34" charset="-122"/>
            </a:endParaRPr>
          </a:p>
          <a:p>
            <a:pPr marL="0" indent="0">
              <a:buNone/>
            </a:pPr>
            <a:endParaRPr lang="en-US" altLang="zh-CN" dirty="0" smtClean="0">
              <a:solidFill>
                <a:schemeClr val="bg1"/>
              </a:solidFill>
              <a:latin typeface="Adobe 黑体 Std R" panose="020B0400000000000000" pitchFamily="34" charset="-122"/>
              <a:ea typeface="Adobe 黑体 Std R" panose="020B0400000000000000" pitchFamily="34" charset="-122"/>
            </a:endParaRPr>
          </a:p>
          <a:p>
            <a:pPr marL="0" indent="0">
              <a:buNone/>
            </a:pPr>
            <a:r>
              <a:rPr lang="zh-CN" altLang="en-US" dirty="0" smtClean="0">
                <a:solidFill>
                  <a:schemeClr val="bg1"/>
                </a:solidFill>
                <a:latin typeface="Adobe 黑体 Std R" panose="020B0400000000000000" pitchFamily="34" charset="-122"/>
                <a:ea typeface="Adobe 黑体 Std R" panose="020B0400000000000000" pitchFamily="34" charset="-122"/>
              </a:rPr>
              <a:t>问答题</a:t>
            </a:r>
            <a:endParaRPr lang="en-US" altLang="zh-CN" dirty="0" smtClean="0">
              <a:solidFill>
                <a:schemeClr val="bg1"/>
              </a:solidFill>
              <a:latin typeface="Adobe 黑体 Std R" panose="020B0400000000000000" pitchFamily="34" charset="-122"/>
              <a:ea typeface="Adobe 黑体 Std R" panose="020B0400000000000000" pitchFamily="34" charset="-122"/>
            </a:endParaRPr>
          </a:p>
          <a:p>
            <a:r>
              <a:rPr lang="zh-CN" altLang="en-US" dirty="0" smtClean="0">
                <a:solidFill>
                  <a:schemeClr val="bg1"/>
                </a:solidFill>
                <a:latin typeface="Adobe 黑体 Std R" panose="020B0400000000000000" pitchFamily="34" charset="-122"/>
                <a:ea typeface="Adobe 黑体 Std R" panose="020B0400000000000000" pitchFamily="34" charset="-122"/>
              </a:rPr>
              <a:t>自然界氮元素是如何循环的？</a:t>
            </a:r>
            <a:endParaRPr lang="en-US" altLang="zh-CN" dirty="0" smtClean="0">
              <a:solidFill>
                <a:schemeClr val="bg1"/>
              </a:solidFill>
              <a:latin typeface="Adobe 黑体 Std R" panose="020B0400000000000000" pitchFamily="34" charset="-122"/>
              <a:ea typeface="Adobe 黑体 Std R" panose="020B0400000000000000" pitchFamily="34" charset="-122"/>
            </a:endParaRPr>
          </a:p>
          <a:p>
            <a:r>
              <a:rPr lang="zh-CN" altLang="en-US" dirty="0" smtClean="0">
                <a:solidFill>
                  <a:schemeClr val="bg1"/>
                </a:solidFill>
                <a:latin typeface="Adobe 黑体 Std R" panose="020B0400000000000000" pitchFamily="34" charset="-122"/>
                <a:ea typeface="Adobe 黑体 Std R" panose="020B0400000000000000" pitchFamily="34" charset="-122"/>
              </a:rPr>
              <a:t>微生物使机体患病是由哪些因素决定？</a:t>
            </a:r>
            <a:endParaRPr lang="en-US" altLang="zh-CN" dirty="0" smtClean="0">
              <a:solidFill>
                <a:schemeClr val="bg1"/>
              </a:solidFill>
              <a:latin typeface="Adobe 黑体 Std R" panose="020B0400000000000000" pitchFamily="34" charset="-122"/>
              <a:ea typeface="Adobe 黑体 Std R" panose="020B0400000000000000" pitchFamily="34" charset="-122"/>
            </a:endParaRPr>
          </a:p>
          <a:p>
            <a:endParaRPr lang="en-US" altLang="zh-CN" dirty="0" smtClean="0">
              <a:solidFill>
                <a:schemeClr val="bg1"/>
              </a:solidFill>
              <a:latin typeface="Adobe 黑体 Std R" panose="020B0400000000000000" pitchFamily="34" charset="-122"/>
              <a:ea typeface="Adobe 黑体 Std R" panose="020B0400000000000000" pitchFamily="34" charset="-122"/>
            </a:endParaRPr>
          </a:p>
          <a:p>
            <a:endParaRPr lang="zh-CN" altLang="en-US" dirty="0">
              <a:solidFill>
                <a:schemeClr val="bg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180658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p:cNvSpPr txBox="1">
            <a:spLocks noChangeArrowheads="1"/>
          </p:cNvSpPr>
          <p:nvPr/>
        </p:nvSpPr>
        <p:spPr bwMode="auto">
          <a:xfrm>
            <a:off x="468313" y="485775"/>
            <a:ext cx="6249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FF00"/>
                </a:solidFill>
                <a:latin typeface="思源黑体 CN Medium" panose="020B0600000000000000" pitchFamily="34" charset="-122"/>
                <a:ea typeface="思源黑体 CN Medium" panose="020B0600000000000000" pitchFamily="34" charset="-122"/>
              </a:rPr>
              <a:t>类毒素（</a:t>
            </a:r>
            <a:r>
              <a:rPr lang="en-US" altLang="zh-CN" sz="2400" b="1">
                <a:solidFill>
                  <a:srgbClr val="FFFF00"/>
                </a:solidFill>
                <a:latin typeface="思源黑体 CN Medium" panose="020B0600000000000000" pitchFamily="34" charset="-122"/>
                <a:ea typeface="思源黑体 CN Medium" panose="020B0600000000000000" pitchFamily="34" charset="-122"/>
              </a:rPr>
              <a:t>toxoid</a:t>
            </a:r>
            <a:r>
              <a:rPr lang="zh-CN" altLang="en-US" sz="2400" b="1">
                <a:solidFill>
                  <a:srgbClr val="FFFF00"/>
                </a:solidFill>
                <a:latin typeface="思源黑体 CN Medium" panose="020B0600000000000000" pitchFamily="34" charset="-122"/>
                <a:ea typeface="思源黑体 CN Medium" panose="020B0600000000000000" pitchFamily="34" charset="-122"/>
              </a:rPr>
              <a:t>）和抗毒素</a:t>
            </a:r>
            <a:r>
              <a:rPr lang="zh-CN" altLang="en-US" sz="2400">
                <a:solidFill>
                  <a:srgbClr val="FFFF00"/>
                </a:solidFill>
                <a:latin typeface="思源黑体 CN Medium" panose="020B0600000000000000" pitchFamily="34" charset="-122"/>
                <a:ea typeface="思源黑体 CN Medium" panose="020B0600000000000000" pitchFamily="34" charset="-122"/>
              </a:rPr>
              <a:t>（</a:t>
            </a:r>
            <a:r>
              <a:rPr lang="en-US" altLang="zh-CN" sz="2400">
                <a:solidFill>
                  <a:srgbClr val="FFFF00"/>
                </a:solidFill>
                <a:latin typeface="思源黑体 CN Medium" panose="020B0600000000000000" pitchFamily="34" charset="-122"/>
                <a:ea typeface="思源黑体 CN Medium" panose="020B0600000000000000" pitchFamily="34" charset="-122"/>
              </a:rPr>
              <a:t>antitoxin</a:t>
            </a:r>
            <a:r>
              <a:rPr lang="zh-CN" altLang="en-US" sz="2400">
                <a:solidFill>
                  <a:srgbClr val="FFFF00"/>
                </a:solidFill>
                <a:latin typeface="思源黑体 CN Medium" panose="020B0600000000000000" pitchFamily="34" charset="-122"/>
                <a:ea typeface="思源黑体 CN Medium" panose="020B0600000000000000" pitchFamily="34" charset="-122"/>
              </a:rPr>
              <a:t>）</a:t>
            </a:r>
            <a:r>
              <a:rPr lang="zh-CN" altLang="en-US" sz="2400" b="1">
                <a:solidFill>
                  <a:srgbClr val="FFFF00"/>
                </a:solidFill>
                <a:latin typeface="思源黑体 CN Medium" panose="020B0600000000000000" pitchFamily="34" charset="-122"/>
                <a:ea typeface="思源黑体 CN Medium" panose="020B0600000000000000" pitchFamily="34" charset="-122"/>
              </a:rPr>
              <a:t>：</a:t>
            </a:r>
          </a:p>
        </p:txBody>
      </p:sp>
      <p:sp>
        <p:nvSpPr>
          <p:cNvPr id="193539" name="Text Box 3"/>
          <p:cNvSpPr txBox="1">
            <a:spLocks noChangeArrowheads="1"/>
          </p:cNvSpPr>
          <p:nvPr/>
        </p:nvSpPr>
        <p:spPr bwMode="auto">
          <a:xfrm>
            <a:off x="385763" y="1125538"/>
            <a:ext cx="88265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利用外毒素对热和某些化学物质敏感的特点，用</a:t>
            </a:r>
            <a:r>
              <a:rPr lang="en-US" altLang="zh-CN" sz="2400">
                <a:solidFill>
                  <a:srgbClr val="FFFF00"/>
                </a:solidFill>
                <a:latin typeface="思源黑体 CN Regular" panose="020B0500000000000000" pitchFamily="34" charset="-122"/>
                <a:ea typeface="思源黑体 CN Regular" panose="020B0500000000000000" pitchFamily="34" charset="-122"/>
              </a:rPr>
              <a:t>0.3-0.4%</a:t>
            </a:r>
            <a:r>
              <a:rPr lang="zh-CN" altLang="en-US" sz="2400">
                <a:solidFill>
                  <a:srgbClr val="FFFF00"/>
                </a:solidFill>
                <a:latin typeface="思源黑体 CN Regular" panose="020B0500000000000000" pitchFamily="34" charset="-122"/>
                <a:ea typeface="思源黑体 CN Regular" panose="020B0500000000000000" pitchFamily="34" charset="-122"/>
              </a:rPr>
              <a:t>甲醛</a:t>
            </a:r>
            <a:r>
              <a:rPr lang="zh-CN" altLang="en-US" sz="2400">
                <a:solidFill>
                  <a:schemeClr val="bg1"/>
                </a:solidFill>
                <a:latin typeface="思源黑体 CN Regular" panose="020B0500000000000000" pitchFamily="34" charset="-122"/>
                <a:ea typeface="思源黑体 CN Regular" panose="020B0500000000000000" pitchFamily="34" charset="-122"/>
              </a:rPr>
              <a:t>处</a:t>
            </a:r>
          </a:p>
          <a:p>
            <a:pPr eaLnBrk="1" hangingPunct="1">
              <a:lnSpc>
                <a:spcPct val="150000"/>
              </a:lnSpc>
              <a:spcBef>
                <a:spcPct val="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理，使其毒性完全丧失，但仍保持抗原性，这种经处理的外毒素</a:t>
            </a:r>
          </a:p>
          <a:p>
            <a:pPr eaLnBrk="1" hangingPunct="1">
              <a:lnSpc>
                <a:spcPct val="150000"/>
              </a:lnSpc>
              <a:spcBef>
                <a:spcPct val="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为</a:t>
            </a:r>
            <a:r>
              <a:rPr lang="zh-CN" altLang="en-US" sz="2400" b="1">
                <a:solidFill>
                  <a:srgbClr val="FFFF00"/>
                </a:solidFill>
                <a:latin typeface="思源黑体 CN Regular" panose="020B0500000000000000" pitchFamily="34" charset="-122"/>
                <a:ea typeface="思源黑体 CN Regular" panose="020B0500000000000000" pitchFamily="34" charset="-122"/>
              </a:rPr>
              <a:t>类毒素</a:t>
            </a:r>
            <a:r>
              <a:rPr lang="zh-CN" altLang="zh-CN" sz="2400">
                <a:solidFill>
                  <a:schemeClr val="bg1"/>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常用来预防注射。也可用类毒素注射动物（如马），</a:t>
            </a:r>
          </a:p>
          <a:p>
            <a:pPr eaLnBrk="1" hangingPunct="1">
              <a:lnSpc>
                <a:spcPct val="150000"/>
              </a:lnSpc>
              <a:spcBef>
                <a:spcPct val="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以制备外毒素的抗体，称为</a:t>
            </a:r>
            <a:r>
              <a:rPr lang="zh-CN" altLang="en-US" sz="2400">
                <a:solidFill>
                  <a:srgbClr val="FFFF00"/>
                </a:solidFill>
                <a:latin typeface="思源黑体 CN Regular" panose="020B0500000000000000" pitchFamily="34" charset="-122"/>
                <a:ea typeface="思源黑体 CN Regular" panose="020B0500000000000000" pitchFamily="34" charset="-122"/>
              </a:rPr>
              <a:t>抗毒素</a:t>
            </a:r>
            <a:r>
              <a:rPr lang="zh-CN" altLang="zh-CN" sz="2400">
                <a:solidFill>
                  <a:schemeClr val="bg1"/>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作治疗用。</a:t>
            </a:r>
          </a:p>
        </p:txBody>
      </p:sp>
      <p:sp>
        <p:nvSpPr>
          <p:cNvPr id="193540" name="Text Box 4"/>
          <p:cNvSpPr txBox="1">
            <a:spLocks noChangeArrowheads="1"/>
          </p:cNvSpPr>
          <p:nvPr/>
        </p:nvSpPr>
        <p:spPr bwMode="auto">
          <a:xfrm>
            <a:off x="385763" y="3609975"/>
            <a:ext cx="76184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rgbClr val="66FF33"/>
                </a:solidFill>
                <a:latin typeface="思源黑体 CN Regular" panose="020B0500000000000000" pitchFamily="34" charset="-122"/>
                <a:ea typeface="思源黑体 CN Regular" panose="020B0500000000000000" pitchFamily="34" charset="-122"/>
              </a:rPr>
              <a:t>例如</a:t>
            </a:r>
            <a:r>
              <a:rPr lang="zh-CN" altLang="en-US" sz="2400">
                <a:solidFill>
                  <a:schemeClr val="bg1"/>
                </a:solidFill>
                <a:latin typeface="思源黑体 CN Regular" panose="020B0500000000000000" pitchFamily="34" charset="-122"/>
                <a:ea typeface="思源黑体 CN Regular" panose="020B0500000000000000" pitchFamily="34" charset="-122"/>
              </a:rPr>
              <a:t>，破伤风梭菌的破伤风痉挛毒素</a:t>
            </a:r>
            <a:r>
              <a:rPr lang="en-US" altLang="zh-CN" sz="2400">
                <a:solidFill>
                  <a:schemeClr val="bg1"/>
                </a:solidFill>
                <a:latin typeface="思源黑体 CN Regular" panose="020B0500000000000000" pitchFamily="34" charset="-122"/>
                <a:ea typeface="思源黑体 CN Regular" panose="020B0500000000000000" pitchFamily="34" charset="-122"/>
              </a:rPr>
              <a:t>(tetanospamin)</a:t>
            </a:r>
            <a:r>
              <a:rPr lang="zh-CN" altLang="en-US" sz="2400">
                <a:solidFill>
                  <a:schemeClr val="bg1"/>
                </a:solidFill>
                <a:latin typeface="思源黑体 CN Regular" panose="020B0500000000000000" pitchFamily="34" charset="-122"/>
                <a:ea typeface="思源黑体 CN Regular" panose="020B0500000000000000" pitchFamily="34" charset="-122"/>
              </a:rPr>
              <a:t>和</a:t>
            </a:r>
          </a:p>
          <a:p>
            <a:pPr eaLnBrk="1" hangingPunct="1">
              <a:lnSpc>
                <a:spcPct val="150000"/>
              </a:lnSpc>
              <a:spcBef>
                <a:spcPct val="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                                    破伤风溶血毒素</a:t>
            </a:r>
            <a:r>
              <a:rPr lang="en-US" altLang="zh-CN" sz="2400">
                <a:solidFill>
                  <a:schemeClr val="bg1"/>
                </a:solidFill>
                <a:latin typeface="思源黑体 CN Regular" panose="020B0500000000000000" pitchFamily="34" charset="-122"/>
                <a:ea typeface="思源黑体 CN Regular" panose="020B0500000000000000" pitchFamily="34" charset="-122"/>
              </a:rPr>
              <a:t>(tetanolysin)</a:t>
            </a:r>
            <a:r>
              <a:rPr lang="zh-CN" altLang="en-US" sz="2400">
                <a:solidFill>
                  <a:schemeClr val="bg1"/>
                </a:solidFill>
                <a:latin typeface="思源黑体 CN Regular" panose="020B0500000000000000" pitchFamily="34" charset="-122"/>
                <a:ea typeface="思源黑体 CN Regular" panose="020B0500000000000000" pitchFamily="34" charset="-122"/>
              </a:rPr>
              <a:t>。</a:t>
            </a:r>
            <a:endParaRPr lang="zh-CN" altLang="en-US" sz="2000">
              <a:solidFill>
                <a:schemeClr val="bg1"/>
              </a:solidFill>
              <a:latin typeface="思源黑体 CN Regular" panose="020B0500000000000000" pitchFamily="34" charset="-122"/>
              <a:ea typeface="思源黑体 CN Regular" panose="020B0500000000000000"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3609975"/>
            <a:ext cx="4046537"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rcRect l="2750" t="2750" r="781"/>
          <a:stretch>
            <a:fillRect/>
          </a:stretch>
        </p:blipFill>
        <p:spPr bwMode="auto">
          <a:xfrm>
            <a:off x="585788" y="3609975"/>
            <a:ext cx="3773487"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3538"/>
                                        </p:tgtEl>
                                        <p:attrNameLst>
                                          <p:attrName>style.visibility</p:attrName>
                                        </p:attrNameLst>
                                      </p:cBhvr>
                                      <p:to>
                                        <p:strVal val="visible"/>
                                      </p:to>
                                    </p:set>
                                    <p:anim calcmode="lin" valueType="num">
                                      <p:cBhvr additive="base">
                                        <p:cTn id="7" dur="500" fill="hold"/>
                                        <p:tgtEl>
                                          <p:spTgt spid="193538"/>
                                        </p:tgtEl>
                                        <p:attrNameLst>
                                          <p:attrName>ppt_x</p:attrName>
                                        </p:attrNameLst>
                                      </p:cBhvr>
                                      <p:tavLst>
                                        <p:tav tm="0">
                                          <p:val>
                                            <p:strVal val="#ppt_x"/>
                                          </p:val>
                                        </p:tav>
                                        <p:tav tm="100000">
                                          <p:val>
                                            <p:strVal val="#ppt_x"/>
                                          </p:val>
                                        </p:tav>
                                      </p:tavLst>
                                    </p:anim>
                                    <p:anim calcmode="lin" valueType="num">
                                      <p:cBhvr additive="base">
                                        <p:cTn id="8" dur="500" fill="hold"/>
                                        <p:tgtEl>
                                          <p:spTgt spid="1935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93539"/>
                                        </p:tgtEl>
                                        <p:attrNameLst>
                                          <p:attrName>style.visibility</p:attrName>
                                        </p:attrNameLst>
                                      </p:cBhvr>
                                      <p:to>
                                        <p:strVal val="visible"/>
                                      </p:to>
                                    </p:set>
                                    <p:anim calcmode="lin" valueType="num">
                                      <p:cBhvr additive="base">
                                        <p:cTn id="13" dur="500" fill="hold"/>
                                        <p:tgtEl>
                                          <p:spTgt spid="193539"/>
                                        </p:tgtEl>
                                        <p:attrNameLst>
                                          <p:attrName>ppt_x</p:attrName>
                                        </p:attrNameLst>
                                      </p:cBhvr>
                                      <p:tavLst>
                                        <p:tav tm="0">
                                          <p:val>
                                            <p:strVal val="#ppt_x"/>
                                          </p:val>
                                        </p:tav>
                                        <p:tav tm="100000">
                                          <p:val>
                                            <p:strVal val="#ppt_x"/>
                                          </p:val>
                                        </p:tav>
                                      </p:tavLst>
                                    </p:anim>
                                    <p:anim calcmode="lin" valueType="num">
                                      <p:cBhvr additive="base">
                                        <p:cTn id="14" dur="500" fill="hold"/>
                                        <p:tgtEl>
                                          <p:spTgt spid="193539"/>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93540"/>
                                        </p:tgtEl>
                                        <p:attrNameLst>
                                          <p:attrName>style.visibility</p:attrName>
                                        </p:attrNameLst>
                                      </p:cBhvr>
                                      <p:to>
                                        <p:strVal val="visible"/>
                                      </p:to>
                                    </p:set>
                                    <p:anim calcmode="lin" valueType="num">
                                      <p:cBhvr additive="base">
                                        <p:cTn id="19" dur="500" fill="hold"/>
                                        <p:tgtEl>
                                          <p:spTgt spid="193540"/>
                                        </p:tgtEl>
                                        <p:attrNameLst>
                                          <p:attrName>ppt_x</p:attrName>
                                        </p:attrNameLst>
                                      </p:cBhvr>
                                      <p:tavLst>
                                        <p:tav tm="0">
                                          <p:val>
                                            <p:strVal val="0-#ppt_w/2"/>
                                          </p:val>
                                        </p:tav>
                                        <p:tav tm="100000">
                                          <p:val>
                                            <p:strVal val="#ppt_x"/>
                                          </p:val>
                                        </p:tav>
                                      </p:tavLst>
                                    </p:anim>
                                    <p:anim calcmode="lin" valueType="num">
                                      <p:cBhvr additive="base">
                                        <p:cTn id="20" dur="500" fill="hold"/>
                                        <p:tgtEl>
                                          <p:spTgt spid="19354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8" grpId="0" autoUpdateAnimBg="0"/>
      <p:bldP spid="193539" grpId="0" autoUpdateAnimBg="0"/>
      <p:bldP spid="19354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11-a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60648"/>
            <a:ext cx="5041652" cy="63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Box 3"/>
          <p:cNvSpPr txBox="1">
            <a:spLocks noChangeArrowheads="1"/>
          </p:cNvSpPr>
          <p:nvPr/>
        </p:nvSpPr>
        <p:spPr bwMode="auto">
          <a:xfrm>
            <a:off x="5436096" y="332656"/>
            <a:ext cx="3351212" cy="275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0"/>
              </a:spcBef>
              <a:buFontTx/>
              <a:buNone/>
            </a:pPr>
            <a:r>
              <a:rPr lang="zh-CN" altLang="en-US" sz="2000" dirty="0">
                <a:solidFill>
                  <a:srgbClr val="FFFF00"/>
                </a:solidFill>
                <a:latin typeface="思源黑体 CN Normal" panose="020B0400000000000000" pitchFamily="34" charset="-122"/>
                <a:ea typeface="思源黑体 CN Normal" panose="020B0400000000000000" pitchFamily="34" charset="-122"/>
              </a:rPr>
              <a:t>        破伤风痉挛毒素对中枢神经系统有高度亲和力，与其细胞表面神经节苷脂结合，进入细胞后通过轻链毒性</a:t>
            </a:r>
            <a:r>
              <a:rPr lang="zh-CN" altLang="en-US" sz="2000" dirty="0">
                <a:solidFill>
                  <a:srgbClr val="66FF33"/>
                </a:solidFill>
                <a:latin typeface="思源黑体 CN Normal" panose="020B0400000000000000" pitchFamily="34" charset="-122"/>
                <a:ea typeface="思源黑体 CN Normal" panose="020B0400000000000000" pitchFamily="34" charset="-122"/>
              </a:rPr>
              <a:t>封闭抑制性突触的介质释放</a:t>
            </a:r>
            <a:r>
              <a:rPr lang="zh-CN" altLang="en-US" sz="2000" dirty="0">
                <a:solidFill>
                  <a:srgbClr val="FFFF00"/>
                </a:solidFill>
                <a:latin typeface="思源黑体 CN Normal" panose="020B0400000000000000" pitchFamily="34" charset="-122"/>
                <a:ea typeface="思源黑体 CN Normal" panose="020B0400000000000000" pitchFamily="34" charset="-122"/>
              </a:rPr>
              <a:t>，导致伸肌，屈肌同时强烈收缩、肌肉强直痉挛。</a:t>
            </a:r>
          </a:p>
        </p:txBody>
      </p:sp>
      <p:sp>
        <p:nvSpPr>
          <p:cNvPr id="22532" name="Text Box 4"/>
          <p:cNvSpPr txBox="1">
            <a:spLocks noChangeArrowheads="1"/>
          </p:cNvSpPr>
          <p:nvPr/>
        </p:nvSpPr>
        <p:spPr bwMode="auto">
          <a:xfrm>
            <a:off x="5465464" y="3440200"/>
            <a:ext cx="32924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000" dirty="0" smtClean="0">
                <a:solidFill>
                  <a:schemeClr val="bg1"/>
                </a:solidFill>
                <a:latin typeface="思源黑体 CN Normal" panose="020B0400000000000000" pitchFamily="34" charset="-122"/>
                <a:ea typeface="思源黑体 CN Normal" panose="020B0400000000000000" pitchFamily="34" charset="-122"/>
              </a:rPr>
              <a:t>        破伤风痉挛毒素</a:t>
            </a:r>
            <a:r>
              <a:rPr lang="zh-CN" altLang="en-US" sz="2000" dirty="0">
                <a:solidFill>
                  <a:schemeClr val="bg1"/>
                </a:solidFill>
                <a:latin typeface="思源黑体 CN Normal" panose="020B0400000000000000" pitchFamily="34" charset="-122"/>
                <a:ea typeface="思源黑体 CN Normal" panose="020B0400000000000000" pitchFamily="34" charset="-122"/>
              </a:rPr>
              <a:t>的毒性仅次于肉毒毒素，当其含量尚不能引起免疫时即足以致病，而</a:t>
            </a:r>
            <a:r>
              <a:rPr lang="zh-CN" altLang="en-US" sz="2000" b="1" dirty="0">
                <a:solidFill>
                  <a:schemeClr val="bg1"/>
                </a:solidFill>
                <a:latin typeface="思源黑体 CN Normal" panose="020B0400000000000000" pitchFamily="34" charset="-122"/>
                <a:ea typeface="思源黑体 CN Normal" panose="020B0400000000000000" pitchFamily="34" charset="-122"/>
              </a:rPr>
              <a:t>毒素与神经突触的结合是不可逆</a:t>
            </a:r>
            <a:r>
              <a:rPr lang="zh-CN" altLang="en-US" sz="2000" dirty="0">
                <a:solidFill>
                  <a:schemeClr val="bg1"/>
                </a:solidFill>
                <a:latin typeface="思源黑体 CN Normal" panose="020B0400000000000000" pitchFamily="34" charset="-122"/>
                <a:ea typeface="思源黑体 CN Normal" panose="020B0400000000000000" pitchFamily="34" charset="-122"/>
              </a:rPr>
              <a:t>的，</a:t>
            </a:r>
            <a:r>
              <a:rPr lang="zh-CN" altLang="en-US" sz="2000" b="1" dirty="0">
                <a:solidFill>
                  <a:srgbClr val="FFFF00"/>
                </a:solidFill>
                <a:latin typeface="思源黑体 CN Normal" panose="020B0400000000000000" pitchFamily="34" charset="-122"/>
                <a:ea typeface="思源黑体 CN Normal" panose="020B0400000000000000" pitchFamily="34" charset="-122"/>
              </a:rPr>
              <a:t>一般治疗无效</a:t>
            </a:r>
            <a:r>
              <a:rPr lang="zh-CN" altLang="en-US" sz="2000" dirty="0">
                <a:solidFill>
                  <a:schemeClr val="bg1"/>
                </a:solidFill>
                <a:latin typeface="思源黑体 CN Normal" panose="020B0400000000000000" pitchFamily="34" charset="-122"/>
                <a:ea typeface="思源黑体 CN Normal" panose="020B0400000000000000" pitchFamily="34" charset="-122"/>
              </a:rPr>
              <a:t>，因此该病的免疫预防特别重要。</a:t>
            </a:r>
            <a:endParaRPr kumimoji="1" lang="zh-CN" altLang="en-US" sz="2000" dirty="0">
              <a:solidFill>
                <a:schemeClr val="bg1"/>
              </a:solidFill>
              <a:latin typeface="思源黑体 CN Normal" panose="020B0400000000000000" pitchFamily="34" charset="-122"/>
              <a:ea typeface="思源黑体 CN Normal" panose="020B0400000000000000"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7" y="3440200"/>
            <a:ext cx="3647611" cy="236506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611188" y="1276350"/>
            <a:ext cx="82804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None/>
            </a:pPr>
            <a:r>
              <a:rPr lang="en-US" altLang="zh-CN" sz="2800" dirty="0">
                <a:solidFill>
                  <a:schemeClr val="bg1"/>
                </a:solidFill>
                <a:latin typeface="思源黑体 CN Regular" panose="020B0500000000000000" pitchFamily="34" charset="-122"/>
                <a:ea typeface="思源黑体 CN Regular" panose="020B0500000000000000" pitchFamily="34" charset="-122"/>
              </a:rPr>
              <a:t>1 mg</a:t>
            </a:r>
            <a:r>
              <a:rPr lang="zh-CN" altLang="en-US" sz="2800" dirty="0">
                <a:solidFill>
                  <a:schemeClr val="bg1"/>
                </a:solidFill>
                <a:latin typeface="思源黑体 CN Regular" panose="020B0500000000000000" pitchFamily="34" charset="-122"/>
                <a:ea typeface="思源黑体 CN Regular" panose="020B0500000000000000" pitchFamily="34" charset="-122"/>
              </a:rPr>
              <a:t>破伤风毒素可杀死</a:t>
            </a:r>
            <a:r>
              <a:rPr lang="en-US" altLang="zh-CN" sz="2800" dirty="0">
                <a:solidFill>
                  <a:schemeClr val="bg1"/>
                </a:solidFill>
                <a:latin typeface="思源黑体 CN Regular" panose="020B0500000000000000" pitchFamily="34" charset="-122"/>
                <a:ea typeface="思源黑体 CN Regular" panose="020B0500000000000000" pitchFamily="34" charset="-122"/>
              </a:rPr>
              <a:t>100</a:t>
            </a:r>
            <a:r>
              <a:rPr lang="zh-CN" altLang="en-US" sz="2800" dirty="0">
                <a:solidFill>
                  <a:schemeClr val="bg1"/>
                </a:solidFill>
                <a:latin typeface="思源黑体 CN Regular" panose="020B0500000000000000" pitchFamily="34" charset="-122"/>
                <a:ea typeface="思源黑体 CN Regular" panose="020B0500000000000000" pitchFamily="34" charset="-122"/>
              </a:rPr>
              <a:t>万只小鼠，</a:t>
            </a:r>
            <a:endParaRPr lang="en-US" altLang="zh-CN" sz="2800" dirty="0">
              <a:solidFill>
                <a:schemeClr val="bg1"/>
              </a:solidFill>
              <a:latin typeface="思源黑体 CN Regular" panose="020B0500000000000000" pitchFamily="34" charset="-122"/>
              <a:ea typeface="思源黑体 CN Regular" panose="020B0500000000000000" pitchFamily="34" charset="-122"/>
            </a:endParaRPr>
          </a:p>
          <a:p>
            <a:pPr>
              <a:lnSpc>
                <a:spcPct val="150000"/>
              </a:lnSpc>
              <a:spcBef>
                <a:spcPct val="0"/>
              </a:spcBef>
              <a:buFontTx/>
              <a:buNone/>
            </a:pPr>
            <a:r>
              <a:rPr lang="en-US" altLang="zh-CN" sz="2800" dirty="0">
                <a:solidFill>
                  <a:schemeClr val="bg1"/>
                </a:solidFill>
                <a:latin typeface="思源黑体 CN Regular" panose="020B0500000000000000" pitchFamily="34" charset="-122"/>
                <a:ea typeface="思源黑体 CN Regular" panose="020B0500000000000000" pitchFamily="34" charset="-122"/>
              </a:rPr>
              <a:t>1 mg</a:t>
            </a:r>
            <a:r>
              <a:rPr lang="zh-CN" altLang="en-US" sz="2800" dirty="0">
                <a:solidFill>
                  <a:schemeClr val="bg1"/>
                </a:solidFill>
                <a:latin typeface="思源黑体 CN Regular" panose="020B0500000000000000" pitchFamily="34" charset="-122"/>
                <a:ea typeface="思源黑体 CN Regular" panose="020B0500000000000000" pitchFamily="34" charset="-122"/>
              </a:rPr>
              <a:t>白喉毒素可杀死</a:t>
            </a:r>
            <a:r>
              <a:rPr lang="en-US" altLang="zh-CN" sz="2800" dirty="0">
                <a:solidFill>
                  <a:schemeClr val="bg1"/>
                </a:solidFill>
                <a:latin typeface="思源黑体 CN Regular" panose="020B0500000000000000" pitchFamily="34" charset="-122"/>
                <a:ea typeface="思源黑体 CN Regular" panose="020B0500000000000000" pitchFamily="34" charset="-122"/>
              </a:rPr>
              <a:t>1000</a:t>
            </a:r>
            <a:r>
              <a:rPr lang="zh-CN" altLang="en-US" sz="2800" dirty="0">
                <a:solidFill>
                  <a:schemeClr val="bg1"/>
                </a:solidFill>
                <a:latin typeface="思源黑体 CN Regular" panose="020B0500000000000000" pitchFamily="34" charset="-122"/>
                <a:ea typeface="思源黑体 CN Regular" panose="020B0500000000000000" pitchFamily="34" charset="-122"/>
              </a:rPr>
              <a:t>只</a:t>
            </a:r>
            <a:r>
              <a:rPr lang="zh-CN" altLang="en-US" sz="2800" dirty="0" smtClean="0">
                <a:solidFill>
                  <a:schemeClr val="bg1"/>
                </a:solidFill>
                <a:latin typeface="思源黑体 CN Regular" panose="020B0500000000000000" pitchFamily="34" charset="-122"/>
                <a:ea typeface="思源黑体 CN Regular" panose="020B0500000000000000" pitchFamily="34" charset="-122"/>
              </a:rPr>
              <a:t>豚鼠</a:t>
            </a:r>
            <a:r>
              <a:rPr lang="en-US" altLang="zh-CN" sz="2800" dirty="0" smtClean="0">
                <a:solidFill>
                  <a:schemeClr val="bg1"/>
                </a:solidFill>
                <a:latin typeface="思源黑体 CN Regular" panose="020B0500000000000000" pitchFamily="34" charset="-122"/>
                <a:ea typeface="思源黑体 CN Regular" panose="020B0500000000000000" pitchFamily="34" charset="-122"/>
              </a:rPr>
              <a:t>,</a:t>
            </a:r>
          </a:p>
          <a:p>
            <a:pPr>
              <a:lnSpc>
                <a:spcPct val="150000"/>
              </a:lnSpc>
              <a:spcBef>
                <a:spcPct val="0"/>
              </a:spcBef>
              <a:buFontTx/>
              <a:buNone/>
            </a:pPr>
            <a:r>
              <a:rPr lang="en-US" altLang="zh-CN" sz="2800" dirty="0" smtClean="0">
                <a:solidFill>
                  <a:schemeClr val="bg1"/>
                </a:solidFill>
                <a:latin typeface="思源黑体 CN Regular" panose="020B0500000000000000" pitchFamily="34" charset="-122"/>
                <a:ea typeface="思源黑体 CN Regular" panose="020B0500000000000000" pitchFamily="34" charset="-122"/>
              </a:rPr>
              <a:t>1 </a:t>
            </a:r>
            <a:r>
              <a:rPr lang="en-US" altLang="zh-CN" sz="2800" dirty="0">
                <a:solidFill>
                  <a:schemeClr val="bg1"/>
                </a:solidFill>
                <a:latin typeface="思源黑体 CN Regular" panose="020B0500000000000000" pitchFamily="34" charset="-122"/>
                <a:ea typeface="思源黑体 CN Regular" panose="020B0500000000000000" pitchFamily="34" charset="-122"/>
              </a:rPr>
              <a:t>mg</a:t>
            </a:r>
            <a:r>
              <a:rPr lang="zh-CN" altLang="en-US" sz="2800" dirty="0">
                <a:solidFill>
                  <a:schemeClr val="bg1"/>
                </a:solidFill>
                <a:latin typeface="思源黑体 CN Regular" panose="020B0500000000000000" pitchFamily="34" charset="-122"/>
                <a:ea typeface="思源黑体 CN Regular" panose="020B0500000000000000" pitchFamily="34" charset="-122"/>
              </a:rPr>
              <a:t>肉毒毒素纯品可杀死</a:t>
            </a:r>
            <a:r>
              <a:rPr lang="en-US" altLang="zh-CN" sz="2800" dirty="0">
                <a:solidFill>
                  <a:schemeClr val="bg1"/>
                </a:solidFill>
                <a:latin typeface="思源黑体 CN Regular" panose="020B0500000000000000" pitchFamily="34" charset="-122"/>
                <a:ea typeface="思源黑体 CN Regular" panose="020B0500000000000000" pitchFamily="34" charset="-122"/>
              </a:rPr>
              <a:t>2</a:t>
            </a:r>
            <a:r>
              <a:rPr lang="zh-CN" altLang="en-US" sz="2800" dirty="0">
                <a:solidFill>
                  <a:schemeClr val="bg1"/>
                </a:solidFill>
                <a:latin typeface="思源黑体 CN Regular" panose="020B0500000000000000" pitchFamily="34" charset="-122"/>
                <a:ea typeface="思源黑体 CN Regular" panose="020B0500000000000000" pitchFamily="34" charset="-122"/>
              </a:rPr>
              <a:t>亿（</a:t>
            </a:r>
            <a:r>
              <a:rPr lang="en-US" altLang="zh-CN" sz="2800" dirty="0">
                <a:solidFill>
                  <a:schemeClr val="bg1"/>
                </a:solidFill>
                <a:latin typeface="思源黑体 CN Regular" panose="020B0500000000000000" pitchFamily="34" charset="-122"/>
                <a:ea typeface="思源黑体 CN Regular" panose="020B0500000000000000" pitchFamily="34" charset="-122"/>
              </a:rPr>
              <a:t>2000</a:t>
            </a:r>
            <a:r>
              <a:rPr lang="zh-CN" altLang="en-US" sz="2800" dirty="0">
                <a:solidFill>
                  <a:schemeClr val="bg1"/>
                </a:solidFill>
                <a:latin typeface="思源黑体 CN Regular" panose="020B0500000000000000" pitchFamily="34" charset="-122"/>
                <a:ea typeface="思源黑体 CN Regular" panose="020B0500000000000000" pitchFamily="34" charset="-122"/>
              </a:rPr>
              <a:t>万）只小鼠或一百万只豚鼠，中毒的死亡率几近</a:t>
            </a:r>
            <a:r>
              <a:rPr lang="en-US" altLang="zh-CN" sz="2800" dirty="0">
                <a:solidFill>
                  <a:schemeClr val="bg1"/>
                </a:solidFill>
                <a:latin typeface="思源黑体 CN Regular" panose="020B0500000000000000" pitchFamily="34" charset="-122"/>
                <a:ea typeface="思源黑体 CN Regular" panose="020B0500000000000000" pitchFamily="34" charset="-122"/>
              </a:rPr>
              <a:t>100%</a:t>
            </a:r>
            <a:r>
              <a:rPr lang="zh-CN" altLang="en-US" sz="2800" dirty="0">
                <a:solidFill>
                  <a:schemeClr val="bg1"/>
                </a:solidFill>
                <a:latin typeface="思源黑体 CN Regular" panose="020B0500000000000000" pitchFamily="34" charset="-122"/>
                <a:ea typeface="思源黑体 CN Regular" panose="020B0500000000000000" pitchFamily="34" charset="-122"/>
              </a:rPr>
              <a:t>，但及时注射抗毒素及对症治疗可使之降低</a:t>
            </a:r>
            <a:r>
              <a:rPr lang="zh-CN" altLang="en-US" sz="2800" dirty="0" smtClean="0">
                <a:solidFill>
                  <a:schemeClr val="bg1"/>
                </a:solidFill>
                <a:latin typeface="思源黑体 CN Regular" panose="020B0500000000000000" pitchFamily="34" charset="-122"/>
                <a:ea typeface="思源黑体 CN Regular" panose="020B0500000000000000" pitchFamily="34" charset="-122"/>
              </a:rPr>
              <a:t>。</a:t>
            </a:r>
            <a:endParaRPr lang="en-US" altLang="zh-CN" sz="2800"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Rectangle 8"/>
          <p:cNvSpPr>
            <a:spLocks noChangeArrowheads="1"/>
          </p:cNvSpPr>
          <p:nvPr/>
        </p:nvSpPr>
        <p:spPr bwMode="auto">
          <a:xfrm>
            <a:off x="523875" y="554038"/>
            <a:ext cx="28209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a:solidFill>
                  <a:schemeClr val="bg1"/>
                </a:solidFill>
                <a:latin typeface="思源黑体 CN Normal" panose="020B0400000000000000" pitchFamily="34" charset="-122"/>
                <a:ea typeface="思源黑体 CN Normal" panose="020B0400000000000000" pitchFamily="34" charset="-122"/>
              </a:rPr>
              <a:t>致命外毒素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6600"/>
          <a:stretch/>
        </p:blipFill>
        <p:spPr bwMode="auto">
          <a:xfrm>
            <a:off x="1475581" y="874584"/>
            <a:ext cx="6192837" cy="4076006"/>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9" name="Text Box 5"/>
          <p:cNvSpPr txBox="1">
            <a:spLocks noChangeArrowheads="1"/>
          </p:cNvSpPr>
          <p:nvPr/>
        </p:nvSpPr>
        <p:spPr bwMode="auto">
          <a:xfrm>
            <a:off x="863569" y="5157192"/>
            <a:ext cx="7416862" cy="1440160"/>
          </a:xfrm>
          <a:prstGeom prst="rect">
            <a:avLst/>
          </a:prstGeom>
          <a:solidFill>
            <a:srgbClr val="FFFFCC"/>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0" hangingPunct="0">
              <a:lnSpc>
                <a:spcPct val="135000"/>
              </a:lnSpc>
            </a:pPr>
            <a:r>
              <a:rPr lang="zh-CN" altLang="en-US" sz="1600" b="1" dirty="0">
                <a:solidFill>
                  <a:srgbClr val="008000"/>
                </a:solidFill>
                <a:latin typeface="思源黑体 CN Medium" panose="020B0600000000000000" pitchFamily="34" charset="-122"/>
                <a:ea typeface="思源黑体 CN Medium" panose="020B0600000000000000" pitchFamily="34" charset="-122"/>
              </a:rPr>
              <a:t>　　据介绍，肉毒梭菌传播途径主要通过食物传播，多见于腌肉、腊肉及制作不良的罐头食品。罐头食品、火腿、腌腊食品若有香味改变者，应禁止食用。自制发酵酱类食品时，盐量要达到</a:t>
            </a:r>
            <a:r>
              <a:rPr lang="en-US" altLang="zh-CN" sz="1600" b="1" dirty="0">
                <a:solidFill>
                  <a:srgbClr val="FF00FF"/>
                </a:solidFill>
                <a:latin typeface="思源黑体 CN Medium" panose="020B0600000000000000" pitchFamily="34" charset="-122"/>
                <a:ea typeface="思源黑体 CN Medium" panose="020B0600000000000000" pitchFamily="34" charset="-122"/>
              </a:rPr>
              <a:t>14</a:t>
            </a:r>
            <a:r>
              <a:rPr lang="zh-CN" altLang="en-US" sz="1600" b="1" dirty="0">
                <a:solidFill>
                  <a:srgbClr val="FF00FF"/>
                </a:solidFill>
                <a:latin typeface="思源黑体 CN Medium" panose="020B0600000000000000" pitchFamily="34" charset="-122"/>
                <a:ea typeface="思源黑体 CN Medium" panose="020B0600000000000000" pitchFamily="34" charset="-122"/>
              </a:rPr>
              <a:t>％</a:t>
            </a:r>
            <a:r>
              <a:rPr lang="zh-CN" altLang="en-US" sz="1600" b="1" dirty="0">
                <a:solidFill>
                  <a:srgbClr val="008000"/>
                </a:solidFill>
                <a:latin typeface="思源黑体 CN Medium" panose="020B0600000000000000" pitchFamily="34" charset="-122"/>
                <a:ea typeface="思源黑体 CN Medium" panose="020B0600000000000000" pitchFamily="34" charset="-122"/>
              </a:rPr>
              <a:t>以上，并提高发酵温度；要经常日晒，充分搅拌；不要吃生酱。</a:t>
            </a:r>
          </a:p>
        </p:txBody>
      </p:sp>
      <p:sp>
        <p:nvSpPr>
          <p:cNvPr id="2" name="矩形 1"/>
          <p:cNvSpPr/>
          <p:nvPr/>
        </p:nvSpPr>
        <p:spPr>
          <a:xfrm>
            <a:off x="3636486" y="186508"/>
            <a:ext cx="1871025" cy="584775"/>
          </a:xfrm>
          <a:prstGeom prst="rect">
            <a:avLst/>
          </a:prstGeom>
        </p:spPr>
        <p:txBody>
          <a:bodyPr wrap="none">
            <a:spAutoFit/>
          </a:bodyPr>
          <a:lstStyle/>
          <a:p>
            <a:r>
              <a:rPr lang="zh-CN" altLang="en-US" sz="3200" b="1" dirty="0">
                <a:solidFill>
                  <a:srgbClr val="FFFFCC"/>
                </a:solidFill>
                <a:latin typeface="思源黑体 CN Medium" panose="020B0600000000000000" pitchFamily="34" charset="-122"/>
                <a:ea typeface="思源黑体 CN Medium" panose="020B0600000000000000" pitchFamily="34" charset="-122"/>
              </a:rPr>
              <a:t>肉毒梭菌</a:t>
            </a:r>
          </a:p>
        </p:txBody>
      </p:sp>
    </p:spTree>
    <p:extLst>
      <p:ext uri="{BB962C8B-B14F-4D97-AF65-F5344CB8AC3E}">
        <p14:creationId xmlns:p14="http://schemas.microsoft.com/office/powerpoint/2010/main" val="3960362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edge">
                                      <p:cBhvr>
                                        <p:cTn id="7" dur="2000"/>
                                        <p:tgtEl>
                                          <p:spTgt spid="21508"/>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21509"/>
                                        </p:tgtEl>
                                        <p:attrNameLst>
                                          <p:attrName>style.visibility</p:attrName>
                                        </p:attrNameLst>
                                      </p:cBhvr>
                                      <p:to>
                                        <p:strVal val="visible"/>
                                      </p:to>
                                    </p:set>
                                    <p:animEffect transition="in" filter="fade">
                                      <p:cBhvr>
                                        <p:cTn id="10" dur="1000"/>
                                        <p:tgtEl>
                                          <p:spTgt spid="21509"/>
                                        </p:tgtEl>
                                      </p:cBhvr>
                                    </p:animEffect>
                                    <p:anim calcmode="lin" valueType="num">
                                      <p:cBhvr>
                                        <p:cTn id="11" dur="1000" fill="hold"/>
                                        <p:tgtEl>
                                          <p:spTgt spid="21509"/>
                                        </p:tgtEl>
                                        <p:attrNameLst>
                                          <p:attrName>ppt_x</p:attrName>
                                        </p:attrNameLst>
                                      </p:cBhvr>
                                      <p:tavLst>
                                        <p:tav tm="0">
                                          <p:val>
                                            <p:strVal val="#ppt_x"/>
                                          </p:val>
                                        </p:tav>
                                        <p:tav tm="100000">
                                          <p:val>
                                            <p:strVal val="#ppt_x"/>
                                          </p:val>
                                        </p:tav>
                                      </p:tavLst>
                                    </p:anim>
                                    <p:anim calcmode="lin" valueType="num">
                                      <p:cBhvr>
                                        <p:cTn id="12" dur="1000" fill="hold"/>
                                        <p:tgtEl>
                                          <p:spTgt spid="215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p:cNvSpPr txBox="1">
            <a:spLocks noChangeArrowheads="1"/>
          </p:cNvSpPr>
          <p:nvPr/>
        </p:nvSpPr>
        <p:spPr bwMode="auto">
          <a:xfrm>
            <a:off x="568325" y="1341438"/>
            <a:ext cx="8137525"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5000"/>
              </a:lnSpc>
              <a:spcBef>
                <a:spcPct val="0"/>
              </a:spcBef>
              <a:buFontTx/>
              <a:buNone/>
            </a:pPr>
            <a:r>
              <a:rPr lang="zh-CN" altLang="en-US" sz="2400" dirty="0">
                <a:solidFill>
                  <a:schemeClr val="bg1"/>
                </a:solidFill>
                <a:latin typeface="思源黑体 CN Regular" panose="020B0500000000000000" pitchFamily="34" charset="-122"/>
                <a:ea typeface="思源黑体 CN Regular" panose="020B0500000000000000" pitchFamily="34" charset="-122"/>
              </a:rPr>
              <a:t>        革兰氏阴性菌的细胞壁物质，主要成分是</a:t>
            </a:r>
            <a:r>
              <a:rPr lang="zh-CN" altLang="en-US" sz="2400" dirty="0">
                <a:solidFill>
                  <a:srgbClr val="FFFF00"/>
                </a:solidFill>
                <a:latin typeface="思源黑体 CN Regular" panose="020B0500000000000000" pitchFamily="34" charset="-122"/>
                <a:ea typeface="思源黑体 CN Regular" panose="020B0500000000000000" pitchFamily="34" charset="-122"/>
              </a:rPr>
              <a:t>脂多糖</a:t>
            </a:r>
            <a:r>
              <a:rPr lang="en-US" altLang="zh-CN" sz="2400" dirty="0">
                <a:solidFill>
                  <a:srgbClr val="FFFF00"/>
                </a:solidFill>
                <a:latin typeface="思源黑体 CN Regular" panose="020B0500000000000000" pitchFamily="34" charset="-122"/>
                <a:ea typeface="思源黑体 CN Regular" panose="020B0500000000000000" pitchFamily="34" charset="-122"/>
              </a:rPr>
              <a:t>(LPS)</a:t>
            </a:r>
            <a:r>
              <a:rPr lang="zh-CN" altLang="en-US" sz="2400" dirty="0">
                <a:solidFill>
                  <a:schemeClr val="bg1"/>
                </a:solidFill>
                <a:latin typeface="思源黑体 CN Regular" panose="020B0500000000000000" pitchFamily="34" charset="-122"/>
                <a:ea typeface="思源黑体 CN Regular" panose="020B0500000000000000" pitchFamily="34" charset="-122"/>
              </a:rPr>
              <a:t>，于菌体裂解时释放，作用于白细胞、血小板、补体系统、凝血系统等多种细胞和体液系统，引起</a:t>
            </a:r>
            <a:r>
              <a:rPr lang="zh-CN" altLang="en-US" sz="2400" dirty="0">
                <a:solidFill>
                  <a:srgbClr val="FFFF00"/>
                </a:solidFill>
                <a:latin typeface="思源黑体 CN Regular" panose="020B0500000000000000" pitchFamily="34" charset="-122"/>
                <a:ea typeface="思源黑体 CN Regular" panose="020B0500000000000000" pitchFamily="34" charset="-122"/>
              </a:rPr>
              <a:t>发热、白细胞增多、血压下降</a:t>
            </a:r>
            <a:r>
              <a:rPr lang="zh-CN" altLang="en-US" sz="2400" dirty="0">
                <a:solidFill>
                  <a:schemeClr val="bg1"/>
                </a:solidFill>
                <a:latin typeface="思源黑体 CN Regular" panose="020B0500000000000000" pitchFamily="34" charset="-122"/>
                <a:ea typeface="思源黑体 CN Regular" panose="020B0500000000000000" pitchFamily="34" charset="-122"/>
              </a:rPr>
              <a:t>及微循环障碍，有多方面复杂作用，但相对毒性较弱。各种革兰氏阴性菌的内毒素作用相似，且没有器官特异性。</a:t>
            </a:r>
          </a:p>
        </p:txBody>
      </p:sp>
      <p:grpSp>
        <p:nvGrpSpPr>
          <p:cNvPr id="23555" name="组合 3"/>
          <p:cNvGrpSpPr>
            <a:grpSpLocks/>
          </p:cNvGrpSpPr>
          <p:nvPr/>
        </p:nvGrpSpPr>
        <p:grpSpPr bwMode="auto">
          <a:xfrm>
            <a:off x="0" y="236538"/>
            <a:ext cx="9274175" cy="677862"/>
            <a:chOff x="-12700" y="312738"/>
            <a:chExt cx="9274096" cy="678304"/>
          </a:xfrm>
        </p:grpSpPr>
        <p:sp>
          <p:nvSpPr>
            <p:cNvPr id="5" name="矩形 4"/>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57"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3600">
                  <a:solidFill>
                    <a:schemeClr val="bg1"/>
                  </a:solidFill>
                  <a:latin typeface="思源黑体 CN Medium" panose="020B0600000000000000" pitchFamily="34" charset="-122"/>
                  <a:ea typeface="思源黑体 CN Medium" panose="020B0600000000000000" pitchFamily="34" charset="-122"/>
                </a:rPr>
                <a:t>2.</a:t>
              </a:r>
              <a:r>
                <a:rPr lang="zh-CN" altLang="en-US" sz="3600">
                  <a:solidFill>
                    <a:schemeClr val="bg1"/>
                  </a:solidFill>
                  <a:latin typeface="思源黑体 CN Medium" panose="020B0600000000000000" pitchFamily="34" charset="-122"/>
                  <a:ea typeface="思源黑体 CN Medium" panose="020B0600000000000000" pitchFamily="34" charset="-122"/>
                </a:rPr>
                <a:t>内毒素（</a:t>
              </a:r>
              <a:r>
                <a:rPr lang="en-US" altLang="zh-CN" sz="3600">
                  <a:solidFill>
                    <a:schemeClr val="bg1"/>
                  </a:solidFill>
                  <a:latin typeface="思源黑体 CN Medium" panose="020B0600000000000000" pitchFamily="34" charset="-122"/>
                  <a:ea typeface="思源黑体 CN Medium" panose="020B0600000000000000" pitchFamily="34" charset="-122"/>
                </a:rPr>
                <a:t>endotoxin</a:t>
              </a:r>
              <a:r>
                <a:rPr lang="zh-CN" altLang="en-US" sz="3600">
                  <a:solidFill>
                    <a:schemeClr val="bg1"/>
                  </a:solidFill>
                  <a:latin typeface="思源黑体 CN Medium" panose="020B0600000000000000" pitchFamily="34" charset="-122"/>
                  <a:ea typeface="思源黑体 CN Medium" panose="020B0600000000000000" pitchFamily="34"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195586"/>
                                        </p:tgtEl>
                                        <p:attrNameLst>
                                          <p:attrName>style.visibility</p:attrName>
                                        </p:attrNameLst>
                                      </p:cBhvr>
                                      <p:to>
                                        <p:strVal val="visible"/>
                                      </p:to>
                                    </p:set>
                                    <p:animEffect transition="in" filter="checkerboard(down)">
                                      <p:cBhvr>
                                        <p:cTn id="7" dur="500"/>
                                        <p:tgtEl>
                                          <p:spTgt spid="195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479425" y="912813"/>
            <a:ext cx="7772400" cy="4114800"/>
          </a:xfrm>
        </p:spPr>
        <p:txBody>
          <a:bodyPr/>
          <a:lstStyle/>
          <a:p>
            <a:pPr eaLnBrk="1" hangingPunct="1"/>
            <a:r>
              <a:rPr lang="zh-CN" altLang="en-US" b="1" smtClean="0">
                <a:solidFill>
                  <a:schemeClr val="bg1"/>
                </a:solidFill>
                <a:latin typeface="思源黑体 CN Normal" panose="020B0400000000000000" pitchFamily="34" charset="-122"/>
                <a:ea typeface="思源黑体 CN Normal" panose="020B0400000000000000" pitchFamily="34" charset="-122"/>
              </a:rPr>
              <a:t>鲎</a:t>
            </a:r>
            <a:r>
              <a:rPr lang="en-US" altLang="zh-CN" smtClean="0">
                <a:solidFill>
                  <a:schemeClr val="bg1"/>
                </a:solidFill>
                <a:latin typeface="思源黑体 CN Normal" panose="020B0400000000000000" pitchFamily="34" charset="-122"/>
                <a:ea typeface="思源黑体 CN Normal" panose="020B0400000000000000" pitchFamily="34" charset="-122"/>
              </a:rPr>
              <a:t>(</a:t>
            </a:r>
            <a:r>
              <a:rPr lang="zh-CN" altLang="en-US" sz="2400" smtClean="0">
                <a:solidFill>
                  <a:schemeClr val="bg1"/>
                </a:solidFill>
                <a:latin typeface="思源黑体 CN Normal" panose="020B0400000000000000" pitchFamily="34" charset="-122"/>
                <a:ea typeface="思源黑体 CN Normal" panose="020B0400000000000000" pitchFamily="34" charset="-122"/>
              </a:rPr>
              <a:t>马蹄蟹</a:t>
            </a:r>
            <a:r>
              <a:rPr lang="en-US" altLang="zh-CN" smtClean="0">
                <a:solidFill>
                  <a:schemeClr val="bg1"/>
                </a:solidFill>
                <a:latin typeface="思源黑体 CN Normal" panose="020B0400000000000000" pitchFamily="34" charset="-122"/>
                <a:ea typeface="思源黑体 CN Normal" panose="020B0400000000000000" pitchFamily="34" charset="-122"/>
              </a:rPr>
              <a:t>:</a:t>
            </a:r>
            <a:r>
              <a:rPr lang="zh-CN" altLang="en-US" sz="1800" smtClean="0">
                <a:solidFill>
                  <a:schemeClr val="bg1"/>
                </a:solidFill>
                <a:latin typeface="思源黑体 CN Normal" panose="020B0400000000000000" pitchFamily="34" charset="-122"/>
                <a:ea typeface="思源黑体 CN Normal" panose="020B0400000000000000" pitchFamily="34" charset="-122"/>
              </a:rPr>
              <a:t>节肢动物门</a:t>
            </a:r>
            <a:r>
              <a:rPr lang="en-US" altLang="zh-CN" sz="1800" smtClean="0">
                <a:solidFill>
                  <a:schemeClr val="bg1"/>
                </a:solidFill>
                <a:latin typeface="思源黑体 CN Normal" panose="020B0400000000000000" pitchFamily="34" charset="-122"/>
                <a:ea typeface="思源黑体 CN Normal" panose="020B0400000000000000" pitchFamily="34" charset="-122"/>
              </a:rPr>
              <a:t>/</a:t>
            </a:r>
            <a:r>
              <a:rPr lang="zh-CN" altLang="en-US" sz="1800" smtClean="0">
                <a:solidFill>
                  <a:schemeClr val="bg1"/>
                </a:solidFill>
                <a:latin typeface="思源黑体 CN Normal" panose="020B0400000000000000" pitchFamily="34" charset="-122"/>
                <a:ea typeface="思源黑体 CN Normal" panose="020B0400000000000000" pitchFamily="34" charset="-122"/>
              </a:rPr>
              <a:t>螯肢亚门</a:t>
            </a:r>
            <a:r>
              <a:rPr lang="en-US" altLang="zh-CN" sz="1800" smtClean="0">
                <a:solidFill>
                  <a:schemeClr val="bg1"/>
                </a:solidFill>
                <a:latin typeface="思源黑体 CN Normal" panose="020B0400000000000000" pitchFamily="34" charset="-122"/>
                <a:ea typeface="思源黑体 CN Normal" panose="020B0400000000000000" pitchFamily="34" charset="-122"/>
              </a:rPr>
              <a:t>/</a:t>
            </a:r>
            <a:r>
              <a:rPr lang="zh-CN" altLang="en-US" sz="1800" smtClean="0">
                <a:solidFill>
                  <a:schemeClr val="bg1"/>
                </a:solidFill>
                <a:latin typeface="思源黑体 CN Normal" panose="020B0400000000000000" pitchFamily="34" charset="-122"/>
                <a:ea typeface="思源黑体 CN Normal" panose="020B0400000000000000" pitchFamily="34" charset="-122"/>
              </a:rPr>
              <a:t>肢口纲</a:t>
            </a:r>
            <a:r>
              <a:rPr lang="en-US" altLang="zh-CN" sz="1800" smtClean="0">
                <a:solidFill>
                  <a:schemeClr val="bg1"/>
                </a:solidFill>
                <a:latin typeface="思源黑体 CN Normal" panose="020B0400000000000000" pitchFamily="34" charset="-122"/>
                <a:ea typeface="思源黑体 CN Normal" panose="020B0400000000000000" pitchFamily="34" charset="-122"/>
              </a:rPr>
              <a:t>/</a:t>
            </a:r>
            <a:r>
              <a:rPr lang="zh-CN" altLang="en-US" sz="1800" smtClean="0">
                <a:solidFill>
                  <a:schemeClr val="bg1"/>
                </a:solidFill>
                <a:latin typeface="思源黑体 CN Normal" panose="020B0400000000000000" pitchFamily="34" charset="-122"/>
                <a:ea typeface="思源黑体 CN Normal" panose="020B0400000000000000" pitchFamily="34" charset="-122"/>
              </a:rPr>
              <a:t>剑尾目</a:t>
            </a:r>
            <a:r>
              <a:rPr lang="en-US" altLang="zh-CN" sz="1800" smtClean="0">
                <a:solidFill>
                  <a:schemeClr val="bg1"/>
                </a:solidFill>
                <a:latin typeface="思源黑体 CN Normal" panose="020B0400000000000000" pitchFamily="34" charset="-122"/>
                <a:ea typeface="思源黑体 CN Normal" panose="020B0400000000000000" pitchFamily="34" charset="-122"/>
              </a:rPr>
              <a:t>/</a:t>
            </a:r>
            <a:r>
              <a:rPr lang="zh-CN" altLang="en-US" sz="1800" smtClean="0">
                <a:solidFill>
                  <a:schemeClr val="bg1"/>
                </a:solidFill>
                <a:latin typeface="思源黑体 CN Normal" panose="020B0400000000000000" pitchFamily="34" charset="-122"/>
                <a:ea typeface="思源黑体 CN Normal" panose="020B0400000000000000" pitchFamily="34" charset="-122"/>
              </a:rPr>
              <a:t>鲎科的无脊椎动物</a:t>
            </a:r>
            <a:r>
              <a:rPr lang="en-US" altLang="zh-CN" sz="1800" smtClean="0">
                <a:solidFill>
                  <a:schemeClr val="bg1"/>
                </a:solidFill>
                <a:latin typeface="思源黑体 CN Normal" panose="020B0400000000000000" pitchFamily="34" charset="-122"/>
                <a:ea typeface="思源黑体 CN Normal" panose="020B0400000000000000" pitchFamily="34" charset="-122"/>
              </a:rPr>
              <a:t>)</a:t>
            </a:r>
          </a:p>
          <a:p>
            <a:pPr eaLnBrk="1" hangingPunct="1">
              <a:lnSpc>
                <a:spcPct val="170000"/>
              </a:lnSpc>
            </a:pPr>
            <a:endParaRPr lang="en-US" altLang="zh-CN" smtClean="0">
              <a:solidFill>
                <a:schemeClr val="bg1"/>
              </a:solidFill>
              <a:latin typeface="思源黑体 CN Normal" panose="020B0400000000000000" pitchFamily="34" charset="-122"/>
              <a:ea typeface="思源黑体 CN Normal" panose="020B0400000000000000" pitchFamily="34" charset="-122"/>
            </a:endParaRPr>
          </a:p>
          <a:p>
            <a:pPr eaLnBrk="1" hangingPunct="1">
              <a:lnSpc>
                <a:spcPct val="10000"/>
              </a:lnSpc>
            </a:pPr>
            <a:r>
              <a:rPr lang="zh-CN" altLang="en-US" b="1" smtClean="0">
                <a:solidFill>
                  <a:schemeClr val="bg1"/>
                </a:solidFill>
                <a:latin typeface="思源黑体 CN Normal" panose="020B0400000000000000" pitchFamily="34" charset="-122"/>
                <a:ea typeface="思源黑体 CN Normal" panose="020B0400000000000000" pitchFamily="34" charset="-122"/>
              </a:rPr>
              <a:t>鲎血</a:t>
            </a:r>
            <a:endParaRPr lang="zh-CN" altLang="en-US" smtClean="0">
              <a:solidFill>
                <a:schemeClr val="bg1"/>
              </a:solidFill>
              <a:latin typeface="思源黑体 CN Normal" panose="020B0400000000000000" pitchFamily="34" charset="-122"/>
              <a:ea typeface="思源黑体 CN Normal" panose="020B0400000000000000" pitchFamily="34" charset="-122"/>
            </a:endParaRPr>
          </a:p>
          <a:p>
            <a:pPr eaLnBrk="1" hangingPunct="1"/>
            <a:endParaRPr lang="zh-CN" altLang="en-US" smtClean="0">
              <a:solidFill>
                <a:schemeClr val="bg1"/>
              </a:solidFill>
              <a:latin typeface="思源黑体 CN Normal" panose="020B0400000000000000" pitchFamily="34" charset="-122"/>
              <a:ea typeface="思源黑体 CN Normal" panose="020B0400000000000000" pitchFamily="34" charset="-122"/>
            </a:endParaRPr>
          </a:p>
          <a:p>
            <a:pPr eaLnBrk="1" hangingPunct="1"/>
            <a:r>
              <a:rPr lang="zh-CN" altLang="en-US" b="1" smtClean="0">
                <a:solidFill>
                  <a:srgbClr val="FFFF00"/>
                </a:solidFill>
                <a:latin typeface="思源黑体 CN Normal" panose="020B0400000000000000" pitchFamily="34" charset="-122"/>
                <a:ea typeface="思源黑体 CN Normal" panose="020B0400000000000000" pitchFamily="34" charset="-122"/>
              </a:rPr>
              <a:t>测毒原理</a:t>
            </a:r>
            <a:endParaRPr lang="zh-CN" altLang="en-US" smtClean="0">
              <a:solidFill>
                <a:srgbClr val="FFFF00"/>
              </a:solidFill>
              <a:latin typeface="思源黑体 CN Normal" panose="020B0400000000000000" pitchFamily="34" charset="-122"/>
              <a:ea typeface="思源黑体 CN Normal" panose="020B0400000000000000" pitchFamily="34" charset="-122"/>
            </a:endParaRPr>
          </a:p>
        </p:txBody>
      </p:sp>
      <p:sp>
        <p:nvSpPr>
          <p:cNvPr id="24579" name="Text Box 4"/>
          <p:cNvSpPr txBox="1">
            <a:spLocks noChangeArrowheads="1"/>
          </p:cNvSpPr>
          <p:nvPr/>
        </p:nvSpPr>
        <p:spPr bwMode="auto">
          <a:xfrm>
            <a:off x="2052638" y="1484313"/>
            <a:ext cx="7010400"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Normal" panose="020B0400000000000000" pitchFamily="34" charset="-122"/>
                <a:ea typeface="思源黑体 CN Normal" panose="020B0400000000000000" pitchFamily="34" charset="-122"/>
              </a:rPr>
              <a:t>开放性血管系统</a:t>
            </a:r>
          </a:p>
          <a:p>
            <a:pPr eaLnBrk="1" hangingPunct="1">
              <a:spcBef>
                <a:spcPct val="50000"/>
              </a:spcBef>
              <a:buFontTx/>
              <a:buNone/>
            </a:pPr>
            <a:r>
              <a:rPr lang="zh-CN" altLang="en-US" sz="2400">
                <a:solidFill>
                  <a:schemeClr val="bg1"/>
                </a:solidFill>
                <a:latin typeface="思源黑体 CN Normal" panose="020B0400000000000000" pitchFamily="34" charset="-122"/>
                <a:ea typeface="思源黑体 CN Normal" panose="020B0400000000000000" pitchFamily="34" charset="-122"/>
              </a:rPr>
              <a:t>血清呈蓝色含血蓝蛋白和外源凝集素</a:t>
            </a:r>
          </a:p>
          <a:p>
            <a:pPr eaLnBrk="1" hangingPunct="1">
              <a:spcBef>
                <a:spcPct val="50000"/>
              </a:spcBef>
              <a:buFontTx/>
              <a:buNone/>
            </a:pPr>
            <a:r>
              <a:rPr lang="zh-CN" altLang="en-US" sz="2400">
                <a:solidFill>
                  <a:schemeClr val="bg1"/>
                </a:solidFill>
                <a:latin typeface="思源黑体 CN Normal" panose="020B0400000000000000" pitchFamily="34" charset="-122"/>
                <a:ea typeface="思源黑体 CN Normal" panose="020B0400000000000000" pitchFamily="34" charset="-122"/>
              </a:rPr>
              <a:t>仅含一种</a:t>
            </a:r>
            <a:r>
              <a:rPr lang="zh-CN" altLang="en-US" sz="2800" b="1">
                <a:solidFill>
                  <a:srgbClr val="66FF33"/>
                </a:solidFill>
                <a:latin typeface="思源黑体 CN Normal" panose="020B0400000000000000" pitchFamily="34" charset="-122"/>
                <a:ea typeface="思源黑体 CN Normal" panose="020B0400000000000000" pitchFamily="34" charset="-122"/>
              </a:rPr>
              <a:t>变形细胞</a:t>
            </a:r>
            <a:r>
              <a:rPr lang="zh-CN" altLang="en-US" sz="2400">
                <a:latin typeface="思源黑体 CN Normal" panose="020B0400000000000000" pitchFamily="34" charset="-122"/>
                <a:ea typeface="思源黑体 CN Normal" panose="020B0400000000000000" pitchFamily="34" charset="-122"/>
              </a:rPr>
              <a:t> </a:t>
            </a:r>
            <a:r>
              <a:rPr lang="en-US" altLang="zh-CN" sz="2400">
                <a:latin typeface="思源黑体 CN Normal" panose="020B0400000000000000" pitchFamily="34" charset="-122"/>
                <a:ea typeface="思源黑体 CN Normal" panose="020B0400000000000000" pitchFamily="34" charset="-122"/>
              </a:rPr>
              <a:t>.</a:t>
            </a:r>
            <a:r>
              <a:rPr lang="zh-CN" altLang="en-US" sz="2400">
                <a:solidFill>
                  <a:schemeClr val="bg1"/>
                </a:solidFill>
                <a:latin typeface="思源黑体 CN Normal" panose="020B0400000000000000" pitchFamily="34" charset="-122"/>
                <a:ea typeface="思源黑体 CN Normal" panose="020B0400000000000000" pitchFamily="34" charset="-122"/>
              </a:rPr>
              <a:t>其</a:t>
            </a:r>
            <a:r>
              <a:rPr lang="zh-CN" altLang="en-US" sz="2400" b="1">
                <a:solidFill>
                  <a:srgbClr val="66FF33"/>
                </a:solidFill>
                <a:latin typeface="思源黑体 CN Normal" panose="020B0400000000000000" pitchFamily="34" charset="-122"/>
                <a:ea typeface="思源黑体 CN Normal" panose="020B0400000000000000" pitchFamily="34" charset="-122"/>
              </a:rPr>
              <a:t>裂解物与内毒素特异反应</a:t>
            </a:r>
            <a:endParaRPr lang="zh-CN" altLang="en-US" sz="2400">
              <a:latin typeface="思源黑体 CN Normal" panose="020B0400000000000000" pitchFamily="34" charset="-122"/>
              <a:ea typeface="思源黑体 CN Normal" panose="020B0400000000000000" pitchFamily="34" charset="-122"/>
            </a:endParaRPr>
          </a:p>
        </p:txBody>
      </p:sp>
      <p:sp>
        <p:nvSpPr>
          <p:cNvPr id="24580" name="AutoShape 5"/>
          <p:cNvSpPr>
            <a:spLocks/>
          </p:cNvSpPr>
          <p:nvPr/>
        </p:nvSpPr>
        <p:spPr bwMode="auto">
          <a:xfrm>
            <a:off x="1763713" y="1628775"/>
            <a:ext cx="304800" cy="1447800"/>
          </a:xfrm>
          <a:prstGeom prst="leftBrace">
            <a:avLst>
              <a:gd name="adj1" fmla="val 39583"/>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pic>
        <p:nvPicPr>
          <p:cNvPr id="200710" name="Picture 6" descr="jc006"/>
          <p:cNvPicPr>
            <a:picLocks noChangeAspect="1" noChangeArrowheads="1"/>
          </p:cNvPicPr>
          <p:nvPr/>
        </p:nvPicPr>
        <p:blipFill rotWithShape="1">
          <a:blip r:embed="rId2">
            <a:extLst>
              <a:ext uri="{28A0092B-C50C-407E-A947-70E740481C1C}">
                <a14:useLocalDpi xmlns:a14="http://schemas.microsoft.com/office/drawing/2010/main" val="0"/>
              </a:ext>
            </a:extLst>
          </a:blip>
          <a:srcRect b="3168"/>
          <a:stretch/>
        </p:blipFill>
        <p:spPr bwMode="auto">
          <a:xfrm>
            <a:off x="502985" y="3799744"/>
            <a:ext cx="8153400" cy="295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2" name="组合 6"/>
          <p:cNvGrpSpPr>
            <a:grpSpLocks/>
          </p:cNvGrpSpPr>
          <p:nvPr/>
        </p:nvGrpSpPr>
        <p:grpSpPr bwMode="auto">
          <a:xfrm>
            <a:off x="4763" y="230188"/>
            <a:ext cx="9274175" cy="677862"/>
            <a:chOff x="-12700" y="312738"/>
            <a:chExt cx="9274096" cy="678304"/>
          </a:xfrm>
        </p:grpSpPr>
        <p:sp>
          <p:nvSpPr>
            <p:cNvPr id="8" name="矩形 7"/>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85"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鲎试剂法测内毒素</a:t>
              </a: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014413"/>
            <a:ext cx="33909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xit" presetSubtype="0" fill="hold" nodeType="click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6" fill="hold" nodeType="clickEffect">
                                  <p:stCondLst>
                                    <p:cond delay="0"/>
                                  </p:stCondLst>
                                  <p:childTnLst>
                                    <p:set>
                                      <p:cBhvr>
                                        <p:cTn id="17" dur="1" fill="hold">
                                          <p:stCondLst>
                                            <p:cond delay="0"/>
                                          </p:stCondLst>
                                        </p:cTn>
                                        <p:tgtEl>
                                          <p:spTgt spid="200710"/>
                                        </p:tgtEl>
                                        <p:attrNameLst>
                                          <p:attrName>style.visibility</p:attrName>
                                        </p:attrNameLst>
                                      </p:cBhvr>
                                      <p:to>
                                        <p:strVal val="visible"/>
                                      </p:to>
                                    </p:set>
                                    <p:anim calcmode="lin" valueType="num">
                                      <p:cBhvr additive="base">
                                        <p:cTn id="18" dur="500" fill="hold"/>
                                        <p:tgtEl>
                                          <p:spTgt spid="200710"/>
                                        </p:tgtEl>
                                        <p:attrNameLst>
                                          <p:attrName>ppt_x</p:attrName>
                                        </p:attrNameLst>
                                      </p:cBhvr>
                                      <p:tavLst>
                                        <p:tav tm="0">
                                          <p:val>
                                            <p:strVal val="1+#ppt_w/2"/>
                                          </p:val>
                                        </p:tav>
                                        <p:tav tm="100000">
                                          <p:val>
                                            <p:strVal val="#ppt_x"/>
                                          </p:val>
                                        </p:tav>
                                      </p:tavLst>
                                    </p:anim>
                                    <p:anim calcmode="lin" valueType="num">
                                      <p:cBhvr additive="base">
                                        <p:cTn id="19" dur="500" fill="hold"/>
                                        <p:tgtEl>
                                          <p:spTgt spid="2007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4"/>
          <p:cNvGrpSpPr>
            <a:grpSpLocks/>
          </p:cNvGrpSpPr>
          <p:nvPr/>
        </p:nvGrpSpPr>
        <p:grpSpPr bwMode="auto">
          <a:xfrm>
            <a:off x="0" y="230188"/>
            <a:ext cx="9274175" cy="677862"/>
            <a:chOff x="-12700" y="312738"/>
            <a:chExt cx="9274096" cy="678304"/>
          </a:xfrm>
        </p:grpSpPr>
        <p:sp>
          <p:nvSpPr>
            <p:cNvPr id="6" name="矩形 5"/>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659"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外毒素与内毒素的比较</a:t>
              </a:r>
            </a:p>
          </p:txBody>
        </p:sp>
      </p:grpSp>
      <p:graphicFrame>
        <p:nvGraphicFramePr>
          <p:cNvPr id="2" name="表格 1"/>
          <p:cNvGraphicFramePr>
            <a:graphicFrameLocks noGrp="1"/>
          </p:cNvGraphicFramePr>
          <p:nvPr/>
        </p:nvGraphicFramePr>
        <p:xfrm>
          <a:off x="719138" y="1341438"/>
          <a:ext cx="7705725" cy="4103685"/>
        </p:xfrm>
        <a:graphic>
          <a:graphicData uri="http://schemas.openxmlformats.org/drawingml/2006/table">
            <a:tbl>
              <a:tblPr firstRow="1" bandRow="1">
                <a:tableStyleId>{9D7B26C5-4107-4FEC-AEDC-1716B250A1EF}</a:tableStyleId>
              </a:tblPr>
              <a:tblGrid>
                <a:gridCol w="1224274"/>
                <a:gridCol w="2520565"/>
                <a:gridCol w="3960886"/>
              </a:tblGrid>
              <a:tr h="516405">
                <a:tc>
                  <a:txBody>
                    <a:bodyPr/>
                    <a:lstStyle/>
                    <a:p>
                      <a:pPr algn="ctr">
                        <a:spcAft>
                          <a:spcPts val="0"/>
                        </a:spcAft>
                      </a:pPr>
                      <a:r>
                        <a:rPr lang="zh-CN" sz="1600" kern="100" dirty="0">
                          <a:solidFill>
                            <a:schemeClr val="bg1"/>
                          </a:solidFill>
                          <a:effectLst/>
                          <a:latin typeface="思源黑体 CN Normal" panose="020B0400000000000000" pitchFamily="34" charset="-122"/>
                          <a:ea typeface="思源黑体 CN Normal" panose="020B0400000000000000" pitchFamily="34" charset="-122"/>
                        </a:rPr>
                        <a:t>项目</a:t>
                      </a:r>
                      <a:endParaRPr lang="zh-CN" sz="1600" i="0" kern="100" dirty="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2000" kern="100" dirty="0">
                          <a:solidFill>
                            <a:schemeClr val="bg1"/>
                          </a:solidFill>
                          <a:effectLst/>
                          <a:latin typeface="思源黑体 CN Medium" panose="020B0600000000000000" pitchFamily="34" charset="-122"/>
                          <a:ea typeface="思源黑体 CN Medium" panose="020B0600000000000000" pitchFamily="34" charset="-122"/>
                        </a:rPr>
                        <a:t>外毒素</a:t>
                      </a:r>
                      <a:endParaRPr lang="zh-CN" sz="2000" i="0" kern="100" dirty="0">
                        <a:solidFill>
                          <a:schemeClr val="bg1"/>
                        </a:solidFill>
                        <a:effectLst/>
                        <a:latin typeface="思源黑体 CN Medium" panose="020B0600000000000000" pitchFamily="34" charset="-122"/>
                        <a:ea typeface="思源黑体 CN Medium" panose="020B06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2000" kern="100" dirty="0">
                          <a:solidFill>
                            <a:srgbClr val="FFFF00"/>
                          </a:solidFill>
                          <a:effectLst/>
                          <a:latin typeface="思源黑体 CN Normal" panose="020B0400000000000000" pitchFamily="34" charset="-122"/>
                          <a:ea typeface="思源黑体 CN Normal" panose="020B0400000000000000" pitchFamily="34" charset="-122"/>
                        </a:rPr>
                        <a:t>内毒素</a:t>
                      </a:r>
                      <a:endParaRPr lang="zh-CN" sz="2000" i="0" kern="100" dirty="0">
                        <a:solidFill>
                          <a:srgbClr val="FFFF00"/>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r>
              <a:tr h="448410">
                <a:tc>
                  <a:txBody>
                    <a:bodyPr/>
                    <a:lstStyle/>
                    <a:p>
                      <a:pPr algn="ctr">
                        <a:spcAft>
                          <a:spcPts val="0"/>
                        </a:spcAft>
                      </a:pPr>
                      <a:r>
                        <a:rPr lang="zh-CN" sz="1600" kern="100" dirty="0">
                          <a:solidFill>
                            <a:schemeClr val="bg1"/>
                          </a:solidFill>
                          <a:effectLst/>
                          <a:latin typeface="思源黑体 CN Normal" panose="020B0400000000000000" pitchFamily="34" charset="-122"/>
                          <a:ea typeface="思源黑体 CN Normal" panose="020B0400000000000000" pitchFamily="34" charset="-122"/>
                        </a:rPr>
                        <a:t>产生菌</a:t>
                      </a:r>
                      <a:endParaRPr lang="zh-CN" sz="1600" i="0" kern="100" dirty="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a:solidFill>
                            <a:schemeClr val="bg1"/>
                          </a:solidFill>
                          <a:effectLst/>
                          <a:latin typeface="思源黑体 CN Normal" panose="020B0400000000000000" pitchFamily="34" charset="-122"/>
                          <a:ea typeface="思源黑体 CN Normal" panose="020B0400000000000000" pitchFamily="34" charset="-122"/>
                        </a:rPr>
                        <a:t>革兰氏阳性菌为主</a:t>
                      </a:r>
                      <a:endParaRPr lang="zh-CN" sz="1600" i="0" kern="10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dirty="0">
                          <a:solidFill>
                            <a:srgbClr val="FFFF00"/>
                          </a:solidFill>
                          <a:effectLst/>
                          <a:latin typeface="思源黑体 CN Normal" panose="020B0400000000000000" pitchFamily="34" charset="-122"/>
                          <a:ea typeface="思源黑体 CN Normal" panose="020B0400000000000000" pitchFamily="34" charset="-122"/>
                        </a:rPr>
                        <a:t>革兰氏阴性菌</a:t>
                      </a:r>
                      <a:endParaRPr lang="zh-CN" sz="1600" i="0" kern="100" dirty="0">
                        <a:solidFill>
                          <a:srgbClr val="FFFF00"/>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r>
              <a:tr h="448410">
                <a:tc>
                  <a:txBody>
                    <a:bodyPr/>
                    <a:lstStyle/>
                    <a:p>
                      <a:pPr algn="ctr">
                        <a:spcAft>
                          <a:spcPts val="0"/>
                        </a:spcAft>
                      </a:pPr>
                      <a:r>
                        <a:rPr lang="zh-CN" sz="1600" kern="100" dirty="0">
                          <a:solidFill>
                            <a:schemeClr val="bg1"/>
                          </a:solidFill>
                          <a:effectLst/>
                          <a:latin typeface="思源黑体 CN Normal" panose="020B0400000000000000" pitchFamily="34" charset="-122"/>
                          <a:ea typeface="思源黑体 CN Normal" panose="020B0400000000000000" pitchFamily="34" charset="-122"/>
                        </a:rPr>
                        <a:t>化学成分</a:t>
                      </a:r>
                      <a:endParaRPr lang="zh-CN" sz="1600" i="0" kern="100" dirty="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dirty="0">
                          <a:solidFill>
                            <a:schemeClr val="bg1"/>
                          </a:solidFill>
                          <a:effectLst/>
                          <a:latin typeface="思源黑体 CN Normal" panose="020B0400000000000000" pitchFamily="34" charset="-122"/>
                          <a:ea typeface="思源黑体 CN Normal" panose="020B0400000000000000" pitchFamily="34" charset="-122"/>
                        </a:rPr>
                        <a:t>蛋白质</a:t>
                      </a:r>
                      <a:endParaRPr lang="zh-CN" sz="1600" i="0" kern="100" dirty="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dirty="0">
                          <a:solidFill>
                            <a:srgbClr val="FFFF00"/>
                          </a:solidFill>
                          <a:effectLst/>
                          <a:latin typeface="思源黑体 CN Normal" panose="020B0400000000000000" pitchFamily="34" charset="-122"/>
                          <a:ea typeface="思源黑体 CN Normal" panose="020B0400000000000000" pitchFamily="34" charset="-122"/>
                        </a:rPr>
                        <a:t>脂多糖</a:t>
                      </a:r>
                      <a:r>
                        <a:rPr lang="en-US" sz="1600" kern="100" dirty="0">
                          <a:solidFill>
                            <a:srgbClr val="FFFF00"/>
                          </a:solidFill>
                          <a:effectLst/>
                          <a:latin typeface="思源黑体 CN Normal" panose="020B0400000000000000" pitchFamily="34" charset="-122"/>
                          <a:ea typeface="思源黑体 CN Normal" panose="020B0400000000000000" pitchFamily="34" charset="-122"/>
                        </a:rPr>
                        <a:t>(LPS)</a:t>
                      </a:r>
                      <a:endParaRPr lang="zh-CN" sz="1600" i="0" kern="100" dirty="0">
                        <a:solidFill>
                          <a:srgbClr val="FFFF00"/>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r>
              <a:tr h="448410">
                <a:tc>
                  <a:txBody>
                    <a:bodyPr/>
                    <a:lstStyle/>
                    <a:p>
                      <a:pPr algn="ctr">
                        <a:spcAft>
                          <a:spcPts val="0"/>
                        </a:spcAft>
                      </a:pPr>
                      <a:r>
                        <a:rPr lang="zh-CN" sz="1600" kern="100">
                          <a:solidFill>
                            <a:schemeClr val="bg1"/>
                          </a:solidFill>
                          <a:effectLst/>
                          <a:latin typeface="思源黑体 CN Normal" panose="020B0400000000000000" pitchFamily="34" charset="-122"/>
                          <a:ea typeface="思源黑体 CN Normal" panose="020B0400000000000000" pitchFamily="34" charset="-122"/>
                        </a:rPr>
                        <a:t>释放时间</a:t>
                      </a:r>
                      <a:endParaRPr lang="zh-CN" sz="1600" i="0" kern="10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dirty="0">
                          <a:solidFill>
                            <a:schemeClr val="bg1"/>
                          </a:solidFill>
                          <a:effectLst/>
                          <a:latin typeface="思源黑体 CN Normal" panose="020B0400000000000000" pitchFamily="34" charset="-122"/>
                          <a:ea typeface="思源黑体 CN Normal" panose="020B0400000000000000" pitchFamily="34" charset="-122"/>
                        </a:rPr>
                        <a:t>一般随时分泌</a:t>
                      </a:r>
                      <a:endParaRPr lang="zh-CN" sz="1600" i="0" kern="100" dirty="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dirty="0">
                          <a:solidFill>
                            <a:srgbClr val="FFFF00"/>
                          </a:solidFill>
                          <a:effectLst/>
                          <a:latin typeface="思源黑体 CN Normal" panose="020B0400000000000000" pitchFamily="34" charset="-122"/>
                          <a:ea typeface="思源黑体 CN Normal" panose="020B0400000000000000" pitchFamily="34" charset="-122"/>
                        </a:rPr>
                        <a:t>菌体死亡裂解后释放</a:t>
                      </a:r>
                      <a:endParaRPr lang="zh-CN" sz="1600" i="0" kern="100" dirty="0">
                        <a:solidFill>
                          <a:srgbClr val="FFFF00"/>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r>
              <a:tr h="448410">
                <a:tc>
                  <a:txBody>
                    <a:bodyPr/>
                    <a:lstStyle/>
                    <a:p>
                      <a:pPr algn="ctr">
                        <a:spcAft>
                          <a:spcPts val="0"/>
                        </a:spcAft>
                      </a:pPr>
                      <a:r>
                        <a:rPr lang="zh-CN" sz="1600" kern="100">
                          <a:solidFill>
                            <a:schemeClr val="bg1"/>
                          </a:solidFill>
                          <a:effectLst/>
                          <a:latin typeface="思源黑体 CN Normal" panose="020B0400000000000000" pitchFamily="34" charset="-122"/>
                          <a:ea typeface="思源黑体 CN Normal" panose="020B0400000000000000" pitchFamily="34" charset="-122"/>
                        </a:rPr>
                        <a:t>致病特异性</a:t>
                      </a:r>
                      <a:endParaRPr lang="zh-CN" sz="1600" i="0" kern="10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dirty="0">
                          <a:solidFill>
                            <a:schemeClr val="bg1"/>
                          </a:solidFill>
                          <a:effectLst/>
                          <a:latin typeface="思源黑体 CN Normal" panose="020B0400000000000000" pitchFamily="34" charset="-122"/>
                          <a:ea typeface="思源黑体 CN Normal" panose="020B0400000000000000" pitchFamily="34" charset="-122"/>
                        </a:rPr>
                        <a:t>不同外毒素各不相同</a:t>
                      </a:r>
                      <a:endParaRPr lang="zh-CN" sz="1600" i="0" kern="100" dirty="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dirty="0">
                          <a:solidFill>
                            <a:srgbClr val="FFFF00"/>
                          </a:solidFill>
                          <a:effectLst/>
                          <a:latin typeface="思源黑体 CN Normal" panose="020B0400000000000000" pitchFamily="34" charset="-122"/>
                          <a:ea typeface="思源黑体 CN Normal" panose="020B0400000000000000" pitchFamily="34" charset="-122"/>
                        </a:rPr>
                        <a:t>不同病原菌的内毒素作用基本相同</a:t>
                      </a:r>
                      <a:endParaRPr lang="zh-CN" sz="1600" i="0" kern="100" dirty="0">
                        <a:solidFill>
                          <a:srgbClr val="FFFF00"/>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r>
              <a:tr h="448410">
                <a:tc>
                  <a:txBody>
                    <a:bodyPr/>
                    <a:lstStyle/>
                    <a:p>
                      <a:pPr algn="ctr">
                        <a:spcAft>
                          <a:spcPts val="0"/>
                        </a:spcAft>
                      </a:pPr>
                      <a:r>
                        <a:rPr lang="zh-CN" sz="1600" kern="100">
                          <a:solidFill>
                            <a:schemeClr val="bg1"/>
                          </a:solidFill>
                          <a:effectLst/>
                          <a:latin typeface="思源黑体 CN Normal" panose="020B0400000000000000" pitchFamily="34" charset="-122"/>
                          <a:ea typeface="思源黑体 CN Normal" panose="020B0400000000000000" pitchFamily="34" charset="-122"/>
                        </a:rPr>
                        <a:t>毒性</a:t>
                      </a:r>
                      <a:endParaRPr lang="zh-CN" sz="1600" i="0" kern="10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a:solidFill>
                            <a:schemeClr val="bg1"/>
                          </a:solidFill>
                          <a:effectLst/>
                          <a:latin typeface="思源黑体 CN Normal" panose="020B0400000000000000" pitchFamily="34" charset="-122"/>
                          <a:ea typeface="思源黑体 CN Normal" panose="020B0400000000000000" pitchFamily="34" charset="-122"/>
                        </a:rPr>
                        <a:t>强</a:t>
                      </a:r>
                      <a:r>
                        <a:rPr lang="en-US" sz="1600" kern="100">
                          <a:solidFill>
                            <a:schemeClr val="bg1"/>
                          </a:solidFill>
                          <a:effectLst/>
                          <a:latin typeface="思源黑体 CN Normal" panose="020B0400000000000000" pitchFamily="34" charset="-122"/>
                          <a:ea typeface="思源黑体 CN Normal" panose="020B0400000000000000" pitchFamily="34" charset="-122"/>
                        </a:rPr>
                        <a:t>*</a:t>
                      </a:r>
                      <a:endParaRPr lang="zh-CN" sz="1600" i="0" kern="10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dirty="0">
                          <a:solidFill>
                            <a:srgbClr val="FFFF00"/>
                          </a:solidFill>
                          <a:effectLst/>
                          <a:latin typeface="思源黑体 CN Normal" panose="020B0400000000000000" pitchFamily="34" charset="-122"/>
                          <a:ea typeface="思源黑体 CN Normal" panose="020B0400000000000000" pitchFamily="34" charset="-122"/>
                        </a:rPr>
                        <a:t>弱</a:t>
                      </a:r>
                      <a:endParaRPr lang="zh-CN" sz="1600" i="0" kern="100" dirty="0">
                        <a:solidFill>
                          <a:srgbClr val="FFFF00"/>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r>
              <a:tr h="448410">
                <a:tc>
                  <a:txBody>
                    <a:bodyPr/>
                    <a:lstStyle/>
                    <a:p>
                      <a:pPr algn="ctr">
                        <a:spcAft>
                          <a:spcPts val="0"/>
                        </a:spcAft>
                      </a:pPr>
                      <a:r>
                        <a:rPr lang="zh-CN" sz="1600" kern="100">
                          <a:solidFill>
                            <a:schemeClr val="bg1"/>
                          </a:solidFill>
                          <a:effectLst/>
                          <a:latin typeface="思源黑体 CN Normal" panose="020B0400000000000000" pitchFamily="34" charset="-122"/>
                          <a:ea typeface="思源黑体 CN Normal" panose="020B0400000000000000" pitchFamily="34" charset="-122"/>
                        </a:rPr>
                        <a:t>抗原性</a:t>
                      </a:r>
                      <a:endParaRPr lang="zh-CN" sz="1600" i="0" kern="10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a:solidFill>
                            <a:schemeClr val="bg1"/>
                          </a:solidFill>
                          <a:effectLst/>
                          <a:latin typeface="思源黑体 CN Normal" panose="020B0400000000000000" pitchFamily="34" charset="-122"/>
                          <a:ea typeface="思源黑体 CN Normal" panose="020B0400000000000000" pitchFamily="34" charset="-122"/>
                        </a:rPr>
                        <a:t>完全抗原，抗原性强</a:t>
                      </a:r>
                      <a:endParaRPr lang="zh-CN" sz="1600" i="0" kern="10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dirty="0">
                          <a:solidFill>
                            <a:srgbClr val="FFFF00"/>
                          </a:solidFill>
                          <a:effectLst/>
                          <a:latin typeface="思源黑体 CN Normal" panose="020B0400000000000000" pitchFamily="34" charset="-122"/>
                          <a:ea typeface="思源黑体 CN Normal" panose="020B0400000000000000" pitchFamily="34" charset="-122"/>
                        </a:rPr>
                        <a:t>不完全抗原，抗原性弱</a:t>
                      </a:r>
                      <a:endParaRPr lang="zh-CN" sz="1600" i="0" kern="100" dirty="0">
                        <a:solidFill>
                          <a:srgbClr val="FFFF00"/>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r>
              <a:tr h="448410">
                <a:tc>
                  <a:txBody>
                    <a:bodyPr/>
                    <a:lstStyle/>
                    <a:p>
                      <a:pPr algn="ctr">
                        <a:spcAft>
                          <a:spcPts val="0"/>
                        </a:spcAft>
                      </a:pPr>
                      <a:r>
                        <a:rPr lang="zh-CN" sz="1600" kern="100">
                          <a:solidFill>
                            <a:schemeClr val="bg1"/>
                          </a:solidFill>
                          <a:effectLst/>
                          <a:latin typeface="思源黑体 CN Normal" panose="020B0400000000000000" pitchFamily="34" charset="-122"/>
                          <a:ea typeface="思源黑体 CN Normal" panose="020B0400000000000000" pitchFamily="34" charset="-122"/>
                        </a:rPr>
                        <a:t>制成类毒素</a:t>
                      </a:r>
                      <a:endParaRPr lang="zh-CN" sz="1600" i="0" kern="10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a:solidFill>
                            <a:schemeClr val="bg1"/>
                          </a:solidFill>
                          <a:effectLst/>
                          <a:latin typeface="思源黑体 CN Normal" panose="020B0400000000000000" pitchFamily="34" charset="-122"/>
                          <a:ea typeface="思源黑体 CN Normal" panose="020B0400000000000000" pitchFamily="34" charset="-122"/>
                        </a:rPr>
                        <a:t>能</a:t>
                      </a:r>
                      <a:endParaRPr lang="zh-CN" sz="1600" i="0" kern="10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dirty="0">
                          <a:solidFill>
                            <a:srgbClr val="FFFF00"/>
                          </a:solidFill>
                          <a:effectLst/>
                          <a:latin typeface="思源黑体 CN Normal" panose="020B0400000000000000" pitchFamily="34" charset="-122"/>
                          <a:ea typeface="思源黑体 CN Normal" panose="020B0400000000000000" pitchFamily="34" charset="-122"/>
                        </a:rPr>
                        <a:t>不能</a:t>
                      </a:r>
                      <a:endParaRPr lang="zh-CN" sz="1600" i="0" kern="100" dirty="0">
                        <a:solidFill>
                          <a:srgbClr val="FFFF00"/>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r>
              <a:tr h="448410">
                <a:tc>
                  <a:txBody>
                    <a:bodyPr/>
                    <a:lstStyle/>
                    <a:p>
                      <a:pPr algn="ctr">
                        <a:spcAft>
                          <a:spcPts val="0"/>
                        </a:spcAft>
                      </a:pPr>
                      <a:r>
                        <a:rPr lang="zh-CN" sz="1600" kern="100">
                          <a:solidFill>
                            <a:schemeClr val="bg1"/>
                          </a:solidFill>
                          <a:effectLst/>
                          <a:latin typeface="思源黑体 CN Normal" panose="020B0400000000000000" pitchFamily="34" charset="-122"/>
                          <a:ea typeface="思源黑体 CN Normal" panose="020B0400000000000000" pitchFamily="34" charset="-122"/>
                        </a:rPr>
                        <a:t>热稳定性</a:t>
                      </a:r>
                      <a:endParaRPr lang="zh-CN" sz="1600" i="0" kern="10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a:solidFill>
                            <a:schemeClr val="bg1"/>
                          </a:solidFill>
                          <a:effectLst/>
                          <a:latin typeface="思源黑体 CN Normal" panose="020B0400000000000000" pitchFamily="34" charset="-122"/>
                          <a:ea typeface="思源黑体 CN Normal" panose="020B0400000000000000" pitchFamily="34" charset="-122"/>
                        </a:rPr>
                        <a:t>差</a:t>
                      </a:r>
                      <a:endParaRPr lang="zh-CN" sz="1600" i="0" kern="100">
                        <a:solidFill>
                          <a:schemeClr val="bg1"/>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c>
                  <a:txBody>
                    <a:bodyPr/>
                    <a:lstStyle/>
                    <a:p>
                      <a:pPr algn="ctr">
                        <a:spcAft>
                          <a:spcPts val="0"/>
                        </a:spcAft>
                      </a:pPr>
                      <a:r>
                        <a:rPr lang="zh-CN" sz="1600" kern="100" dirty="0">
                          <a:solidFill>
                            <a:srgbClr val="FFFF00"/>
                          </a:solidFill>
                          <a:effectLst/>
                          <a:latin typeface="思源黑体 CN Normal" panose="020B0400000000000000" pitchFamily="34" charset="-122"/>
                          <a:ea typeface="思源黑体 CN Normal" panose="020B0400000000000000" pitchFamily="34" charset="-122"/>
                        </a:rPr>
                        <a:t>耐热性强</a:t>
                      </a:r>
                      <a:endParaRPr lang="zh-CN" sz="1600" i="0" kern="100" dirty="0">
                        <a:solidFill>
                          <a:srgbClr val="FFFF00"/>
                        </a:solidFill>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a:txBody>
                  <a:tcPr marL="68588" marR="68588"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sz="3600" smtClean="0">
                <a:solidFill>
                  <a:schemeClr val="bg1"/>
                </a:solidFill>
                <a:latin typeface="思源黑体 CN Medium" panose="020B0600000000000000" pitchFamily="34" charset="-122"/>
                <a:ea typeface="思源黑体 CN Medium" panose="020B0600000000000000" pitchFamily="34" charset="-122"/>
              </a:rPr>
              <a:t>鲎试剂法优点</a:t>
            </a:r>
          </a:p>
        </p:txBody>
      </p:sp>
      <p:sp>
        <p:nvSpPr>
          <p:cNvPr id="25603" name="Rectangle 3"/>
          <p:cNvSpPr>
            <a:spLocks noGrp="1" noChangeArrowheads="1"/>
          </p:cNvSpPr>
          <p:nvPr>
            <p:ph type="body" idx="1"/>
          </p:nvPr>
        </p:nvSpPr>
        <p:spPr>
          <a:xfrm>
            <a:off x="1042988" y="1628775"/>
            <a:ext cx="6842125" cy="1439863"/>
          </a:xfrm>
        </p:spPr>
        <p:txBody>
          <a:bodyPr/>
          <a:lstStyle/>
          <a:p>
            <a:pPr eaLnBrk="1" hangingPunct="1">
              <a:lnSpc>
                <a:spcPct val="150000"/>
              </a:lnSpc>
            </a:pPr>
            <a:r>
              <a:rPr lang="zh-CN" altLang="en-US" sz="2800" b="1" dirty="0" smtClean="0">
                <a:solidFill>
                  <a:srgbClr val="FFFF00"/>
                </a:solidFill>
                <a:latin typeface="思源黑体 CN Regular" panose="020B0500000000000000" pitchFamily="34" charset="-122"/>
                <a:ea typeface="思源黑体 CN Regular" panose="020B0500000000000000" pitchFamily="34" charset="-122"/>
              </a:rPr>
              <a:t>优点</a:t>
            </a:r>
            <a:r>
              <a:rPr lang="en-US" altLang="zh-CN" sz="2800" dirty="0" smtClean="0">
                <a:solidFill>
                  <a:srgbClr val="FFFF00"/>
                </a:solidFill>
                <a:latin typeface="思源黑体 CN Regular" panose="020B0500000000000000" pitchFamily="34" charset="-122"/>
                <a:ea typeface="思源黑体 CN Regular" panose="020B0500000000000000" pitchFamily="34" charset="-122"/>
              </a:rPr>
              <a:t>:</a:t>
            </a:r>
            <a:r>
              <a:rPr lang="zh-CN" altLang="en-US" sz="2800" dirty="0" smtClean="0">
                <a:solidFill>
                  <a:schemeClr val="bg1"/>
                </a:solidFill>
                <a:latin typeface="思源黑体 CN Regular" panose="020B0500000000000000" pitchFamily="34" charset="-122"/>
                <a:ea typeface="思源黑体 CN Regular" panose="020B0500000000000000" pitchFamily="34" charset="-122"/>
              </a:rPr>
              <a:t>灵敏</a:t>
            </a:r>
            <a:r>
              <a:rPr lang="en-US" altLang="zh-CN" sz="2800" dirty="0" smtClean="0">
                <a:solidFill>
                  <a:schemeClr val="bg1"/>
                </a:solidFill>
                <a:latin typeface="思源黑体 CN Regular" panose="020B0500000000000000" pitchFamily="34" charset="-122"/>
                <a:ea typeface="思源黑体 CN Regular" panose="020B0500000000000000" pitchFamily="34" charset="-122"/>
              </a:rPr>
              <a:t>.</a:t>
            </a:r>
            <a:r>
              <a:rPr lang="zh-CN" altLang="en-US" sz="2800" dirty="0" smtClean="0">
                <a:solidFill>
                  <a:schemeClr val="bg1"/>
                </a:solidFill>
                <a:latin typeface="思源黑体 CN Regular" panose="020B0500000000000000" pitchFamily="34" charset="-122"/>
                <a:ea typeface="思源黑体 CN Regular" panose="020B0500000000000000" pitchFamily="34" charset="-122"/>
              </a:rPr>
              <a:t>专一</a:t>
            </a:r>
            <a:r>
              <a:rPr lang="en-US" altLang="zh-CN" sz="2800" dirty="0" smtClean="0">
                <a:solidFill>
                  <a:schemeClr val="bg1"/>
                </a:solidFill>
                <a:latin typeface="思源黑体 CN Regular" panose="020B0500000000000000" pitchFamily="34" charset="-122"/>
                <a:ea typeface="思源黑体 CN Regular" panose="020B0500000000000000" pitchFamily="34" charset="-122"/>
              </a:rPr>
              <a:t>.</a:t>
            </a:r>
            <a:r>
              <a:rPr lang="zh-CN" altLang="en-US" sz="2800" dirty="0" smtClean="0">
                <a:solidFill>
                  <a:schemeClr val="bg1"/>
                </a:solidFill>
                <a:latin typeface="思源黑体 CN Regular" panose="020B0500000000000000" pitchFamily="34" charset="-122"/>
                <a:ea typeface="思源黑体 CN Regular" panose="020B0500000000000000" pitchFamily="34" charset="-122"/>
              </a:rPr>
              <a:t>准确</a:t>
            </a:r>
            <a:r>
              <a:rPr lang="en-US" altLang="zh-CN" sz="2800" dirty="0" smtClean="0">
                <a:solidFill>
                  <a:schemeClr val="bg1"/>
                </a:solidFill>
                <a:latin typeface="思源黑体 CN Regular" panose="020B0500000000000000" pitchFamily="34" charset="-122"/>
                <a:ea typeface="思源黑体 CN Regular" panose="020B0500000000000000" pitchFamily="34" charset="-122"/>
              </a:rPr>
              <a:t>.</a:t>
            </a:r>
            <a:r>
              <a:rPr lang="zh-CN" altLang="en-US" sz="2800" dirty="0" smtClean="0">
                <a:solidFill>
                  <a:schemeClr val="bg1"/>
                </a:solidFill>
                <a:latin typeface="思源黑体 CN Regular" panose="020B0500000000000000" pitchFamily="34" charset="-122"/>
                <a:ea typeface="思源黑体 CN Regular" panose="020B0500000000000000" pitchFamily="34" charset="-122"/>
              </a:rPr>
              <a:t>简便和快速</a:t>
            </a:r>
            <a:r>
              <a:rPr lang="en-US" altLang="zh-CN" sz="2800" dirty="0" smtClean="0">
                <a:solidFill>
                  <a:schemeClr val="bg1"/>
                </a:solidFill>
                <a:latin typeface="思源黑体 CN Regular" panose="020B0500000000000000" pitchFamily="34" charset="-122"/>
                <a:ea typeface="思源黑体 CN Regular" panose="020B0500000000000000" pitchFamily="34" charset="-122"/>
              </a:rPr>
              <a:t>(1h.)</a:t>
            </a:r>
          </a:p>
          <a:p>
            <a:pPr eaLnBrk="1" hangingPunct="1">
              <a:lnSpc>
                <a:spcPct val="150000"/>
              </a:lnSpc>
            </a:pPr>
            <a:r>
              <a:rPr lang="zh-CN" altLang="en-US" sz="2800" b="1" dirty="0" smtClean="0">
                <a:solidFill>
                  <a:srgbClr val="FFFF00"/>
                </a:solidFill>
                <a:latin typeface="思源黑体 CN Regular" panose="020B0500000000000000" pitchFamily="34" charset="-122"/>
                <a:ea typeface="思源黑体 CN Regular" panose="020B0500000000000000" pitchFamily="34" charset="-122"/>
              </a:rPr>
              <a:t>应用</a:t>
            </a:r>
            <a:r>
              <a:rPr lang="en-US" altLang="zh-CN" sz="2800" dirty="0" smtClean="0">
                <a:solidFill>
                  <a:schemeClr val="bg1"/>
                </a:solidFill>
                <a:latin typeface="思源黑体 CN Regular" panose="020B0500000000000000" pitchFamily="34" charset="-122"/>
                <a:ea typeface="思源黑体 CN Regular" panose="020B0500000000000000" pitchFamily="34" charset="-122"/>
              </a:rPr>
              <a:t>:</a:t>
            </a:r>
            <a:r>
              <a:rPr lang="zh-CN" altLang="en-US" sz="2800" dirty="0" smtClean="0">
                <a:solidFill>
                  <a:schemeClr val="bg1"/>
                </a:solidFill>
                <a:latin typeface="思源黑体 CN Regular" panose="020B0500000000000000" pitchFamily="34" charset="-122"/>
                <a:ea typeface="思源黑体 CN Regular" panose="020B0500000000000000" pitchFamily="34" charset="-122"/>
              </a:rPr>
              <a:t>临床诊断</a:t>
            </a:r>
            <a:r>
              <a:rPr lang="en-US" altLang="zh-CN" sz="2800" b="1" dirty="0" smtClean="0">
                <a:solidFill>
                  <a:srgbClr val="66FF33"/>
                </a:solidFill>
                <a:latin typeface="思源黑体 CN Regular" panose="020B0500000000000000" pitchFamily="34" charset="-122"/>
                <a:ea typeface="思源黑体 CN Regular" panose="020B0500000000000000" pitchFamily="34" charset="-122"/>
              </a:rPr>
              <a:t>/ </a:t>
            </a:r>
            <a:r>
              <a:rPr lang="zh-CN" altLang="en-US" sz="2800" dirty="0" smtClean="0">
                <a:solidFill>
                  <a:schemeClr val="bg1"/>
                </a:solidFill>
                <a:latin typeface="思源黑体 CN Regular" panose="020B0500000000000000" pitchFamily="34" charset="-122"/>
                <a:ea typeface="思源黑体 CN Regular" panose="020B0500000000000000" pitchFamily="34" charset="-122"/>
              </a:rPr>
              <a:t>药剂原料中热原质检验</a:t>
            </a:r>
            <a:r>
              <a:rPr lang="en-US" altLang="zh-CN" sz="2800" b="1" dirty="0" smtClean="0">
                <a:solidFill>
                  <a:srgbClr val="66FF33"/>
                </a:solidFill>
                <a:latin typeface="思源黑体 CN Regular" panose="020B0500000000000000" pitchFamily="34" charset="-122"/>
                <a:ea typeface="思源黑体 CN Regular" panose="020B0500000000000000" pitchFamily="34" charset="-122"/>
              </a:rPr>
              <a:t>/</a:t>
            </a:r>
            <a:r>
              <a:rPr lang="zh-CN" altLang="en-US" sz="2800" dirty="0" smtClean="0">
                <a:solidFill>
                  <a:schemeClr val="bg1"/>
                </a:solidFill>
                <a:latin typeface="思源黑体 CN Regular" panose="020B0500000000000000" pitchFamily="34" charset="-122"/>
                <a:ea typeface="思源黑体 CN Regular" panose="020B0500000000000000" pitchFamily="34" charset="-122"/>
              </a:rPr>
              <a:t>食品卫生检测</a:t>
            </a:r>
            <a:r>
              <a:rPr lang="zh-CN" altLang="en-US" sz="2800" dirty="0" smtClean="0">
                <a:latin typeface="思源黑体 CN Regular" panose="020B0500000000000000" pitchFamily="34" charset="-122"/>
                <a:ea typeface="思源黑体 CN Regular" panose="020B0500000000000000" pitchFamily="34" charset="-122"/>
              </a:rPr>
              <a:t> </a:t>
            </a:r>
            <a:r>
              <a:rPr lang="en-US" altLang="zh-CN" sz="2800" b="1" dirty="0" smtClean="0">
                <a:solidFill>
                  <a:srgbClr val="66FF33"/>
                </a:solidFill>
                <a:latin typeface="思源黑体 CN Regular" panose="020B0500000000000000" pitchFamily="34" charset="-122"/>
                <a:ea typeface="思源黑体 CN Regular" panose="020B0500000000000000" pitchFamily="34" charset="-122"/>
              </a:rPr>
              <a:t>/ </a:t>
            </a:r>
            <a:r>
              <a:rPr lang="zh-CN" altLang="en-US" sz="2800" dirty="0" smtClean="0">
                <a:solidFill>
                  <a:schemeClr val="bg1"/>
                </a:solidFill>
                <a:latin typeface="思源黑体 CN Regular" panose="020B0500000000000000" pitchFamily="34" charset="-122"/>
                <a:ea typeface="思源黑体 CN Regular" panose="020B0500000000000000" pitchFamily="34" charset="-122"/>
              </a:rPr>
              <a:t>生物制品检验等</a:t>
            </a:r>
            <a:endParaRPr lang="zh-CN" altLang="zh-CN" sz="2800" dirty="0" smtClean="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2636838" y="1397000"/>
            <a:ext cx="53562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dirty="0">
                <a:solidFill>
                  <a:schemeClr val="bg1"/>
                </a:solidFill>
                <a:latin typeface="思源黑体 CN Normal" panose="020B0400000000000000" pitchFamily="34" charset="-122"/>
                <a:ea typeface="思源黑体 CN Normal" panose="020B0400000000000000" pitchFamily="34" charset="-122"/>
              </a:rPr>
              <a:t>不同菌有不同的致病数量</a:t>
            </a:r>
          </a:p>
          <a:p>
            <a:pPr eaLnBrk="1" hangingPunct="1">
              <a:spcBef>
                <a:spcPct val="50000"/>
              </a:spcBef>
              <a:buFontTx/>
              <a:buNone/>
            </a:pPr>
            <a:r>
              <a:rPr lang="zh-CN" altLang="en-US" sz="2800" dirty="0">
                <a:solidFill>
                  <a:schemeClr val="bg1"/>
                </a:solidFill>
                <a:latin typeface="思源黑体 CN Normal" panose="020B0400000000000000" pitchFamily="34" charset="-122"/>
                <a:ea typeface="思源黑体 CN Normal" panose="020B0400000000000000" pitchFamily="34" charset="-122"/>
              </a:rPr>
              <a:t>不同个体有差异的致病数量</a:t>
            </a:r>
          </a:p>
          <a:p>
            <a:pPr eaLnBrk="1" hangingPunct="1">
              <a:spcBef>
                <a:spcPct val="50000"/>
              </a:spcBef>
              <a:buFontTx/>
              <a:buNone/>
            </a:pPr>
            <a:r>
              <a:rPr lang="zh-CN" altLang="en-US" sz="2800" dirty="0">
                <a:solidFill>
                  <a:schemeClr val="bg1"/>
                </a:solidFill>
                <a:latin typeface="思源黑体 CN Normal" panose="020B0400000000000000" pitchFamily="34" charset="-122"/>
                <a:ea typeface="思源黑体 CN Normal" panose="020B0400000000000000" pitchFamily="34" charset="-122"/>
              </a:rPr>
              <a:t>个体不同时期有波动的致病数量</a:t>
            </a:r>
          </a:p>
        </p:txBody>
      </p:sp>
      <p:sp>
        <p:nvSpPr>
          <p:cNvPr id="27651" name="Text Box 5"/>
          <p:cNvSpPr txBox="1">
            <a:spLocks noChangeArrowheads="1"/>
          </p:cNvSpPr>
          <p:nvPr/>
        </p:nvSpPr>
        <p:spPr bwMode="auto">
          <a:xfrm>
            <a:off x="2733675" y="3448050"/>
            <a:ext cx="6400800"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lang="zh-CN" altLang="en-US" sz="2400">
                <a:solidFill>
                  <a:schemeClr val="bg1"/>
                </a:solidFill>
                <a:latin typeface="思源黑体 CN Normal" panose="020B0400000000000000" pitchFamily="34" charset="-122"/>
                <a:ea typeface="思源黑体 CN Normal" panose="020B0400000000000000" pitchFamily="34" charset="-122"/>
              </a:rPr>
              <a:t>伤寒沙门氏菌致伤寒症须摄入几亿至十亿菌</a:t>
            </a:r>
          </a:p>
          <a:p>
            <a:pPr eaLnBrk="1" hangingPunct="1">
              <a:lnSpc>
                <a:spcPct val="150000"/>
              </a:lnSpc>
              <a:spcBef>
                <a:spcPct val="50000"/>
              </a:spcBef>
              <a:buFontTx/>
              <a:buNone/>
            </a:pPr>
            <a:r>
              <a:rPr lang="zh-CN" altLang="en-US" sz="2400">
                <a:solidFill>
                  <a:schemeClr val="bg1"/>
                </a:solidFill>
                <a:latin typeface="思源黑体 CN Normal" panose="020B0400000000000000" pitchFamily="34" charset="-122"/>
                <a:ea typeface="思源黑体 CN Normal" panose="020B0400000000000000" pitchFamily="34" charset="-122"/>
              </a:rPr>
              <a:t>霍乱弧菌致霍乱症为几十亿至上百亿菌</a:t>
            </a:r>
          </a:p>
          <a:p>
            <a:pPr eaLnBrk="1" hangingPunct="1">
              <a:lnSpc>
                <a:spcPct val="150000"/>
              </a:lnSpc>
              <a:spcBef>
                <a:spcPct val="50000"/>
              </a:spcBef>
              <a:buFontTx/>
              <a:buNone/>
            </a:pPr>
            <a:r>
              <a:rPr lang="zh-CN" altLang="en-US" sz="2400">
                <a:solidFill>
                  <a:schemeClr val="bg1"/>
                </a:solidFill>
                <a:latin typeface="思源黑体 CN Normal" panose="020B0400000000000000" pitchFamily="34" charset="-122"/>
                <a:ea typeface="思源黑体 CN Normal" panose="020B0400000000000000" pitchFamily="34" charset="-122"/>
              </a:rPr>
              <a:t>痢疾志贺氏菌致痢疾仅须摄入几个菌</a:t>
            </a:r>
          </a:p>
          <a:p>
            <a:pPr eaLnBrk="1" hangingPunct="1">
              <a:lnSpc>
                <a:spcPct val="150000"/>
              </a:lnSpc>
              <a:spcBef>
                <a:spcPct val="50000"/>
              </a:spcBef>
              <a:buFontTx/>
              <a:buNone/>
            </a:pPr>
            <a:r>
              <a:rPr lang="zh-CN" altLang="en-US" sz="2400">
                <a:solidFill>
                  <a:schemeClr val="bg1"/>
                </a:solidFill>
                <a:latin typeface="思源黑体 CN Normal" panose="020B0400000000000000" pitchFamily="34" charset="-122"/>
                <a:ea typeface="思源黑体 CN Normal" panose="020B0400000000000000" pitchFamily="34" charset="-122"/>
              </a:rPr>
              <a:t>鼠疫耶尔森氏菌致鼠疫也只需几个菌</a:t>
            </a:r>
          </a:p>
        </p:txBody>
      </p:sp>
      <p:sp>
        <p:nvSpPr>
          <p:cNvPr id="25605" name="AutoShape 6"/>
          <p:cNvSpPr>
            <a:spLocks/>
          </p:cNvSpPr>
          <p:nvPr/>
        </p:nvSpPr>
        <p:spPr bwMode="auto">
          <a:xfrm>
            <a:off x="2339975" y="1619250"/>
            <a:ext cx="304800" cy="1371600"/>
          </a:xfrm>
          <a:prstGeom prst="leftBrace">
            <a:avLst>
              <a:gd name="adj1" fmla="val 37500"/>
              <a:gd name="adj2" fmla="val 50000"/>
            </a:avLst>
          </a:prstGeom>
          <a:noFill/>
          <a:ln w="38100">
            <a:solidFill>
              <a:schemeClr val="bg2">
                <a:lumMod val="40000"/>
                <a:lumOff val="60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smtClean="0">
              <a:solidFill>
                <a:schemeClr val="bg1">
                  <a:lumMod val="95000"/>
                </a:schemeClr>
              </a:solidFill>
              <a:latin typeface="思源黑体 CN Normal" panose="020B0400000000000000" pitchFamily="34" charset="-122"/>
              <a:ea typeface="思源黑体 CN Normal" panose="020B0400000000000000" pitchFamily="34" charset="-122"/>
            </a:endParaRPr>
          </a:p>
        </p:txBody>
      </p:sp>
      <p:sp>
        <p:nvSpPr>
          <p:cNvPr id="25606" name="AutoShape 7"/>
          <p:cNvSpPr>
            <a:spLocks/>
          </p:cNvSpPr>
          <p:nvPr/>
        </p:nvSpPr>
        <p:spPr bwMode="auto">
          <a:xfrm>
            <a:off x="2397125" y="3770313"/>
            <a:ext cx="304800" cy="2160587"/>
          </a:xfrm>
          <a:prstGeom prst="leftBrace">
            <a:avLst>
              <a:gd name="adj1" fmla="val 54167"/>
              <a:gd name="adj2" fmla="val 50000"/>
            </a:avLst>
          </a:prstGeom>
          <a:noFill/>
          <a:ln w="38100">
            <a:solidFill>
              <a:schemeClr val="bg1">
                <a:lumMod val="95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smtClean="0">
              <a:solidFill>
                <a:schemeClr val="bg1">
                  <a:lumMod val="95000"/>
                </a:schemeClr>
              </a:solidFill>
              <a:latin typeface="思源黑体 CN Normal" panose="020B0400000000000000" pitchFamily="34" charset="-122"/>
              <a:ea typeface="思源黑体 CN Normal" panose="020B0400000000000000" pitchFamily="34" charset="-122"/>
            </a:endParaRPr>
          </a:p>
        </p:txBody>
      </p:sp>
      <p:sp>
        <p:nvSpPr>
          <p:cNvPr id="27654" name="Rectangle 8"/>
          <p:cNvSpPr>
            <a:spLocks noChangeArrowheads="1"/>
          </p:cNvSpPr>
          <p:nvPr/>
        </p:nvSpPr>
        <p:spPr bwMode="auto">
          <a:xfrm>
            <a:off x="801688" y="1974850"/>
            <a:ext cx="15954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3600" b="1">
                <a:solidFill>
                  <a:schemeClr val="bg1"/>
                </a:solidFill>
                <a:latin typeface="思源黑体 CN Normal" panose="020B0400000000000000" pitchFamily="34" charset="-122"/>
                <a:ea typeface="思源黑体 CN Normal" panose="020B0400000000000000" pitchFamily="34" charset="-122"/>
              </a:rPr>
              <a:t>原则</a:t>
            </a:r>
            <a:r>
              <a:rPr lang="zh-CN" altLang="en-US" sz="3600">
                <a:solidFill>
                  <a:schemeClr val="bg1"/>
                </a:solidFill>
                <a:latin typeface="思源黑体 CN Normal" panose="020B0400000000000000" pitchFamily="34" charset="-122"/>
                <a:ea typeface="思源黑体 CN Normal" panose="020B0400000000000000" pitchFamily="34" charset="-122"/>
              </a:rPr>
              <a:t>为</a:t>
            </a:r>
          </a:p>
        </p:txBody>
      </p:sp>
      <p:sp>
        <p:nvSpPr>
          <p:cNvPr id="27655" name="Rectangle 10"/>
          <p:cNvSpPr>
            <a:spLocks noChangeArrowheads="1"/>
          </p:cNvSpPr>
          <p:nvPr/>
        </p:nvSpPr>
        <p:spPr bwMode="auto">
          <a:xfrm>
            <a:off x="801688" y="4667250"/>
            <a:ext cx="16081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FontTx/>
              <a:buNone/>
            </a:pPr>
            <a:r>
              <a:rPr lang="zh-CN" altLang="en-US" sz="3600" b="1">
                <a:solidFill>
                  <a:schemeClr val="bg1"/>
                </a:solidFill>
                <a:latin typeface="思源黑体 CN Normal" panose="020B0400000000000000" pitchFamily="34" charset="-122"/>
                <a:ea typeface="思源黑体 CN Normal" panose="020B0400000000000000" pitchFamily="34" charset="-122"/>
              </a:rPr>
              <a:t>通常为</a:t>
            </a:r>
          </a:p>
        </p:txBody>
      </p:sp>
      <p:grpSp>
        <p:nvGrpSpPr>
          <p:cNvPr id="27656" name="组合 8"/>
          <p:cNvGrpSpPr>
            <a:grpSpLocks/>
          </p:cNvGrpSpPr>
          <p:nvPr/>
        </p:nvGrpSpPr>
        <p:grpSpPr bwMode="auto">
          <a:xfrm>
            <a:off x="0" y="230188"/>
            <a:ext cx="9274175" cy="677862"/>
            <a:chOff x="-12700" y="312738"/>
            <a:chExt cx="9274096" cy="678304"/>
          </a:xfrm>
        </p:grpSpPr>
        <p:sp>
          <p:nvSpPr>
            <p:cNvPr id="10" name="矩形 9"/>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658"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二、入侵病原体的数量</a:t>
              </a: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2354263" y="1435100"/>
            <a:ext cx="6400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不同致病菌可能有不同或相同入侵门径</a:t>
            </a:r>
          </a:p>
          <a:p>
            <a:pPr eaLnBrk="1" hangingPunct="1">
              <a:spcBef>
                <a:spcPct val="5000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宿主的不同部位 </a:t>
            </a:r>
            <a:r>
              <a:rPr lang="en-US" altLang="zh-CN" sz="2400">
                <a:solidFill>
                  <a:schemeClr val="bg1"/>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不同组织对不同菌敏感不同</a:t>
            </a:r>
          </a:p>
          <a:p>
            <a:pPr eaLnBrk="1" hangingPunct="1">
              <a:spcBef>
                <a:spcPct val="5000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不同宿主 </a:t>
            </a:r>
            <a:r>
              <a:rPr lang="en-US" altLang="zh-CN" sz="2400">
                <a:solidFill>
                  <a:schemeClr val="bg1"/>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不同环境 </a:t>
            </a:r>
            <a:r>
              <a:rPr lang="en-US" altLang="zh-CN" sz="2400">
                <a:solidFill>
                  <a:schemeClr val="bg1"/>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不同心境期的易感有异</a:t>
            </a:r>
          </a:p>
        </p:txBody>
      </p:sp>
      <p:sp>
        <p:nvSpPr>
          <p:cNvPr id="26628" name="AutoShape 5"/>
          <p:cNvSpPr>
            <a:spLocks/>
          </p:cNvSpPr>
          <p:nvPr/>
        </p:nvSpPr>
        <p:spPr bwMode="auto">
          <a:xfrm>
            <a:off x="2022475" y="1525588"/>
            <a:ext cx="304800" cy="1371600"/>
          </a:xfrm>
          <a:prstGeom prst="leftBrace">
            <a:avLst>
              <a:gd name="adj1" fmla="val 37500"/>
              <a:gd name="adj2" fmla="val 50000"/>
            </a:avLst>
          </a:prstGeom>
          <a:noFill/>
          <a:ln w="38100">
            <a:solidFill>
              <a:schemeClr val="bg1">
                <a:lumMod val="85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smtClean="0">
              <a:latin typeface="思源黑体 CN Regular" panose="020B0500000000000000" pitchFamily="34" charset="-122"/>
              <a:ea typeface="思源黑体 CN Regular" panose="020B0500000000000000" pitchFamily="34" charset="-122"/>
            </a:endParaRPr>
          </a:p>
        </p:txBody>
      </p:sp>
      <p:sp>
        <p:nvSpPr>
          <p:cNvPr id="28676" name="Text Box 6"/>
          <p:cNvSpPr txBox="1">
            <a:spLocks noChangeArrowheads="1"/>
          </p:cNvSpPr>
          <p:nvPr/>
        </p:nvSpPr>
        <p:spPr bwMode="auto">
          <a:xfrm>
            <a:off x="2700338" y="3644900"/>
            <a:ext cx="55626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solidFill>
                  <a:srgbClr val="FFFF00"/>
                </a:solidFill>
                <a:latin typeface="思源黑体 CN Normal" panose="020B0400000000000000" pitchFamily="34" charset="-122"/>
                <a:ea typeface="思源黑体 CN Normal" panose="020B0400000000000000" pitchFamily="34" charset="-122"/>
              </a:rPr>
              <a:t>消化道</a:t>
            </a:r>
            <a:r>
              <a:rPr lang="zh-CN" altLang="en-US" sz="2400" dirty="0">
                <a:solidFill>
                  <a:srgbClr val="CCFF66"/>
                </a:solidFill>
                <a:latin typeface="思源黑体 CN Normal" panose="020B0400000000000000" pitchFamily="34" charset="-122"/>
                <a:ea typeface="思源黑体 CN Normal" panose="020B0400000000000000" pitchFamily="34" charset="-122"/>
              </a:rPr>
              <a:t>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伤寒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痢疾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霍乱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空肠弯曲菌等</a:t>
            </a:r>
          </a:p>
          <a:p>
            <a:pPr eaLnBrk="1" hangingPunct="1">
              <a:spcBef>
                <a:spcPct val="50000"/>
              </a:spcBef>
              <a:buFontTx/>
              <a:buNone/>
            </a:pPr>
            <a:r>
              <a:rPr lang="zh-CN" altLang="en-US" sz="2400" dirty="0">
                <a:solidFill>
                  <a:srgbClr val="FFFF00"/>
                </a:solidFill>
                <a:latin typeface="思源黑体 CN Normal" panose="020B0400000000000000" pitchFamily="34" charset="-122"/>
                <a:ea typeface="思源黑体 CN Normal" panose="020B0400000000000000" pitchFamily="34" charset="-122"/>
              </a:rPr>
              <a:t>呼吸道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结核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军团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白喉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百日咳等菌</a:t>
            </a:r>
          </a:p>
          <a:p>
            <a:pPr eaLnBrk="1" hangingPunct="1">
              <a:spcBef>
                <a:spcPct val="50000"/>
              </a:spcBef>
              <a:buFontTx/>
              <a:buNone/>
            </a:pPr>
            <a:r>
              <a:rPr lang="zh-CN" altLang="en-US" sz="2400" dirty="0">
                <a:solidFill>
                  <a:srgbClr val="FFFF00"/>
                </a:solidFill>
                <a:latin typeface="思源黑体 CN Normal" panose="020B0400000000000000" pitchFamily="34" charset="-122"/>
                <a:ea typeface="思源黑体 CN Normal" panose="020B0400000000000000" pitchFamily="34" charset="-122"/>
              </a:rPr>
              <a:t>皮肤伤口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金葡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破伤风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炭疽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斑疹伤寒</a:t>
            </a:r>
            <a:endParaRPr lang="en-US" altLang="zh-CN" sz="2400" dirty="0">
              <a:latin typeface="思源黑体 CN Normal" panose="020B0400000000000000" pitchFamily="34" charset="-122"/>
              <a:ea typeface="思源黑体 CN Normal" panose="020B0400000000000000" pitchFamily="34" charset="-122"/>
            </a:endParaRPr>
          </a:p>
          <a:p>
            <a:pPr eaLnBrk="1" hangingPunct="1">
              <a:spcBef>
                <a:spcPct val="50000"/>
              </a:spcBef>
              <a:buFontTx/>
              <a:buNone/>
            </a:pPr>
            <a:r>
              <a:rPr lang="zh-CN" altLang="en-US" sz="2400" dirty="0">
                <a:solidFill>
                  <a:srgbClr val="FFFF00"/>
                </a:solidFill>
                <a:latin typeface="思源黑体 CN Normal" panose="020B0400000000000000" pitchFamily="34" charset="-122"/>
                <a:ea typeface="思源黑体 CN Normal" panose="020B0400000000000000" pitchFamily="34" charset="-122"/>
              </a:rPr>
              <a:t>泌尿生殖道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淋病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梅毒 </a:t>
            </a:r>
            <a:r>
              <a:rPr lang="en-US" altLang="zh-CN" sz="2400" dirty="0">
                <a:solidFill>
                  <a:schemeClr val="bg1"/>
                </a:solidFill>
                <a:latin typeface="思源黑体 CN Normal" panose="020B0400000000000000" pitchFamily="34" charset="-122"/>
                <a:ea typeface="思源黑体 CN Normal" panose="020B0400000000000000" pitchFamily="34" charset="-122"/>
              </a:rPr>
              <a:t>.AIDS .</a:t>
            </a:r>
            <a:r>
              <a:rPr lang="zh-CN" altLang="en-US" sz="2400" dirty="0">
                <a:solidFill>
                  <a:schemeClr val="bg1"/>
                </a:solidFill>
                <a:latin typeface="思源黑体 CN Normal" panose="020B0400000000000000" pitchFamily="34" charset="-122"/>
                <a:ea typeface="思源黑体 CN Normal" panose="020B0400000000000000" pitchFamily="34" charset="-122"/>
              </a:rPr>
              <a:t>念珠菌等</a:t>
            </a:r>
          </a:p>
          <a:p>
            <a:pPr eaLnBrk="1" hangingPunct="1">
              <a:spcBef>
                <a:spcPct val="50000"/>
              </a:spcBef>
              <a:buFontTx/>
              <a:buNone/>
            </a:pPr>
            <a:r>
              <a:rPr lang="zh-CN" altLang="en-US" sz="2400" dirty="0">
                <a:solidFill>
                  <a:srgbClr val="FFFF00"/>
                </a:solidFill>
                <a:latin typeface="思源黑体 CN Normal" panose="020B0400000000000000" pitchFamily="34" charset="-122"/>
                <a:ea typeface="思源黑体 CN Normal" panose="020B0400000000000000" pitchFamily="34" charset="-122"/>
              </a:rPr>
              <a:t>多种途径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结核 </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炭疸等经消</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呼</a:t>
            </a:r>
            <a:r>
              <a:rPr lang="en-US" altLang="zh-CN" sz="2400" dirty="0">
                <a:solidFill>
                  <a:schemeClr val="bg1"/>
                </a:solidFill>
                <a:latin typeface="思源黑体 CN Normal" panose="020B0400000000000000" pitchFamily="34" charset="-122"/>
                <a:ea typeface="思源黑体 CN Normal" panose="020B0400000000000000" pitchFamily="34" charset="-122"/>
              </a:rPr>
              <a:t>.</a:t>
            </a:r>
            <a:r>
              <a:rPr lang="zh-CN" altLang="en-US" sz="2400" dirty="0">
                <a:solidFill>
                  <a:schemeClr val="bg1"/>
                </a:solidFill>
                <a:latin typeface="思源黑体 CN Normal" panose="020B0400000000000000" pitchFamily="34" charset="-122"/>
                <a:ea typeface="思源黑体 CN Normal" panose="020B0400000000000000" pitchFamily="34" charset="-122"/>
              </a:rPr>
              <a:t>皮等入侵</a:t>
            </a:r>
            <a:endParaRPr lang="zh-CN" altLang="zh-CN" sz="2400" dirty="0">
              <a:solidFill>
                <a:schemeClr val="bg1"/>
              </a:solidFill>
              <a:latin typeface="思源黑体 CN Normal" panose="020B0400000000000000" pitchFamily="34" charset="-122"/>
              <a:ea typeface="思源黑体 CN Normal" panose="020B0400000000000000" pitchFamily="34" charset="-122"/>
            </a:endParaRPr>
          </a:p>
        </p:txBody>
      </p:sp>
      <p:sp>
        <p:nvSpPr>
          <p:cNvPr id="26630" name="AutoShape 7"/>
          <p:cNvSpPr>
            <a:spLocks/>
          </p:cNvSpPr>
          <p:nvPr/>
        </p:nvSpPr>
        <p:spPr bwMode="auto">
          <a:xfrm>
            <a:off x="2339975" y="3716338"/>
            <a:ext cx="304800" cy="2514600"/>
          </a:xfrm>
          <a:prstGeom prst="leftBrace">
            <a:avLst>
              <a:gd name="adj1" fmla="val 68750"/>
              <a:gd name="adj2" fmla="val 50000"/>
            </a:avLst>
          </a:prstGeom>
          <a:noFill/>
          <a:ln w="38100">
            <a:solidFill>
              <a:schemeClr val="bg1">
                <a:lumMod val="85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smtClean="0">
              <a:latin typeface="思源黑体 CN Normal" panose="020B0400000000000000" pitchFamily="34" charset="-122"/>
              <a:ea typeface="思源黑体 CN Normal" panose="020B0400000000000000" pitchFamily="34" charset="-122"/>
            </a:endParaRPr>
          </a:p>
        </p:txBody>
      </p:sp>
      <p:sp>
        <p:nvSpPr>
          <p:cNvPr id="28678" name="Rectangle 9"/>
          <p:cNvSpPr>
            <a:spLocks noChangeArrowheads="1"/>
          </p:cNvSpPr>
          <p:nvPr/>
        </p:nvSpPr>
        <p:spPr bwMode="auto">
          <a:xfrm>
            <a:off x="725488" y="1958975"/>
            <a:ext cx="1281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800" b="1">
                <a:solidFill>
                  <a:schemeClr val="accent1"/>
                </a:solidFill>
                <a:latin typeface="思源黑体 CN Regular" panose="020B0500000000000000" pitchFamily="34" charset="-122"/>
                <a:ea typeface="思源黑体 CN Regular" panose="020B0500000000000000" pitchFamily="34" charset="-122"/>
              </a:rPr>
              <a:t>原则</a:t>
            </a:r>
            <a:r>
              <a:rPr lang="zh-CN" altLang="en-US" sz="2800">
                <a:solidFill>
                  <a:schemeClr val="accent1"/>
                </a:solidFill>
                <a:latin typeface="思源黑体 CN Regular" panose="020B0500000000000000" pitchFamily="34" charset="-122"/>
                <a:ea typeface="思源黑体 CN Regular" panose="020B0500000000000000" pitchFamily="34" charset="-122"/>
              </a:rPr>
              <a:t>为</a:t>
            </a:r>
          </a:p>
        </p:txBody>
      </p:sp>
      <p:sp>
        <p:nvSpPr>
          <p:cNvPr id="28679" name="Rectangle 10"/>
          <p:cNvSpPr>
            <a:spLocks noChangeArrowheads="1"/>
          </p:cNvSpPr>
          <p:nvPr/>
        </p:nvSpPr>
        <p:spPr bwMode="auto">
          <a:xfrm>
            <a:off x="625475" y="4765675"/>
            <a:ext cx="165893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FontTx/>
              <a:buNone/>
            </a:pPr>
            <a:r>
              <a:rPr lang="zh-CN" altLang="en-US" sz="2800" b="1">
                <a:solidFill>
                  <a:schemeClr val="accent1"/>
                </a:solidFill>
                <a:latin typeface="思源黑体 CN Normal" panose="020B0400000000000000" pitchFamily="34" charset="-122"/>
                <a:ea typeface="思源黑体 CN Normal" panose="020B0400000000000000" pitchFamily="34" charset="-122"/>
              </a:rPr>
              <a:t>宿主门径</a:t>
            </a:r>
          </a:p>
        </p:txBody>
      </p:sp>
      <p:grpSp>
        <p:nvGrpSpPr>
          <p:cNvPr id="28680" name="组合 8"/>
          <p:cNvGrpSpPr>
            <a:grpSpLocks/>
          </p:cNvGrpSpPr>
          <p:nvPr/>
        </p:nvGrpSpPr>
        <p:grpSpPr bwMode="auto">
          <a:xfrm>
            <a:off x="0" y="230188"/>
            <a:ext cx="9274175" cy="677862"/>
            <a:chOff x="-12700" y="312738"/>
            <a:chExt cx="9274096" cy="678304"/>
          </a:xfrm>
        </p:grpSpPr>
        <p:sp>
          <p:nvSpPr>
            <p:cNvPr id="10" name="矩形 9"/>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682"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三、侵入门径</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4704"/>
            <a:ext cx="8229600" cy="1143000"/>
          </a:xfrm>
        </p:spPr>
        <p:txBody>
          <a:bodyPr/>
          <a:lstStyle/>
          <a:p>
            <a:r>
              <a:rPr lang="zh-CN" altLang="en-US" dirty="0" smtClean="0">
                <a:solidFill>
                  <a:schemeClr val="bg1"/>
                </a:solidFill>
                <a:latin typeface="思源黑体 CN Medium" panose="020B0600000000000000" pitchFamily="34" charset="-122"/>
                <a:ea typeface="思源黑体 CN Medium" panose="020B0600000000000000" pitchFamily="34" charset="-122"/>
              </a:rPr>
              <a:t>主要内容</a:t>
            </a:r>
            <a:r>
              <a:rPr lang="en-US" altLang="zh-CN" dirty="0" smtClean="0">
                <a:solidFill>
                  <a:schemeClr val="bg1"/>
                </a:solidFill>
                <a:latin typeface="思源黑体 CN Medium" panose="020B0600000000000000" pitchFamily="34" charset="-122"/>
                <a:ea typeface="思源黑体 CN Medium" panose="020B0600000000000000" pitchFamily="34" charset="-122"/>
              </a:rPr>
              <a:t/>
            </a:r>
            <a:br>
              <a:rPr lang="en-US" altLang="zh-CN" dirty="0" smtClean="0">
                <a:solidFill>
                  <a:schemeClr val="bg1"/>
                </a:solidFill>
                <a:latin typeface="思源黑体 CN Medium" panose="020B0600000000000000" pitchFamily="34" charset="-122"/>
                <a:ea typeface="思源黑体 CN Medium" panose="020B0600000000000000" pitchFamily="34" charset="-122"/>
              </a:rPr>
            </a:b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3" name="内容占位符 2"/>
          <p:cNvSpPr>
            <a:spLocks noGrp="1"/>
          </p:cNvSpPr>
          <p:nvPr>
            <p:ph idx="1"/>
          </p:nvPr>
        </p:nvSpPr>
        <p:spPr>
          <a:xfrm>
            <a:off x="2627784" y="1628800"/>
            <a:ext cx="8229600" cy="4525963"/>
          </a:xfrm>
        </p:spPr>
        <p:txBody>
          <a:bodyPr/>
          <a:lstStyle/>
          <a:p>
            <a:pPr>
              <a:lnSpc>
                <a:spcPct val="150000"/>
              </a:lnSpc>
            </a:pPr>
            <a:r>
              <a:rPr lang="zh-CN" altLang="en-US" dirty="0" smtClean="0">
                <a:solidFill>
                  <a:srgbClr val="FFFF00"/>
                </a:solidFill>
                <a:latin typeface="思源黑体 CN Medium" panose="020B0600000000000000" pitchFamily="34" charset="-122"/>
                <a:ea typeface="思源黑体 CN Medium" panose="020B0600000000000000" pitchFamily="34" charset="-122"/>
              </a:rPr>
              <a:t>感染</a:t>
            </a:r>
            <a:endParaRPr lang="en-US" altLang="zh-CN" dirty="0" smtClean="0">
              <a:solidFill>
                <a:srgbClr val="FFFF00"/>
              </a:solidFill>
              <a:latin typeface="思源黑体 CN Medium" panose="020B0600000000000000" pitchFamily="34" charset="-122"/>
              <a:ea typeface="思源黑体 CN Medium" panose="020B0600000000000000" pitchFamily="34" charset="-122"/>
            </a:endParaRPr>
          </a:p>
          <a:p>
            <a:pPr>
              <a:lnSpc>
                <a:spcPct val="150000"/>
              </a:lnSpc>
            </a:pPr>
            <a:r>
              <a:rPr lang="zh-CN" altLang="en-US" dirty="0">
                <a:solidFill>
                  <a:schemeClr val="bg1"/>
                </a:solidFill>
                <a:latin typeface="思源黑体 CN Medium" panose="020B0600000000000000" pitchFamily="34" charset="-122"/>
                <a:ea typeface="思源黑体 CN Medium" panose="020B0600000000000000" pitchFamily="34" charset="-122"/>
              </a:rPr>
              <a:t>非</a:t>
            </a:r>
            <a:r>
              <a:rPr lang="zh-CN" altLang="en-US" dirty="0" smtClean="0">
                <a:solidFill>
                  <a:schemeClr val="bg1"/>
                </a:solidFill>
                <a:latin typeface="思源黑体 CN Medium" panose="020B0600000000000000" pitchFamily="34" charset="-122"/>
                <a:ea typeface="思源黑体 CN Medium" panose="020B0600000000000000" pitchFamily="34" charset="-122"/>
              </a:rPr>
              <a:t>特异性免疫</a:t>
            </a:r>
            <a:endParaRPr lang="en-US" altLang="zh-CN" dirty="0" smtClean="0">
              <a:solidFill>
                <a:schemeClr val="bg1"/>
              </a:solidFill>
              <a:latin typeface="思源黑体 CN Medium" panose="020B0600000000000000" pitchFamily="34" charset="-122"/>
              <a:ea typeface="思源黑体 CN Medium" panose="020B0600000000000000" pitchFamily="34" charset="-122"/>
            </a:endParaRPr>
          </a:p>
          <a:p>
            <a:pPr>
              <a:lnSpc>
                <a:spcPct val="150000"/>
              </a:lnSpc>
            </a:pPr>
            <a:r>
              <a:rPr lang="zh-CN" altLang="en-US" dirty="0" smtClean="0">
                <a:solidFill>
                  <a:schemeClr val="bg1"/>
                </a:solidFill>
                <a:latin typeface="思源黑体 CN Medium" panose="020B0600000000000000" pitchFamily="34" charset="-122"/>
                <a:ea typeface="思源黑体 CN Medium" panose="020B0600000000000000" pitchFamily="34" charset="-122"/>
              </a:rPr>
              <a:t>特异性免疫</a:t>
            </a:r>
            <a:endParaRPr lang="en-US" altLang="zh-CN" dirty="0" smtClean="0">
              <a:solidFill>
                <a:schemeClr val="bg1"/>
              </a:solidFill>
              <a:latin typeface="思源黑体 CN Medium" panose="020B0600000000000000" pitchFamily="34" charset="-122"/>
              <a:ea typeface="思源黑体 CN Medium" panose="020B0600000000000000" pitchFamily="34" charset="-122"/>
            </a:endParaRPr>
          </a:p>
          <a:p>
            <a:pPr>
              <a:lnSpc>
                <a:spcPct val="150000"/>
              </a:lnSpc>
            </a:pPr>
            <a:r>
              <a:rPr lang="zh-CN" altLang="en-US" dirty="0">
                <a:solidFill>
                  <a:schemeClr val="bg1"/>
                </a:solidFill>
                <a:latin typeface="思源黑体 CN Medium" panose="020B0600000000000000" pitchFamily="34" charset="-122"/>
                <a:ea typeface="思源黑体 CN Medium" panose="020B0600000000000000" pitchFamily="34" charset="-122"/>
              </a:rPr>
              <a:t>免疫学方法及其</a:t>
            </a:r>
            <a:r>
              <a:rPr lang="zh-CN" altLang="en-US" dirty="0" smtClean="0">
                <a:solidFill>
                  <a:schemeClr val="bg1"/>
                </a:solidFill>
                <a:latin typeface="思源黑体 CN Medium" panose="020B0600000000000000" pitchFamily="34" charset="-122"/>
                <a:ea typeface="思源黑体 CN Medium" panose="020B0600000000000000" pitchFamily="34" charset="-122"/>
              </a:rPr>
              <a:t>应用</a:t>
            </a:r>
            <a:endParaRPr lang="en-US" altLang="zh-CN" dirty="0" smtClean="0">
              <a:solidFill>
                <a:schemeClr val="bg1"/>
              </a:solidFill>
              <a:latin typeface="思源黑体 CN Medium" panose="020B0600000000000000" pitchFamily="34" charset="-122"/>
              <a:ea typeface="思源黑体 CN Medium" panose="020B0600000000000000" pitchFamily="34" charset="-122"/>
            </a:endParaRPr>
          </a:p>
          <a:p>
            <a:pPr>
              <a:lnSpc>
                <a:spcPct val="150000"/>
              </a:lnSpc>
            </a:pPr>
            <a:r>
              <a:rPr kumimoji="1" lang="zh-CN" altLang="en-US" dirty="0" smtClean="0">
                <a:solidFill>
                  <a:schemeClr val="bg1"/>
                </a:solidFill>
                <a:latin typeface="思源黑体 CN Bold" panose="020B0800000000000000" pitchFamily="34" charset="-122"/>
                <a:ea typeface="思源黑体 CN Bold" panose="020B0800000000000000" pitchFamily="34" charset="-122"/>
              </a:rPr>
              <a:t>生物制品</a:t>
            </a:r>
            <a:r>
              <a:rPr kumimoji="1" lang="zh-CN" altLang="en-US" dirty="0">
                <a:solidFill>
                  <a:schemeClr val="bg1"/>
                </a:solidFill>
                <a:latin typeface="思源黑体 CN Bold" panose="020B0800000000000000" pitchFamily="34" charset="-122"/>
                <a:ea typeface="思源黑体 CN Bold" panose="020B0800000000000000" pitchFamily="34" charset="-122"/>
              </a:rPr>
              <a:t>及其应用</a:t>
            </a:r>
          </a:p>
          <a:p>
            <a:pPr>
              <a:lnSpc>
                <a:spcPct val="150000"/>
              </a:lnSpc>
            </a:pPr>
            <a:endParaRPr lang="zh-CN" altLang="en-US" dirty="0"/>
          </a:p>
        </p:txBody>
      </p:sp>
    </p:spTree>
    <p:extLst>
      <p:ext uri="{BB962C8B-B14F-4D97-AF65-F5344CB8AC3E}">
        <p14:creationId xmlns:p14="http://schemas.microsoft.com/office/powerpoint/2010/main" val="14805234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739" y="116632"/>
            <a:ext cx="8229600" cy="1143000"/>
          </a:xfrm>
        </p:spPr>
        <p:txBody>
          <a:bodyPr/>
          <a:lstStyle/>
          <a:p>
            <a:r>
              <a:rPr lang="zh-CN" altLang="en-US" b="1" dirty="0" smtClean="0">
                <a:solidFill>
                  <a:schemeClr val="bg1"/>
                </a:solidFill>
                <a:latin typeface="思源黑体 CN Medium" panose="020B0600000000000000" pitchFamily="34" charset="-122"/>
                <a:ea typeface="思源黑体 CN Medium" panose="020B0600000000000000" pitchFamily="34" charset="-122"/>
              </a:rPr>
              <a:t>病毒性感染</a:t>
            </a:r>
            <a:endParaRPr lang="zh-CN" altLang="en-US" b="1" dirty="0">
              <a:solidFill>
                <a:schemeClr val="bg1"/>
              </a:solidFill>
              <a:latin typeface="思源黑体 CN Medium" panose="020B0600000000000000" pitchFamily="34" charset="-122"/>
              <a:ea typeface="思源黑体 CN Medium" panose="020B0600000000000000" pitchFamily="34" charset="-122"/>
            </a:endParaRPr>
          </a:p>
        </p:txBody>
      </p:sp>
      <p:sp>
        <p:nvSpPr>
          <p:cNvPr id="3" name="内容占位符 2"/>
          <p:cNvSpPr>
            <a:spLocks noGrp="1"/>
          </p:cNvSpPr>
          <p:nvPr>
            <p:ph idx="1"/>
          </p:nvPr>
        </p:nvSpPr>
        <p:spPr>
          <a:xfrm>
            <a:off x="3712931" y="1484784"/>
            <a:ext cx="5070823" cy="4525963"/>
          </a:xfrm>
        </p:spPr>
        <p:txBody>
          <a:bodyPr/>
          <a:lstStyle/>
          <a:p>
            <a:pPr>
              <a:lnSpc>
                <a:spcPct val="150000"/>
              </a:lnSpc>
            </a:pPr>
            <a:r>
              <a:rPr lang="zh-CN" altLang="en-US" sz="2900" dirty="0">
                <a:solidFill>
                  <a:schemeClr val="bg1"/>
                </a:solidFill>
                <a:latin typeface="思源黑体 CN Medium" panose="020B0600000000000000" pitchFamily="34" charset="-122"/>
                <a:ea typeface="思源黑体 CN Medium" panose="020B0600000000000000" pitchFamily="34" charset="-122"/>
              </a:rPr>
              <a:t>能在人体寄生繁殖，并能致病的病毒引起的传染病。</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832" y="3137926"/>
            <a:ext cx="4931922" cy="2770096"/>
          </a:xfrm>
          <a:prstGeom prst="rect">
            <a:avLst/>
          </a:prstGeom>
        </p:spPr>
      </p:pic>
      <p:pic>
        <p:nvPicPr>
          <p:cNvPr id="5" name="图片 4"/>
          <p:cNvPicPr>
            <a:picLocks noChangeAspect="1"/>
          </p:cNvPicPr>
          <p:nvPr/>
        </p:nvPicPr>
        <p:blipFill>
          <a:blip r:embed="rId3"/>
          <a:stretch>
            <a:fillRect/>
          </a:stretch>
        </p:blipFill>
        <p:spPr>
          <a:xfrm>
            <a:off x="611560" y="1628800"/>
            <a:ext cx="3046438" cy="4279222"/>
          </a:xfrm>
          <a:prstGeom prst="rect">
            <a:avLst/>
          </a:prstGeom>
        </p:spPr>
      </p:pic>
    </p:spTree>
    <p:extLst>
      <p:ext uri="{BB962C8B-B14F-4D97-AF65-F5344CB8AC3E}">
        <p14:creationId xmlns:p14="http://schemas.microsoft.com/office/powerpoint/2010/main" val="26017225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latin typeface="思源黑体 CN Medium" panose="020B0600000000000000" pitchFamily="34" charset="-122"/>
                <a:ea typeface="思源黑体 CN Medium" panose="020B0600000000000000" pitchFamily="34" charset="-122"/>
              </a:rPr>
              <a:t>真菌性感染</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3" name="内容占位符 2"/>
          <p:cNvSpPr>
            <a:spLocks noGrp="1"/>
          </p:cNvSpPr>
          <p:nvPr>
            <p:ph idx="1"/>
          </p:nvPr>
        </p:nvSpPr>
        <p:spPr>
          <a:xfrm>
            <a:off x="480791" y="1340768"/>
            <a:ext cx="8229600" cy="4525963"/>
          </a:xfrm>
        </p:spPr>
        <p:txBody>
          <a:bodyPr/>
          <a:lstStyle/>
          <a:p>
            <a:pPr>
              <a:lnSpc>
                <a:spcPct val="150000"/>
              </a:lnSpc>
            </a:pPr>
            <a:r>
              <a:rPr lang="zh-CN" altLang="en-US" dirty="0">
                <a:solidFill>
                  <a:schemeClr val="bg1"/>
                </a:solidFill>
                <a:latin typeface="思源黑体 CN Medium" panose="020B0600000000000000" pitchFamily="34" charset="-122"/>
                <a:ea typeface="思源黑体 CN Medium" panose="020B0600000000000000" pitchFamily="34" charset="-122"/>
              </a:rPr>
              <a:t>真菌或其产物引起的疾病。广义的真菌病包括对真菌孢子或产物的过敏、毒蕈或真菌毒素引起的中毒等。</a:t>
            </a:r>
            <a:endParaRPr lang="en-US" altLang="zh-CN" dirty="0" smtClean="0">
              <a:solidFill>
                <a:schemeClr val="bg1"/>
              </a:solidFill>
              <a:latin typeface="思源黑体 CN Medium" panose="020B0600000000000000" pitchFamily="34" charset="-122"/>
              <a:ea typeface="思源黑体 CN Medium" panose="020B0600000000000000" pitchFamily="34" charset="-122"/>
            </a:endParaRPr>
          </a:p>
          <a:p>
            <a:pPr>
              <a:lnSpc>
                <a:spcPct val="150000"/>
              </a:lnSpc>
            </a:pPr>
            <a:endParaRPr lang="en-US" altLang="zh-CN" dirty="0">
              <a:solidFill>
                <a:schemeClr val="bg1"/>
              </a:solidFill>
              <a:latin typeface="思源黑体 CN Medium" panose="020B0600000000000000" pitchFamily="34" charset="-122"/>
              <a:ea typeface="思源黑体 CN Medium" panose="020B0600000000000000"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566" y="3893607"/>
            <a:ext cx="3051222" cy="1973124"/>
          </a:xfrm>
          <a:prstGeom prst="rect">
            <a:avLst/>
          </a:prstGeom>
        </p:spPr>
      </p:pic>
      <p:pic>
        <p:nvPicPr>
          <p:cNvPr id="5" name="图片 4"/>
          <p:cNvPicPr>
            <a:picLocks noChangeAspect="1"/>
          </p:cNvPicPr>
          <p:nvPr/>
        </p:nvPicPr>
        <p:blipFill>
          <a:blip r:embed="rId3"/>
          <a:stretch>
            <a:fillRect/>
          </a:stretch>
        </p:blipFill>
        <p:spPr>
          <a:xfrm>
            <a:off x="5004048" y="3893607"/>
            <a:ext cx="2630832" cy="1973124"/>
          </a:xfrm>
          <a:prstGeom prst="rect">
            <a:avLst/>
          </a:prstGeom>
        </p:spPr>
      </p:pic>
    </p:spTree>
    <p:extLst>
      <p:ext uri="{BB962C8B-B14F-4D97-AF65-F5344CB8AC3E}">
        <p14:creationId xmlns:p14="http://schemas.microsoft.com/office/powerpoint/2010/main" val="236825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Text Box 3"/>
          <p:cNvSpPr txBox="1">
            <a:spLocks noChangeArrowheads="1"/>
          </p:cNvSpPr>
          <p:nvPr/>
        </p:nvSpPr>
        <p:spPr bwMode="auto">
          <a:xfrm>
            <a:off x="146050" y="1487488"/>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a:solidFill>
                  <a:srgbClr val="FFFF00"/>
                </a:solidFill>
                <a:latin typeface="思源黑体 CN Medium" panose="020B0600000000000000" pitchFamily="34" charset="-122"/>
                <a:ea typeface="思源黑体 CN Medium" panose="020B0600000000000000" pitchFamily="34" charset="-122"/>
              </a:rPr>
              <a:t>病原体</a:t>
            </a:r>
            <a:endParaRPr lang="zh-CN" altLang="en-US" sz="2400">
              <a:solidFill>
                <a:srgbClr val="FFFF00"/>
              </a:solidFill>
              <a:latin typeface="思源黑体 CN Medium" panose="020B0600000000000000" pitchFamily="34" charset="-122"/>
              <a:ea typeface="思源黑体 CN Medium" panose="020B0600000000000000" pitchFamily="34" charset="-122"/>
            </a:endParaRPr>
          </a:p>
        </p:txBody>
      </p:sp>
      <p:sp>
        <p:nvSpPr>
          <p:cNvPr id="209924" name="AutoShape 4"/>
          <p:cNvSpPr>
            <a:spLocks noChangeArrowheads="1"/>
          </p:cNvSpPr>
          <p:nvPr/>
        </p:nvSpPr>
        <p:spPr bwMode="auto">
          <a:xfrm>
            <a:off x="1841500" y="1641475"/>
            <a:ext cx="614363" cy="382588"/>
          </a:xfrm>
          <a:prstGeom prst="rightArrow">
            <a:avLst>
              <a:gd name="adj1" fmla="val 42593"/>
              <a:gd name="adj2" fmla="val 70537"/>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Light" panose="020B0300000000000000" pitchFamily="34" charset="-122"/>
              <a:ea typeface="思源黑体 CN Light" panose="020B0300000000000000" pitchFamily="34" charset="-122"/>
            </a:endParaRPr>
          </a:p>
        </p:txBody>
      </p:sp>
      <p:sp>
        <p:nvSpPr>
          <p:cNvPr id="209925" name="Text Box 5"/>
          <p:cNvSpPr txBox="1">
            <a:spLocks noChangeArrowheads="1"/>
          </p:cNvSpPr>
          <p:nvPr/>
        </p:nvSpPr>
        <p:spPr bwMode="auto">
          <a:xfrm>
            <a:off x="2709863" y="1354138"/>
            <a:ext cx="1722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a:solidFill>
                  <a:schemeClr val="bg1"/>
                </a:solidFill>
                <a:latin typeface="思源黑体 CN Light" panose="020B0300000000000000" pitchFamily="34" charset="-122"/>
                <a:ea typeface="思源黑体 CN Light" panose="020B0300000000000000" pitchFamily="34" charset="-122"/>
              </a:rPr>
              <a:t>不同的个体</a:t>
            </a:r>
            <a:endParaRPr kumimoji="1" lang="zh-CN" altLang="en-US" sz="2000">
              <a:solidFill>
                <a:schemeClr val="bg1"/>
              </a:solidFill>
              <a:latin typeface="思源黑体 CN Light" panose="020B0300000000000000" pitchFamily="34" charset="-122"/>
              <a:ea typeface="思源黑体 CN Light" panose="020B0300000000000000" pitchFamily="34" charset="-122"/>
            </a:endParaRPr>
          </a:p>
        </p:txBody>
      </p:sp>
      <p:sp>
        <p:nvSpPr>
          <p:cNvPr id="209926" name="Rectangle 6"/>
          <p:cNvSpPr>
            <a:spLocks noChangeArrowheads="1"/>
          </p:cNvSpPr>
          <p:nvPr/>
        </p:nvSpPr>
        <p:spPr bwMode="auto">
          <a:xfrm>
            <a:off x="2678113" y="1955800"/>
            <a:ext cx="353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a:solidFill>
                  <a:schemeClr val="bg1"/>
                </a:solidFill>
                <a:latin typeface="思源黑体 CN Light" panose="020B0300000000000000" pitchFamily="34" charset="-122"/>
                <a:ea typeface="思源黑体 CN Light" panose="020B0300000000000000" pitchFamily="34" charset="-122"/>
              </a:rPr>
              <a:t>相同个体的不同生理状态</a:t>
            </a:r>
          </a:p>
        </p:txBody>
      </p:sp>
      <p:sp>
        <p:nvSpPr>
          <p:cNvPr id="209928" name="Text Box 8"/>
          <p:cNvSpPr txBox="1">
            <a:spLocks noChangeArrowheads="1"/>
          </p:cNvSpPr>
          <p:nvPr/>
        </p:nvSpPr>
        <p:spPr bwMode="auto">
          <a:xfrm>
            <a:off x="6831013" y="1584325"/>
            <a:ext cx="1979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66FF33"/>
                </a:solidFill>
                <a:latin typeface="思源黑体 CN Medium" panose="020B0600000000000000" pitchFamily="34" charset="-122"/>
                <a:ea typeface="思源黑体 CN Medium" panose="020B0600000000000000" pitchFamily="34" charset="-122"/>
              </a:rPr>
              <a:t>不同的结果</a:t>
            </a:r>
            <a:endParaRPr kumimoji="1" lang="zh-CN" altLang="en-US" sz="1800">
              <a:solidFill>
                <a:srgbClr val="66FF33"/>
              </a:solidFill>
              <a:latin typeface="思源黑体 CN Medium" panose="020B0600000000000000" pitchFamily="34" charset="-122"/>
              <a:ea typeface="思源黑体 CN Medium" panose="020B0600000000000000" pitchFamily="34" charset="-122"/>
            </a:endParaRPr>
          </a:p>
        </p:txBody>
      </p:sp>
      <p:sp>
        <p:nvSpPr>
          <p:cNvPr id="209929" name="Text Box 9"/>
          <p:cNvSpPr txBox="1">
            <a:spLocks noChangeArrowheads="1"/>
          </p:cNvSpPr>
          <p:nvPr/>
        </p:nvSpPr>
        <p:spPr bwMode="auto">
          <a:xfrm>
            <a:off x="277813" y="3178175"/>
            <a:ext cx="871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思源黑体 CN Light" panose="020B0300000000000000" pitchFamily="34" charset="-122"/>
                <a:ea typeface="思源黑体 CN Light" panose="020B0300000000000000" pitchFamily="34" charset="-122"/>
              </a:rPr>
              <a:t>病原体侵入其宿主后，二者之间的力量对比决定着传染的结局：</a:t>
            </a:r>
          </a:p>
        </p:txBody>
      </p:sp>
      <p:sp>
        <p:nvSpPr>
          <p:cNvPr id="209930" name="Text Box 10"/>
          <p:cNvSpPr txBox="1">
            <a:spLocks noChangeArrowheads="1"/>
          </p:cNvSpPr>
          <p:nvPr/>
        </p:nvSpPr>
        <p:spPr bwMode="auto">
          <a:xfrm>
            <a:off x="1165225" y="4035425"/>
            <a:ext cx="2419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a:solidFill>
                  <a:srgbClr val="FFFF00"/>
                </a:solidFill>
                <a:latin typeface="思源黑体 CN Heavy" panose="020B0A00000000000000" pitchFamily="34" charset="-122"/>
                <a:ea typeface="思源黑体 CN Heavy" panose="020B0A00000000000000" pitchFamily="34" charset="-122"/>
              </a:rPr>
              <a:t>  </a:t>
            </a:r>
            <a:r>
              <a:rPr lang="zh-CN" altLang="en-US">
                <a:solidFill>
                  <a:srgbClr val="FFFF00"/>
                </a:solidFill>
                <a:latin typeface="思源黑体 CN Heavy" panose="020B0A00000000000000" pitchFamily="34" charset="-122"/>
                <a:ea typeface="思源黑体 CN Heavy" panose="020B0A00000000000000" pitchFamily="34" charset="-122"/>
              </a:rPr>
              <a:t>隐性传染</a:t>
            </a:r>
            <a:endParaRPr lang="zh-CN" altLang="en-US" sz="2400">
              <a:solidFill>
                <a:srgbClr val="FFFF00"/>
              </a:solidFill>
              <a:latin typeface="思源黑体 CN Heavy" panose="020B0A00000000000000" pitchFamily="34" charset="-122"/>
              <a:ea typeface="思源黑体 CN Heavy" panose="020B0A00000000000000" pitchFamily="34" charset="-122"/>
            </a:endParaRPr>
          </a:p>
        </p:txBody>
      </p:sp>
      <p:sp>
        <p:nvSpPr>
          <p:cNvPr id="209931" name="Text Box 11"/>
          <p:cNvSpPr txBox="1">
            <a:spLocks noChangeArrowheads="1"/>
          </p:cNvSpPr>
          <p:nvPr/>
        </p:nvSpPr>
        <p:spPr bwMode="auto">
          <a:xfrm>
            <a:off x="2368674" y="4854575"/>
            <a:ext cx="2419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a:solidFill>
                  <a:srgbClr val="FFFF00"/>
                </a:solidFill>
                <a:latin typeface="思源黑体 CN Heavy" panose="020B0A00000000000000" pitchFamily="34" charset="-122"/>
                <a:ea typeface="思源黑体 CN Heavy" panose="020B0A00000000000000" pitchFamily="34" charset="-122"/>
              </a:rPr>
              <a:t>  </a:t>
            </a:r>
            <a:r>
              <a:rPr lang="zh-CN" altLang="en-US">
                <a:solidFill>
                  <a:srgbClr val="FFFF00"/>
                </a:solidFill>
                <a:latin typeface="思源黑体 CN Heavy" panose="020B0A00000000000000" pitchFamily="34" charset="-122"/>
                <a:ea typeface="思源黑体 CN Heavy" panose="020B0A00000000000000" pitchFamily="34" charset="-122"/>
              </a:rPr>
              <a:t>带菌状态</a:t>
            </a:r>
            <a:endParaRPr lang="zh-CN" altLang="en-US" sz="2400">
              <a:solidFill>
                <a:srgbClr val="FFFF00"/>
              </a:solidFill>
              <a:latin typeface="思源黑体 CN Heavy" panose="020B0A00000000000000" pitchFamily="34" charset="-122"/>
              <a:ea typeface="思源黑体 CN Heavy" panose="020B0A00000000000000" pitchFamily="34" charset="-122"/>
            </a:endParaRPr>
          </a:p>
        </p:txBody>
      </p:sp>
      <p:sp>
        <p:nvSpPr>
          <p:cNvPr id="209932" name="Text Box 12"/>
          <p:cNvSpPr txBox="1">
            <a:spLocks noChangeArrowheads="1"/>
          </p:cNvSpPr>
          <p:nvPr/>
        </p:nvSpPr>
        <p:spPr bwMode="auto">
          <a:xfrm>
            <a:off x="3924300" y="5616575"/>
            <a:ext cx="2419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a:solidFill>
                  <a:srgbClr val="FFFF00"/>
                </a:solidFill>
                <a:latin typeface="思源黑体 CN Heavy" panose="020B0A00000000000000" pitchFamily="34" charset="-122"/>
                <a:ea typeface="思源黑体 CN Heavy" panose="020B0A00000000000000" pitchFamily="34" charset="-122"/>
              </a:rPr>
              <a:t>  </a:t>
            </a:r>
            <a:r>
              <a:rPr lang="zh-CN" altLang="en-US">
                <a:solidFill>
                  <a:srgbClr val="FFFF00"/>
                </a:solidFill>
                <a:latin typeface="思源黑体 CN Heavy" panose="020B0A00000000000000" pitchFamily="34" charset="-122"/>
                <a:ea typeface="思源黑体 CN Heavy" panose="020B0A00000000000000" pitchFamily="34" charset="-122"/>
              </a:rPr>
              <a:t>显性传染</a:t>
            </a:r>
            <a:endParaRPr lang="zh-CN" altLang="en-US" sz="2400">
              <a:solidFill>
                <a:srgbClr val="FFFF00"/>
              </a:solidFill>
              <a:latin typeface="思源黑体 CN Heavy" panose="020B0A00000000000000" pitchFamily="34" charset="-122"/>
              <a:ea typeface="思源黑体 CN Heavy" panose="020B0A00000000000000" pitchFamily="34" charset="-122"/>
            </a:endParaRPr>
          </a:p>
        </p:txBody>
      </p:sp>
      <p:sp>
        <p:nvSpPr>
          <p:cNvPr id="209933" name="AutoShape 13"/>
          <p:cNvSpPr>
            <a:spLocks/>
          </p:cNvSpPr>
          <p:nvPr/>
        </p:nvSpPr>
        <p:spPr bwMode="auto">
          <a:xfrm>
            <a:off x="2481263" y="1524000"/>
            <a:ext cx="228600" cy="685800"/>
          </a:xfrm>
          <a:prstGeom prst="leftBrace">
            <a:avLst>
              <a:gd name="adj1" fmla="val 25000"/>
              <a:gd name="adj2" fmla="val 50000"/>
            </a:avLst>
          </a:prstGeom>
          <a:noFill/>
          <a:ln w="158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Light" panose="020B0300000000000000" pitchFamily="34" charset="-122"/>
              <a:ea typeface="思源黑体 CN Light" panose="020B0300000000000000" pitchFamily="34" charset="-122"/>
            </a:endParaRPr>
          </a:p>
        </p:txBody>
      </p:sp>
      <p:sp>
        <p:nvSpPr>
          <p:cNvPr id="32780" name="Rectangle 14"/>
          <p:cNvSpPr>
            <a:spLocks noChangeArrowheads="1"/>
          </p:cNvSpPr>
          <p:nvPr/>
        </p:nvSpPr>
        <p:spPr bwMode="auto">
          <a:xfrm>
            <a:off x="250825" y="188913"/>
            <a:ext cx="469106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rPr>
              <a:t>三、传染的三种结局</a:t>
            </a:r>
          </a:p>
        </p:txBody>
      </p:sp>
      <p:grpSp>
        <p:nvGrpSpPr>
          <p:cNvPr id="32781" name="组合 13"/>
          <p:cNvGrpSpPr>
            <a:grpSpLocks/>
          </p:cNvGrpSpPr>
          <p:nvPr/>
        </p:nvGrpSpPr>
        <p:grpSpPr bwMode="auto">
          <a:xfrm>
            <a:off x="0" y="230188"/>
            <a:ext cx="9274175" cy="677862"/>
            <a:chOff x="-12700" y="312738"/>
            <a:chExt cx="9274096" cy="678304"/>
          </a:xfrm>
        </p:grpSpPr>
        <p:sp>
          <p:nvSpPr>
            <p:cNvPr id="15" name="矩形 14"/>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784"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三、传染的</a:t>
              </a:r>
              <a:r>
                <a:rPr lang="en-US" altLang="zh-CN" sz="3600">
                  <a:solidFill>
                    <a:schemeClr val="bg1"/>
                  </a:solidFill>
                  <a:latin typeface="思源黑体 CN Medium" panose="020B0600000000000000" pitchFamily="34" charset="-122"/>
                  <a:ea typeface="思源黑体 CN Medium" panose="020B0600000000000000" pitchFamily="34" charset="-122"/>
                </a:rPr>
                <a:t>3</a:t>
              </a:r>
              <a:r>
                <a:rPr lang="zh-CN" altLang="en-US" sz="3600">
                  <a:solidFill>
                    <a:schemeClr val="bg1"/>
                  </a:solidFill>
                  <a:latin typeface="思源黑体 CN Medium" panose="020B0600000000000000" pitchFamily="34" charset="-122"/>
                  <a:ea typeface="思源黑体 CN Medium" panose="020B0600000000000000" pitchFamily="34" charset="-122"/>
                </a:rPr>
                <a:t>种可能结局</a:t>
              </a:r>
            </a:p>
          </p:txBody>
        </p:sp>
      </p:grpSp>
      <p:sp>
        <p:nvSpPr>
          <p:cNvPr id="17" name="AutoShape 4"/>
          <p:cNvSpPr>
            <a:spLocks noChangeArrowheads="1"/>
          </p:cNvSpPr>
          <p:nvPr/>
        </p:nvSpPr>
        <p:spPr bwMode="auto">
          <a:xfrm>
            <a:off x="6215063" y="1641475"/>
            <a:ext cx="615950" cy="382588"/>
          </a:xfrm>
          <a:prstGeom prst="rightArrow">
            <a:avLst>
              <a:gd name="adj1" fmla="val 42593"/>
              <a:gd name="adj2" fmla="val 70719"/>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Light" panose="020B0300000000000000" pitchFamily="34" charset="-122"/>
              <a:ea typeface="思源黑体 CN Light" panose="020B03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9923"/>
                                        </p:tgtEl>
                                        <p:attrNameLst>
                                          <p:attrName>style.visibility</p:attrName>
                                        </p:attrNameLst>
                                      </p:cBhvr>
                                      <p:to>
                                        <p:strVal val="visible"/>
                                      </p:to>
                                    </p:set>
                                    <p:anim calcmode="lin" valueType="num">
                                      <p:cBhvr additive="base">
                                        <p:cTn id="7" dur="500" fill="hold"/>
                                        <p:tgtEl>
                                          <p:spTgt spid="209923"/>
                                        </p:tgtEl>
                                        <p:attrNameLst>
                                          <p:attrName>ppt_x</p:attrName>
                                        </p:attrNameLst>
                                      </p:cBhvr>
                                      <p:tavLst>
                                        <p:tav tm="0">
                                          <p:val>
                                            <p:strVal val="1+#ppt_w/2"/>
                                          </p:val>
                                        </p:tav>
                                        <p:tav tm="100000">
                                          <p:val>
                                            <p:strVal val="#ppt_x"/>
                                          </p:val>
                                        </p:tav>
                                      </p:tavLst>
                                    </p:anim>
                                    <p:anim calcmode="lin" valueType="num">
                                      <p:cBhvr additive="base">
                                        <p:cTn id="8" dur="500" fill="hold"/>
                                        <p:tgtEl>
                                          <p:spTgt spid="2099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09924"/>
                                        </p:tgtEl>
                                        <p:attrNameLst>
                                          <p:attrName>style.visibility</p:attrName>
                                        </p:attrNameLst>
                                      </p:cBhvr>
                                      <p:to>
                                        <p:strVal val="visible"/>
                                      </p:to>
                                    </p:set>
                                    <p:anim calcmode="lin" valueType="num">
                                      <p:cBhvr additive="base">
                                        <p:cTn id="13" dur="500" fill="hold"/>
                                        <p:tgtEl>
                                          <p:spTgt spid="209924"/>
                                        </p:tgtEl>
                                        <p:attrNameLst>
                                          <p:attrName>ppt_x</p:attrName>
                                        </p:attrNameLst>
                                      </p:cBhvr>
                                      <p:tavLst>
                                        <p:tav tm="0">
                                          <p:val>
                                            <p:strVal val="#ppt_x"/>
                                          </p:val>
                                        </p:tav>
                                        <p:tav tm="100000">
                                          <p:val>
                                            <p:strVal val="#ppt_x"/>
                                          </p:val>
                                        </p:tav>
                                      </p:tavLst>
                                    </p:anim>
                                    <p:anim calcmode="lin" valueType="num">
                                      <p:cBhvr additive="base">
                                        <p:cTn id="14" dur="500" fill="hold"/>
                                        <p:tgtEl>
                                          <p:spTgt spid="209924"/>
                                        </p:tgtEl>
                                        <p:attrNameLst>
                                          <p:attrName>ppt_y</p:attrName>
                                        </p:attrNameLst>
                                      </p:cBhvr>
                                      <p:tavLst>
                                        <p:tav tm="0">
                                          <p:val>
                                            <p:strVal val="0-#ppt_h/2"/>
                                          </p:val>
                                        </p:tav>
                                        <p:tav tm="100000">
                                          <p:val>
                                            <p:strVal val="#ppt_y"/>
                                          </p:val>
                                        </p:tav>
                                      </p:tavLst>
                                    </p:anim>
                                  </p:childTnLst>
                                </p:cTn>
                              </p:par>
                            </p:childTnLst>
                          </p:cTn>
                        </p:par>
                        <p:par>
                          <p:cTn id="15" fill="hold" nodeType="afterGroup">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209933"/>
                                        </p:tgtEl>
                                        <p:attrNameLst>
                                          <p:attrName>style.visibility</p:attrName>
                                        </p:attrNameLst>
                                      </p:cBhvr>
                                      <p:to>
                                        <p:strVal val="visible"/>
                                      </p:to>
                                    </p:set>
                                    <p:anim calcmode="lin" valueType="num">
                                      <p:cBhvr additive="base">
                                        <p:cTn id="18" dur="500" fill="hold"/>
                                        <p:tgtEl>
                                          <p:spTgt spid="209933"/>
                                        </p:tgtEl>
                                        <p:attrNameLst>
                                          <p:attrName>ppt_x</p:attrName>
                                        </p:attrNameLst>
                                      </p:cBhvr>
                                      <p:tavLst>
                                        <p:tav tm="0">
                                          <p:val>
                                            <p:strVal val="#ppt_x"/>
                                          </p:val>
                                        </p:tav>
                                        <p:tav tm="100000">
                                          <p:val>
                                            <p:strVal val="#ppt_x"/>
                                          </p:val>
                                        </p:tav>
                                      </p:tavLst>
                                    </p:anim>
                                    <p:anim calcmode="lin" valueType="num">
                                      <p:cBhvr additive="base">
                                        <p:cTn id="19" dur="500" fill="hold"/>
                                        <p:tgtEl>
                                          <p:spTgt spid="209933"/>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1000"/>
                            </p:stCondLst>
                            <p:childTnLst>
                              <p:par>
                                <p:cTn id="21" presetID="23" presetClass="entr" presetSubtype="16" fill="hold" grpId="0" nodeType="afterEffect">
                                  <p:stCondLst>
                                    <p:cond delay="0"/>
                                  </p:stCondLst>
                                  <p:childTnLst>
                                    <p:set>
                                      <p:cBhvr>
                                        <p:cTn id="22" dur="1" fill="hold">
                                          <p:stCondLst>
                                            <p:cond delay="0"/>
                                          </p:stCondLst>
                                        </p:cTn>
                                        <p:tgtEl>
                                          <p:spTgt spid="209925"/>
                                        </p:tgtEl>
                                        <p:attrNameLst>
                                          <p:attrName>style.visibility</p:attrName>
                                        </p:attrNameLst>
                                      </p:cBhvr>
                                      <p:to>
                                        <p:strVal val="visible"/>
                                      </p:to>
                                    </p:set>
                                    <p:anim calcmode="lin" valueType="num">
                                      <p:cBhvr>
                                        <p:cTn id="23" dur="500" fill="hold"/>
                                        <p:tgtEl>
                                          <p:spTgt spid="209925"/>
                                        </p:tgtEl>
                                        <p:attrNameLst>
                                          <p:attrName>ppt_w</p:attrName>
                                        </p:attrNameLst>
                                      </p:cBhvr>
                                      <p:tavLst>
                                        <p:tav tm="0">
                                          <p:val>
                                            <p:fltVal val="0"/>
                                          </p:val>
                                        </p:tav>
                                        <p:tav tm="100000">
                                          <p:val>
                                            <p:strVal val="#ppt_w"/>
                                          </p:val>
                                        </p:tav>
                                      </p:tavLst>
                                    </p:anim>
                                    <p:anim calcmode="lin" valueType="num">
                                      <p:cBhvr>
                                        <p:cTn id="24" dur="500" fill="hold"/>
                                        <p:tgtEl>
                                          <p:spTgt spid="209925"/>
                                        </p:tgtEl>
                                        <p:attrNameLst>
                                          <p:attrName>ppt_h</p:attrName>
                                        </p:attrNameLst>
                                      </p:cBhvr>
                                      <p:tavLst>
                                        <p:tav tm="0">
                                          <p:val>
                                            <p:fltVal val="0"/>
                                          </p:val>
                                        </p:tav>
                                        <p:tav tm="100000">
                                          <p:val>
                                            <p:strVal val="#ppt_h"/>
                                          </p:val>
                                        </p:tav>
                                      </p:tavLst>
                                    </p:anim>
                                  </p:childTnLst>
                                </p:cTn>
                              </p:par>
                            </p:childTnLst>
                          </p:cTn>
                        </p:par>
                        <p:par>
                          <p:cTn id="25" fill="hold" nodeType="afterGroup">
                            <p:stCondLst>
                              <p:cond delay="1500"/>
                            </p:stCondLst>
                            <p:childTnLst>
                              <p:par>
                                <p:cTn id="26" presetID="2" presetClass="entr" presetSubtype="2" fill="hold" grpId="0" nodeType="afterEffect">
                                  <p:stCondLst>
                                    <p:cond delay="0"/>
                                  </p:stCondLst>
                                  <p:childTnLst>
                                    <p:set>
                                      <p:cBhvr>
                                        <p:cTn id="27" dur="1" fill="hold">
                                          <p:stCondLst>
                                            <p:cond delay="0"/>
                                          </p:stCondLst>
                                        </p:cTn>
                                        <p:tgtEl>
                                          <p:spTgt spid="209926"/>
                                        </p:tgtEl>
                                        <p:attrNameLst>
                                          <p:attrName>style.visibility</p:attrName>
                                        </p:attrNameLst>
                                      </p:cBhvr>
                                      <p:to>
                                        <p:strVal val="visible"/>
                                      </p:to>
                                    </p:set>
                                    <p:anim calcmode="lin" valueType="num">
                                      <p:cBhvr additive="base">
                                        <p:cTn id="28" dur="500" fill="hold"/>
                                        <p:tgtEl>
                                          <p:spTgt spid="209926"/>
                                        </p:tgtEl>
                                        <p:attrNameLst>
                                          <p:attrName>ppt_x</p:attrName>
                                        </p:attrNameLst>
                                      </p:cBhvr>
                                      <p:tavLst>
                                        <p:tav tm="0">
                                          <p:val>
                                            <p:strVal val="1+#ppt_w/2"/>
                                          </p:val>
                                        </p:tav>
                                        <p:tav tm="100000">
                                          <p:val>
                                            <p:strVal val="#ppt_x"/>
                                          </p:val>
                                        </p:tav>
                                      </p:tavLst>
                                    </p:anim>
                                    <p:anim calcmode="lin" valueType="num">
                                      <p:cBhvr additive="base">
                                        <p:cTn id="29" dur="500" fill="hold"/>
                                        <p:tgtEl>
                                          <p:spTgt spid="209926"/>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2000"/>
                            </p:stCondLst>
                            <p:childTnLst>
                              <p:par>
                                <p:cTn id="31" presetID="2" presetClass="entr" presetSubtype="12" fill="hold" grpId="0" nodeType="afterEffect">
                                  <p:stCondLst>
                                    <p:cond delay="0"/>
                                  </p:stCondLst>
                                  <p:childTnLst>
                                    <p:set>
                                      <p:cBhvr>
                                        <p:cTn id="32" dur="1" fill="hold">
                                          <p:stCondLst>
                                            <p:cond delay="0"/>
                                          </p:stCondLst>
                                        </p:cTn>
                                        <p:tgtEl>
                                          <p:spTgt spid="209928"/>
                                        </p:tgtEl>
                                        <p:attrNameLst>
                                          <p:attrName>style.visibility</p:attrName>
                                        </p:attrNameLst>
                                      </p:cBhvr>
                                      <p:to>
                                        <p:strVal val="visible"/>
                                      </p:to>
                                    </p:set>
                                    <p:anim calcmode="lin" valueType="num">
                                      <p:cBhvr additive="base">
                                        <p:cTn id="33" dur="500" fill="hold"/>
                                        <p:tgtEl>
                                          <p:spTgt spid="209928"/>
                                        </p:tgtEl>
                                        <p:attrNameLst>
                                          <p:attrName>ppt_x</p:attrName>
                                        </p:attrNameLst>
                                      </p:cBhvr>
                                      <p:tavLst>
                                        <p:tav tm="0">
                                          <p:val>
                                            <p:strVal val="0-#ppt_w/2"/>
                                          </p:val>
                                        </p:tav>
                                        <p:tav tm="100000">
                                          <p:val>
                                            <p:strVal val="#ppt_x"/>
                                          </p:val>
                                        </p:tav>
                                      </p:tavLst>
                                    </p:anim>
                                    <p:anim calcmode="lin" valueType="num">
                                      <p:cBhvr additive="base">
                                        <p:cTn id="34" dur="500" fill="hold"/>
                                        <p:tgtEl>
                                          <p:spTgt spid="209928"/>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09929"/>
                                        </p:tgtEl>
                                        <p:attrNameLst>
                                          <p:attrName>style.visibility</p:attrName>
                                        </p:attrNameLst>
                                      </p:cBhvr>
                                      <p:to>
                                        <p:strVal val="visible"/>
                                      </p:to>
                                    </p:set>
                                    <p:anim calcmode="lin" valueType="num">
                                      <p:cBhvr additive="base">
                                        <p:cTn id="39" dur="500" fill="hold"/>
                                        <p:tgtEl>
                                          <p:spTgt spid="209929"/>
                                        </p:tgtEl>
                                        <p:attrNameLst>
                                          <p:attrName>ppt_x</p:attrName>
                                        </p:attrNameLst>
                                      </p:cBhvr>
                                      <p:tavLst>
                                        <p:tav tm="0">
                                          <p:val>
                                            <p:strVal val="0-#ppt_w/2"/>
                                          </p:val>
                                        </p:tav>
                                        <p:tav tm="100000">
                                          <p:val>
                                            <p:strVal val="#ppt_x"/>
                                          </p:val>
                                        </p:tav>
                                      </p:tavLst>
                                    </p:anim>
                                    <p:anim calcmode="lin" valueType="num">
                                      <p:cBhvr additive="base">
                                        <p:cTn id="40" dur="500" fill="hold"/>
                                        <p:tgtEl>
                                          <p:spTgt spid="209929"/>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32" fill="hold" grpId="0" nodeType="clickEffect">
                                  <p:stCondLst>
                                    <p:cond delay="0"/>
                                  </p:stCondLst>
                                  <p:childTnLst>
                                    <p:set>
                                      <p:cBhvr>
                                        <p:cTn id="44" dur="1" fill="hold">
                                          <p:stCondLst>
                                            <p:cond delay="0"/>
                                          </p:stCondLst>
                                        </p:cTn>
                                        <p:tgtEl>
                                          <p:spTgt spid="209930"/>
                                        </p:tgtEl>
                                        <p:attrNameLst>
                                          <p:attrName>style.visibility</p:attrName>
                                        </p:attrNameLst>
                                      </p:cBhvr>
                                      <p:to>
                                        <p:strVal val="visible"/>
                                      </p:to>
                                    </p:set>
                                    <p:anim calcmode="lin" valueType="num">
                                      <p:cBhvr>
                                        <p:cTn id="45" dur="500" fill="hold"/>
                                        <p:tgtEl>
                                          <p:spTgt spid="209930"/>
                                        </p:tgtEl>
                                        <p:attrNameLst>
                                          <p:attrName>ppt_w</p:attrName>
                                        </p:attrNameLst>
                                      </p:cBhvr>
                                      <p:tavLst>
                                        <p:tav tm="0">
                                          <p:val>
                                            <p:strVal val="4*#ppt_w"/>
                                          </p:val>
                                        </p:tav>
                                        <p:tav tm="100000">
                                          <p:val>
                                            <p:strVal val="#ppt_w"/>
                                          </p:val>
                                        </p:tav>
                                      </p:tavLst>
                                    </p:anim>
                                    <p:anim calcmode="lin" valueType="num">
                                      <p:cBhvr>
                                        <p:cTn id="46" dur="500" fill="hold"/>
                                        <p:tgtEl>
                                          <p:spTgt spid="209930"/>
                                        </p:tgtEl>
                                        <p:attrNameLst>
                                          <p:attrName>ppt_h</p:attrName>
                                        </p:attrNameLst>
                                      </p:cBhvr>
                                      <p:tavLst>
                                        <p:tav tm="0">
                                          <p:val>
                                            <p:strVal val="4*#ppt_h"/>
                                          </p:val>
                                        </p:tav>
                                        <p:tav tm="100000">
                                          <p:val>
                                            <p:strVal val="#ppt_h"/>
                                          </p:val>
                                        </p:tav>
                                      </p:tavLst>
                                    </p:anim>
                                  </p:childTnLst>
                                </p:cTn>
                              </p:par>
                            </p:childTnLst>
                          </p:cTn>
                        </p:par>
                        <p:par>
                          <p:cTn id="47" fill="hold" nodeType="afterGroup">
                            <p:stCondLst>
                              <p:cond delay="500"/>
                            </p:stCondLst>
                            <p:childTnLst>
                              <p:par>
                                <p:cTn id="48" presetID="23" presetClass="entr" presetSubtype="32" fill="hold" grpId="0" nodeType="afterEffect">
                                  <p:stCondLst>
                                    <p:cond delay="0"/>
                                  </p:stCondLst>
                                  <p:childTnLst>
                                    <p:set>
                                      <p:cBhvr>
                                        <p:cTn id="49" dur="1" fill="hold">
                                          <p:stCondLst>
                                            <p:cond delay="0"/>
                                          </p:stCondLst>
                                        </p:cTn>
                                        <p:tgtEl>
                                          <p:spTgt spid="209931"/>
                                        </p:tgtEl>
                                        <p:attrNameLst>
                                          <p:attrName>style.visibility</p:attrName>
                                        </p:attrNameLst>
                                      </p:cBhvr>
                                      <p:to>
                                        <p:strVal val="visible"/>
                                      </p:to>
                                    </p:set>
                                    <p:anim calcmode="lin" valueType="num">
                                      <p:cBhvr>
                                        <p:cTn id="50" dur="500" fill="hold"/>
                                        <p:tgtEl>
                                          <p:spTgt spid="209931"/>
                                        </p:tgtEl>
                                        <p:attrNameLst>
                                          <p:attrName>ppt_w</p:attrName>
                                        </p:attrNameLst>
                                      </p:cBhvr>
                                      <p:tavLst>
                                        <p:tav tm="0">
                                          <p:val>
                                            <p:strVal val="4*#ppt_w"/>
                                          </p:val>
                                        </p:tav>
                                        <p:tav tm="100000">
                                          <p:val>
                                            <p:strVal val="#ppt_w"/>
                                          </p:val>
                                        </p:tav>
                                      </p:tavLst>
                                    </p:anim>
                                    <p:anim calcmode="lin" valueType="num">
                                      <p:cBhvr>
                                        <p:cTn id="51" dur="500" fill="hold"/>
                                        <p:tgtEl>
                                          <p:spTgt spid="209931"/>
                                        </p:tgtEl>
                                        <p:attrNameLst>
                                          <p:attrName>ppt_h</p:attrName>
                                        </p:attrNameLst>
                                      </p:cBhvr>
                                      <p:tavLst>
                                        <p:tav tm="0">
                                          <p:val>
                                            <p:strVal val="4*#ppt_h"/>
                                          </p:val>
                                        </p:tav>
                                        <p:tav tm="100000">
                                          <p:val>
                                            <p:strVal val="#ppt_h"/>
                                          </p:val>
                                        </p:tav>
                                      </p:tavLst>
                                    </p:anim>
                                  </p:childTnLst>
                                </p:cTn>
                              </p:par>
                            </p:childTnLst>
                          </p:cTn>
                        </p:par>
                        <p:par>
                          <p:cTn id="52" fill="hold" nodeType="afterGroup">
                            <p:stCondLst>
                              <p:cond delay="1000"/>
                            </p:stCondLst>
                            <p:childTnLst>
                              <p:par>
                                <p:cTn id="53" presetID="23" presetClass="entr" presetSubtype="32" fill="hold" grpId="0" nodeType="afterEffect">
                                  <p:stCondLst>
                                    <p:cond delay="0"/>
                                  </p:stCondLst>
                                  <p:childTnLst>
                                    <p:set>
                                      <p:cBhvr>
                                        <p:cTn id="54" dur="1" fill="hold">
                                          <p:stCondLst>
                                            <p:cond delay="0"/>
                                          </p:stCondLst>
                                        </p:cTn>
                                        <p:tgtEl>
                                          <p:spTgt spid="209932"/>
                                        </p:tgtEl>
                                        <p:attrNameLst>
                                          <p:attrName>style.visibility</p:attrName>
                                        </p:attrNameLst>
                                      </p:cBhvr>
                                      <p:to>
                                        <p:strVal val="visible"/>
                                      </p:to>
                                    </p:set>
                                    <p:anim calcmode="lin" valueType="num">
                                      <p:cBhvr>
                                        <p:cTn id="55" dur="500" fill="hold"/>
                                        <p:tgtEl>
                                          <p:spTgt spid="209932"/>
                                        </p:tgtEl>
                                        <p:attrNameLst>
                                          <p:attrName>ppt_w</p:attrName>
                                        </p:attrNameLst>
                                      </p:cBhvr>
                                      <p:tavLst>
                                        <p:tav tm="0">
                                          <p:val>
                                            <p:strVal val="4*#ppt_w"/>
                                          </p:val>
                                        </p:tav>
                                        <p:tav tm="100000">
                                          <p:val>
                                            <p:strVal val="#ppt_w"/>
                                          </p:val>
                                        </p:tav>
                                      </p:tavLst>
                                    </p:anim>
                                    <p:anim calcmode="lin" valueType="num">
                                      <p:cBhvr>
                                        <p:cTn id="56" dur="500" fill="hold"/>
                                        <p:tgtEl>
                                          <p:spTgt spid="209932"/>
                                        </p:tgtEl>
                                        <p:attrNameLst>
                                          <p:attrName>ppt_h</p:attrName>
                                        </p:attrNameLst>
                                      </p:cBhvr>
                                      <p:tavLst>
                                        <p:tav tm="0">
                                          <p:val>
                                            <p:strVal val="4*#ppt_h"/>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autoUpdateAnimBg="0"/>
      <p:bldP spid="209924" grpId="0" animBg="1"/>
      <p:bldP spid="209925" grpId="0" autoUpdateAnimBg="0"/>
      <p:bldP spid="209926" grpId="0" autoUpdateAnimBg="0"/>
      <p:bldP spid="209928" grpId="0" autoUpdateAnimBg="0"/>
      <p:bldP spid="209929" grpId="0" autoUpdateAnimBg="0"/>
      <p:bldP spid="209930" grpId="0" autoUpdateAnimBg="0"/>
      <p:bldP spid="209931" grpId="0" autoUpdateAnimBg="0"/>
      <p:bldP spid="209932" grpId="0" autoUpdateAnimBg="0"/>
      <p:bldP spid="209933"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p:cNvSpPr>
            <a:spLocks noChangeArrowheads="1"/>
          </p:cNvSpPr>
          <p:nvPr/>
        </p:nvSpPr>
        <p:spPr bwMode="auto">
          <a:xfrm>
            <a:off x="479425" y="1528763"/>
            <a:ext cx="8315325"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        如果宿主的免疫力很强，而病原体的毒力相对较弱，数量又较少，传染后只引起宿主的轻微伤害，且很快就将病原体彻底消灭，因而基本上不表现临床症状。</a:t>
            </a:r>
          </a:p>
        </p:txBody>
      </p:sp>
      <p:sp>
        <p:nvSpPr>
          <p:cNvPr id="210949" name="Text Box 5"/>
          <p:cNvSpPr txBox="1">
            <a:spLocks noChangeArrowheads="1"/>
          </p:cNvSpPr>
          <p:nvPr/>
        </p:nvSpPr>
        <p:spPr bwMode="auto">
          <a:xfrm>
            <a:off x="284163" y="3881438"/>
            <a:ext cx="8575675"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如果病原体与宿主双方都有一定的优势，但病原体仅被限制于某一局部且无法大量繁殖，二者长期处于僵持状态，就称为带菌状态。这种长期处于带菌状态的宿主，称为带菌者，成为该传染病的传染源，十分危险。</a:t>
            </a:r>
          </a:p>
        </p:txBody>
      </p:sp>
      <p:sp>
        <p:nvSpPr>
          <p:cNvPr id="210950" name="Text Box 6"/>
          <p:cNvSpPr txBox="1">
            <a:spLocks noChangeArrowheads="1"/>
          </p:cNvSpPr>
          <p:nvPr/>
        </p:nvSpPr>
        <p:spPr bwMode="auto">
          <a:xfrm>
            <a:off x="755650" y="6199188"/>
            <a:ext cx="6270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dirty="0">
                <a:solidFill>
                  <a:schemeClr val="accent2">
                    <a:lumMod val="75000"/>
                  </a:schemeClr>
                </a:solidFill>
                <a:latin typeface="思源黑体 CN Medium" panose="020B0600000000000000" pitchFamily="34" charset="-122"/>
                <a:ea typeface="思源黑体 CN Medium" panose="020B0600000000000000" pitchFamily="34" charset="-122"/>
              </a:rPr>
              <a:t>“</a:t>
            </a:r>
            <a:r>
              <a:rPr lang="zh-CN" altLang="en-US" sz="2800" dirty="0">
                <a:solidFill>
                  <a:schemeClr val="accent2">
                    <a:lumMod val="75000"/>
                  </a:schemeClr>
                </a:solidFill>
                <a:latin typeface="思源黑体 CN Medium" panose="020B0600000000000000" pitchFamily="34" charset="-122"/>
                <a:ea typeface="思源黑体 CN Medium" panose="020B0600000000000000" pitchFamily="34" charset="-122"/>
              </a:rPr>
              <a:t>伤寒玛丽”（真名：</a:t>
            </a:r>
            <a:r>
              <a:rPr lang="en-US" altLang="zh-CN" sz="2800" dirty="0">
                <a:solidFill>
                  <a:schemeClr val="accent2">
                    <a:lumMod val="75000"/>
                  </a:schemeClr>
                </a:solidFill>
                <a:latin typeface="思源黑体 CN Medium" panose="020B0600000000000000" pitchFamily="34" charset="-122"/>
                <a:ea typeface="思源黑体 CN Medium" panose="020B0600000000000000" pitchFamily="34" charset="-122"/>
              </a:rPr>
              <a:t>Mary Mallon</a:t>
            </a:r>
            <a:r>
              <a:rPr lang="zh-CN" altLang="en-US" sz="2800" dirty="0">
                <a:solidFill>
                  <a:schemeClr val="accent2">
                    <a:lumMod val="75000"/>
                  </a:schemeClr>
                </a:solidFill>
                <a:latin typeface="思源黑体 CN Medium" panose="020B0600000000000000" pitchFamily="34" charset="-122"/>
                <a:ea typeface="思源黑体 CN Medium" panose="020B0600000000000000" pitchFamily="34" charset="-122"/>
              </a:rPr>
              <a:t>）</a:t>
            </a:r>
            <a:endParaRPr lang="zh-CN" altLang="en-US" sz="2400" dirty="0">
              <a:solidFill>
                <a:schemeClr val="accent2">
                  <a:lumMod val="75000"/>
                </a:schemeClr>
              </a:solidFill>
              <a:latin typeface="思源黑体 CN Medium" panose="020B0600000000000000" pitchFamily="34" charset="-122"/>
              <a:ea typeface="思源黑体 CN Medium" panose="020B0600000000000000" pitchFamily="34" charset="-122"/>
            </a:endParaRPr>
          </a:p>
        </p:txBody>
      </p:sp>
      <p:grpSp>
        <p:nvGrpSpPr>
          <p:cNvPr id="33797" name="组合 10"/>
          <p:cNvGrpSpPr>
            <a:grpSpLocks/>
          </p:cNvGrpSpPr>
          <p:nvPr/>
        </p:nvGrpSpPr>
        <p:grpSpPr bwMode="auto">
          <a:xfrm>
            <a:off x="0" y="230188"/>
            <a:ext cx="9274175" cy="677862"/>
            <a:chOff x="-12700" y="312738"/>
            <a:chExt cx="9274096" cy="678304"/>
          </a:xfrm>
        </p:grpSpPr>
        <p:sp>
          <p:nvSpPr>
            <p:cNvPr id="12" name="矩形 11"/>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801"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三、传染的</a:t>
              </a:r>
              <a:r>
                <a:rPr lang="en-US" altLang="zh-CN" sz="3600">
                  <a:solidFill>
                    <a:schemeClr val="bg1"/>
                  </a:solidFill>
                  <a:latin typeface="思源黑体 CN Medium" panose="020B0600000000000000" pitchFamily="34" charset="-122"/>
                  <a:ea typeface="思源黑体 CN Medium" panose="020B0600000000000000" pitchFamily="34" charset="-122"/>
                </a:rPr>
                <a:t>3</a:t>
              </a:r>
              <a:r>
                <a:rPr lang="zh-CN" altLang="en-US" sz="3600">
                  <a:solidFill>
                    <a:schemeClr val="bg1"/>
                  </a:solidFill>
                  <a:latin typeface="思源黑体 CN Medium" panose="020B0600000000000000" pitchFamily="34" charset="-122"/>
                  <a:ea typeface="思源黑体 CN Medium" panose="020B0600000000000000" pitchFamily="34" charset="-122"/>
                </a:rPr>
                <a:t>种可能结局</a:t>
              </a:r>
            </a:p>
          </p:txBody>
        </p:sp>
      </p:grpSp>
      <p:sp>
        <p:nvSpPr>
          <p:cNvPr id="14" name="Text Box 10"/>
          <p:cNvSpPr txBox="1">
            <a:spLocks noChangeArrowheads="1"/>
          </p:cNvSpPr>
          <p:nvPr/>
        </p:nvSpPr>
        <p:spPr bwMode="auto">
          <a:xfrm>
            <a:off x="63500" y="989013"/>
            <a:ext cx="2419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a:solidFill>
                  <a:srgbClr val="FFFF00"/>
                </a:solidFill>
                <a:latin typeface="思源黑体 CN Heavy" panose="020B0A00000000000000" pitchFamily="34" charset="-122"/>
                <a:ea typeface="思源黑体 CN Heavy" panose="020B0A00000000000000" pitchFamily="34" charset="-122"/>
              </a:rPr>
              <a:t>  </a:t>
            </a:r>
            <a:r>
              <a:rPr lang="zh-CN" altLang="en-US">
                <a:solidFill>
                  <a:srgbClr val="FFFF00"/>
                </a:solidFill>
                <a:latin typeface="思源黑体 CN Heavy" panose="020B0A00000000000000" pitchFamily="34" charset="-122"/>
                <a:ea typeface="思源黑体 CN Heavy" panose="020B0A00000000000000" pitchFamily="34" charset="-122"/>
              </a:rPr>
              <a:t>隐性传染</a:t>
            </a:r>
            <a:endParaRPr lang="zh-CN" altLang="en-US" sz="2400">
              <a:solidFill>
                <a:srgbClr val="FFFF00"/>
              </a:solidFill>
              <a:latin typeface="思源黑体 CN Heavy" panose="020B0A00000000000000" pitchFamily="34" charset="-122"/>
              <a:ea typeface="思源黑体 CN Heavy" panose="020B0A00000000000000" pitchFamily="34" charset="-122"/>
            </a:endParaRPr>
          </a:p>
        </p:txBody>
      </p:sp>
      <p:sp>
        <p:nvSpPr>
          <p:cNvPr id="15" name="Text Box 11"/>
          <p:cNvSpPr txBox="1">
            <a:spLocks noChangeArrowheads="1"/>
          </p:cNvSpPr>
          <p:nvPr/>
        </p:nvSpPr>
        <p:spPr bwMode="auto">
          <a:xfrm>
            <a:off x="82550" y="3416300"/>
            <a:ext cx="2419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a:solidFill>
                  <a:srgbClr val="FFFF00"/>
                </a:solidFill>
                <a:latin typeface="思源黑体 CN Heavy" panose="020B0A00000000000000" pitchFamily="34" charset="-122"/>
                <a:ea typeface="思源黑体 CN Heavy" panose="020B0A00000000000000" pitchFamily="34" charset="-122"/>
              </a:rPr>
              <a:t>  </a:t>
            </a:r>
            <a:r>
              <a:rPr lang="zh-CN" altLang="en-US">
                <a:solidFill>
                  <a:srgbClr val="FFFF00"/>
                </a:solidFill>
                <a:latin typeface="思源黑体 CN Heavy" panose="020B0A00000000000000" pitchFamily="34" charset="-122"/>
                <a:ea typeface="思源黑体 CN Heavy" panose="020B0A00000000000000" pitchFamily="34" charset="-122"/>
              </a:rPr>
              <a:t>带菌状态</a:t>
            </a:r>
            <a:endParaRPr lang="zh-CN" altLang="en-US" sz="2400">
              <a:solidFill>
                <a:srgbClr val="FFFF00"/>
              </a:solidFill>
              <a:latin typeface="思源黑体 CN Heavy" panose="020B0A00000000000000" pitchFamily="34" charset="-122"/>
              <a:ea typeface="思源黑体 CN Heavy" panose="020B0A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10947"/>
                                        </p:tgtEl>
                                        <p:attrNameLst>
                                          <p:attrName>style.visibility</p:attrName>
                                        </p:attrNameLst>
                                      </p:cBhvr>
                                      <p:to>
                                        <p:strVal val="visible"/>
                                      </p:to>
                                    </p:set>
                                    <p:anim calcmode="lin" valueType="num">
                                      <p:cBhvr additive="base">
                                        <p:cTn id="7" dur="500" fill="hold"/>
                                        <p:tgtEl>
                                          <p:spTgt spid="210947"/>
                                        </p:tgtEl>
                                        <p:attrNameLst>
                                          <p:attrName>ppt_x</p:attrName>
                                        </p:attrNameLst>
                                      </p:cBhvr>
                                      <p:tavLst>
                                        <p:tav tm="0">
                                          <p:val>
                                            <p:strVal val="0-#ppt_w/2"/>
                                          </p:val>
                                        </p:tav>
                                        <p:tav tm="100000">
                                          <p:val>
                                            <p:strVal val="#ppt_x"/>
                                          </p:val>
                                        </p:tav>
                                      </p:tavLst>
                                    </p:anim>
                                    <p:anim calcmode="lin" valueType="num">
                                      <p:cBhvr additive="base">
                                        <p:cTn id="8" dur="500" fill="hold"/>
                                        <p:tgtEl>
                                          <p:spTgt spid="2109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10949"/>
                                        </p:tgtEl>
                                        <p:attrNameLst>
                                          <p:attrName>style.visibility</p:attrName>
                                        </p:attrNameLst>
                                      </p:cBhvr>
                                      <p:to>
                                        <p:strVal val="visible"/>
                                      </p:to>
                                    </p:set>
                                    <p:anim calcmode="lin" valueType="num">
                                      <p:cBhvr additive="base">
                                        <p:cTn id="13" dur="500" fill="hold"/>
                                        <p:tgtEl>
                                          <p:spTgt spid="210949"/>
                                        </p:tgtEl>
                                        <p:attrNameLst>
                                          <p:attrName>ppt_x</p:attrName>
                                        </p:attrNameLst>
                                      </p:cBhvr>
                                      <p:tavLst>
                                        <p:tav tm="0">
                                          <p:val>
                                            <p:strVal val="0-#ppt_w/2"/>
                                          </p:val>
                                        </p:tav>
                                        <p:tav tm="100000">
                                          <p:val>
                                            <p:strVal val="#ppt_x"/>
                                          </p:val>
                                        </p:tav>
                                      </p:tavLst>
                                    </p:anim>
                                    <p:anim calcmode="lin" valueType="num">
                                      <p:cBhvr additive="base">
                                        <p:cTn id="14" dur="500" fill="hold"/>
                                        <p:tgtEl>
                                          <p:spTgt spid="21094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10950"/>
                                        </p:tgtEl>
                                        <p:attrNameLst>
                                          <p:attrName>style.visibility</p:attrName>
                                        </p:attrNameLst>
                                      </p:cBhvr>
                                      <p:to>
                                        <p:strVal val="visible"/>
                                      </p:to>
                                    </p:set>
                                    <p:anim calcmode="lin" valueType="num">
                                      <p:cBhvr additive="base">
                                        <p:cTn id="19" dur="500" fill="hold"/>
                                        <p:tgtEl>
                                          <p:spTgt spid="210950"/>
                                        </p:tgtEl>
                                        <p:attrNameLst>
                                          <p:attrName>ppt_x</p:attrName>
                                        </p:attrNameLst>
                                      </p:cBhvr>
                                      <p:tavLst>
                                        <p:tav tm="0">
                                          <p:val>
                                            <p:strVal val="0-#ppt_w/2"/>
                                          </p:val>
                                        </p:tav>
                                        <p:tav tm="100000">
                                          <p:val>
                                            <p:strVal val="#ppt_x"/>
                                          </p:val>
                                        </p:tav>
                                      </p:tavLst>
                                    </p:anim>
                                    <p:anim calcmode="lin" valueType="num">
                                      <p:cBhvr additive="base">
                                        <p:cTn id="20" dur="500" fill="hold"/>
                                        <p:tgtEl>
                                          <p:spTgt spid="21095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3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strVal val="4*#ppt_w"/>
                                          </p:val>
                                        </p:tav>
                                        <p:tav tm="100000">
                                          <p:val>
                                            <p:strVal val="#ppt_w"/>
                                          </p:val>
                                        </p:tav>
                                      </p:tavLst>
                                    </p:anim>
                                    <p:anim calcmode="lin" valueType="num">
                                      <p:cBhvr>
                                        <p:cTn id="26" dur="500" fill="hold"/>
                                        <p:tgtEl>
                                          <p:spTgt spid="14"/>
                                        </p:tgtEl>
                                        <p:attrNameLst>
                                          <p:attrName>ppt_h</p:attrName>
                                        </p:attrNameLst>
                                      </p:cBhvr>
                                      <p:tavLst>
                                        <p:tav tm="0">
                                          <p:val>
                                            <p:strVal val="4*#ppt_h"/>
                                          </p:val>
                                        </p:tav>
                                        <p:tav tm="100000">
                                          <p:val>
                                            <p:strVal val="#ppt_h"/>
                                          </p:val>
                                        </p:tav>
                                      </p:tavLst>
                                    </p:anim>
                                  </p:childTnLst>
                                </p:cTn>
                              </p:par>
                            </p:childTnLst>
                          </p:cTn>
                        </p:par>
                        <p:par>
                          <p:cTn id="27" fill="hold" nodeType="afterGroup">
                            <p:stCondLst>
                              <p:cond delay="500"/>
                            </p:stCondLst>
                            <p:childTnLst>
                              <p:par>
                                <p:cTn id="28" presetID="23" presetClass="entr" presetSubtype="3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strVal val="4*#ppt_w"/>
                                          </p:val>
                                        </p:tav>
                                        <p:tav tm="100000">
                                          <p:val>
                                            <p:strVal val="#ppt_w"/>
                                          </p:val>
                                        </p:tav>
                                      </p:tavLst>
                                    </p:anim>
                                    <p:anim calcmode="lin" valueType="num">
                                      <p:cBhvr>
                                        <p:cTn id="31" dur="500" fill="hold"/>
                                        <p:tgtEl>
                                          <p:spTgt spid="1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autoUpdateAnimBg="0"/>
      <p:bldP spid="210949" grpId="0" autoUpdateAnimBg="0"/>
      <p:bldP spid="210950" grpId="0" autoUpdateAnimBg="0"/>
      <p:bldP spid="14" grpId="0" autoUpdateAnimBg="0"/>
      <p:bldP spid="15"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7363" y="4003675"/>
            <a:ext cx="8261350" cy="2520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1971" name="Text Box 3"/>
          <p:cNvSpPr txBox="1">
            <a:spLocks noChangeArrowheads="1"/>
          </p:cNvSpPr>
          <p:nvPr/>
        </p:nvSpPr>
        <p:spPr bwMode="auto">
          <a:xfrm>
            <a:off x="288925" y="908050"/>
            <a:ext cx="86979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        如果宿主的免疫力较低，或入侵病原菌的毒力较强、数量较多，病原菌很快在体内繁殖并产生大量有毒产物，使宿主的细胞和组织蒙受严重损害，生理功能异常，于是就出现了一系列临床症状。</a:t>
            </a:r>
          </a:p>
        </p:txBody>
      </p:sp>
      <p:sp>
        <p:nvSpPr>
          <p:cNvPr id="211972" name="Text Box 4"/>
          <p:cNvSpPr txBox="1">
            <a:spLocks noChangeArrowheads="1"/>
          </p:cNvSpPr>
          <p:nvPr/>
        </p:nvSpPr>
        <p:spPr bwMode="auto">
          <a:xfrm>
            <a:off x="487363" y="3479800"/>
            <a:ext cx="3416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思源黑体 CN Medium" panose="020B0600000000000000" pitchFamily="34" charset="-122"/>
                <a:ea typeface="思源黑体 CN Medium" panose="020B0600000000000000" pitchFamily="34" charset="-122"/>
              </a:rPr>
              <a:t>按发病时间的长短：</a:t>
            </a:r>
          </a:p>
        </p:txBody>
      </p:sp>
      <p:sp>
        <p:nvSpPr>
          <p:cNvPr id="211973" name="Text Box 5"/>
          <p:cNvSpPr txBox="1">
            <a:spLocks noChangeArrowheads="1"/>
          </p:cNvSpPr>
          <p:nvPr/>
        </p:nvSpPr>
        <p:spPr bwMode="auto">
          <a:xfrm>
            <a:off x="468313" y="3979863"/>
            <a:ext cx="818673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solidFill>
                  <a:srgbClr val="008000"/>
                </a:solidFill>
                <a:latin typeface="思源黑体 CN Medium" panose="020B0600000000000000" pitchFamily="34" charset="-122"/>
                <a:ea typeface="思源黑体 CN Medium" panose="020B0600000000000000" pitchFamily="34" charset="-122"/>
              </a:rPr>
              <a:t>急性传染：病程仅数日至数周，如流行性脑膜炎和霍乱等；</a:t>
            </a:r>
          </a:p>
          <a:p>
            <a:pPr eaLnBrk="1" hangingPunct="1">
              <a:lnSpc>
                <a:spcPct val="150000"/>
              </a:lnSpc>
              <a:spcBef>
                <a:spcPct val="0"/>
              </a:spcBef>
              <a:buFontTx/>
              <a:buNone/>
            </a:pPr>
            <a:r>
              <a:rPr lang="zh-CN" altLang="en-US" sz="2400" dirty="0">
                <a:solidFill>
                  <a:srgbClr val="008000"/>
                </a:solidFill>
                <a:latin typeface="思源黑体 CN Medium" panose="020B0600000000000000" pitchFamily="34" charset="-122"/>
                <a:ea typeface="思源黑体 CN Medium" panose="020B0600000000000000" pitchFamily="34" charset="-122"/>
              </a:rPr>
              <a:t>                      多为细胞外寄生物引起！</a:t>
            </a:r>
          </a:p>
        </p:txBody>
      </p:sp>
      <p:sp>
        <p:nvSpPr>
          <p:cNvPr id="211974" name="Text Box 6"/>
          <p:cNvSpPr txBox="1">
            <a:spLocks noChangeArrowheads="1"/>
          </p:cNvSpPr>
          <p:nvPr/>
        </p:nvSpPr>
        <p:spPr bwMode="auto">
          <a:xfrm>
            <a:off x="487363" y="5229225"/>
            <a:ext cx="849471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400" dirty="0">
                <a:solidFill>
                  <a:srgbClr val="008000"/>
                </a:solidFill>
                <a:latin typeface="思源黑体 CN Medium" panose="020B0600000000000000" pitchFamily="34" charset="-122"/>
                <a:ea typeface="思源黑体 CN Medium" panose="020B0600000000000000" pitchFamily="34" charset="-122"/>
              </a:rPr>
              <a:t>慢性传染：病程往往长达数月至数年，如结核病、麻风病等。</a:t>
            </a:r>
          </a:p>
          <a:p>
            <a:pPr>
              <a:lnSpc>
                <a:spcPct val="150000"/>
              </a:lnSpc>
              <a:spcBef>
                <a:spcPct val="0"/>
              </a:spcBef>
              <a:buFontTx/>
              <a:buNone/>
            </a:pPr>
            <a:r>
              <a:rPr lang="zh-CN" altLang="en-US" sz="2400" dirty="0">
                <a:solidFill>
                  <a:srgbClr val="008000"/>
                </a:solidFill>
                <a:latin typeface="思源黑体 CN Medium" panose="020B0600000000000000" pitchFamily="34" charset="-122"/>
                <a:ea typeface="思源黑体 CN Medium" panose="020B0600000000000000" pitchFamily="34" charset="-122"/>
              </a:rPr>
              <a:t>                      多由细胞内寄生物引起！</a:t>
            </a:r>
          </a:p>
          <a:p>
            <a:pPr eaLnBrk="1" hangingPunct="1">
              <a:lnSpc>
                <a:spcPct val="150000"/>
              </a:lnSpc>
              <a:spcBef>
                <a:spcPct val="0"/>
              </a:spcBef>
              <a:buFontTx/>
              <a:buNone/>
            </a:pPr>
            <a:endParaRPr kumimoji="1" lang="en-US" altLang="zh-CN" sz="2400" dirty="0">
              <a:solidFill>
                <a:srgbClr val="008000"/>
              </a:solidFill>
              <a:latin typeface="思源黑体 CN Medium" panose="020B0600000000000000" pitchFamily="34" charset="-122"/>
              <a:ea typeface="思源黑体 CN Medium" panose="020B0600000000000000" pitchFamily="34" charset="-122"/>
            </a:endParaRPr>
          </a:p>
        </p:txBody>
      </p:sp>
      <p:sp>
        <p:nvSpPr>
          <p:cNvPr id="7" name="Text Box 12"/>
          <p:cNvSpPr txBox="1">
            <a:spLocks noChangeArrowheads="1"/>
          </p:cNvSpPr>
          <p:nvPr/>
        </p:nvSpPr>
        <p:spPr bwMode="auto">
          <a:xfrm>
            <a:off x="304800" y="336550"/>
            <a:ext cx="2419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a:solidFill>
                  <a:srgbClr val="FFFF00"/>
                </a:solidFill>
                <a:latin typeface="思源黑体 CN Heavy" panose="020B0A00000000000000" pitchFamily="34" charset="-122"/>
                <a:ea typeface="思源黑体 CN Heavy" panose="020B0A00000000000000" pitchFamily="34" charset="-122"/>
              </a:rPr>
              <a:t>  </a:t>
            </a:r>
            <a:r>
              <a:rPr lang="zh-CN" altLang="en-US">
                <a:solidFill>
                  <a:srgbClr val="FFFF00"/>
                </a:solidFill>
                <a:latin typeface="思源黑体 CN Heavy" panose="020B0A00000000000000" pitchFamily="34" charset="-122"/>
                <a:ea typeface="思源黑体 CN Heavy" panose="020B0A00000000000000" pitchFamily="34" charset="-122"/>
              </a:rPr>
              <a:t>显性传染</a:t>
            </a:r>
            <a:endParaRPr lang="zh-CN" altLang="en-US" sz="2400">
              <a:solidFill>
                <a:srgbClr val="FFFF00"/>
              </a:solidFill>
              <a:latin typeface="思源黑体 CN Heavy" panose="020B0A00000000000000" pitchFamily="34" charset="-122"/>
              <a:ea typeface="思源黑体 CN Heavy" panose="020B0A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11971"/>
                                        </p:tgtEl>
                                        <p:attrNameLst>
                                          <p:attrName>style.visibility</p:attrName>
                                        </p:attrNameLst>
                                      </p:cBhvr>
                                      <p:to>
                                        <p:strVal val="visible"/>
                                      </p:to>
                                    </p:set>
                                    <p:anim calcmode="lin" valueType="num">
                                      <p:cBhvr additive="base">
                                        <p:cTn id="7" dur="500" fill="hold"/>
                                        <p:tgtEl>
                                          <p:spTgt spid="211971"/>
                                        </p:tgtEl>
                                        <p:attrNameLst>
                                          <p:attrName>ppt_x</p:attrName>
                                        </p:attrNameLst>
                                      </p:cBhvr>
                                      <p:tavLst>
                                        <p:tav tm="0">
                                          <p:val>
                                            <p:strVal val="0-#ppt_w/2"/>
                                          </p:val>
                                        </p:tav>
                                        <p:tav tm="100000">
                                          <p:val>
                                            <p:strVal val="#ppt_x"/>
                                          </p:val>
                                        </p:tav>
                                      </p:tavLst>
                                    </p:anim>
                                    <p:anim calcmode="lin" valueType="num">
                                      <p:cBhvr additive="base">
                                        <p:cTn id="8" dur="500" fill="hold"/>
                                        <p:tgtEl>
                                          <p:spTgt spid="2119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11972"/>
                                        </p:tgtEl>
                                        <p:attrNameLst>
                                          <p:attrName>style.visibility</p:attrName>
                                        </p:attrNameLst>
                                      </p:cBhvr>
                                      <p:to>
                                        <p:strVal val="visible"/>
                                      </p:to>
                                    </p:set>
                                    <p:anim calcmode="lin" valueType="num">
                                      <p:cBhvr additive="base">
                                        <p:cTn id="13" dur="500" fill="hold"/>
                                        <p:tgtEl>
                                          <p:spTgt spid="211972"/>
                                        </p:tgtEl>
                                        <p:attrNameLst>
                                          <p:attrName>ppt_x</p:attrName>
                                        </p:attrNameLst>
                                      </p:cBhvr>
                                      <p:tavLst>
                                        <p:tav tm="0">
                                          <p:val>
                                            <p:strVal val="0-#ppt_w/2"/>
                                          </p:val>
                                        </p:tav>
                                        <p:tav tm="100000">
                                          <p:val>
                                            <p:strVal val="#ppt_x"/>
                                          </p:val>
                                        </p:tav>
                                      </p:tavLst>
                                    </p:anim>
                                    <p:anim calcmode="lin" valueType="num">
                                      <p:cBhvr additive="base">
                                        <p:cTn id="14" dur="500" fill="hold"/>
                                        <p:tgtEl>
                                          <p:spTgt spid="21197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11973"/>
                                        </p:tgtEl>
                                        <p:attrNameLst>
                                          <p:attrName>style.visibility</p:attrName>
                                        </p:attrNameLst>
                                      </p:cBhvr>
                                      <p:to>
                                        <p:strVal val="visible"/>
                                      </p:to>
                                    </p:set>
                                    <p:anim calcmode="lin" valueType="num">
                                      <p:cBhvr additive="base">
                                        <p:cTn id="19" dur="500" fill="hold"/>
                                        <p:tgtEl>
                                          <p:spTgt spid="211973"/>
                                        </p:tgtEl>
                                        <p:attrNameLst>
                                          <p:attrName>ppt_x</p:attrName>
                                        </p:attrNameLst>
                                      </p:cBhvr>
                                      <p:tavLst>
                                        <p:tav tm="0">
                                          <p:val>
                                            <p:strVal val="0-#ppt_w/2"/>
                                          </p:val>
                                        </p:tav>
                                        <p:tav tm="100000">
                                          <p:val>
                                            <p:strVal val="#ppt_x"/>
                                          </p:val>
                                        </p:tav>
                                      </p:tavLst>
                                    </p:anim>
                                    <p:anim calcmode="lin" valueType="num">
                                      <p:cBhvr additive="base">
                                        <p:cTn id="20" dur="500" fill="hold"/>
                                        <p:tgtEl>
                                          <p:spTgt spid="211973"/>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2" presetClass="entr" presetSubtype="12" fill="hold" grpId="0" nodeType="afterEffect">
                                  <p:stCondLst>
                                    <p:cond delay="0"/>
                                  </p:stCondLst>
                                  <p:childTnLst>
                                    <p:set>
                                      <p:cBhvr>
                                        <p:cTn id="23" dur="1" fill="hold">
                                          <p:stCondLst>
                                            <p:cond delay="0"/>
                                          </p:stCondLst>
                                        </p:cTn>
                                        <p:tgtEl>
                                          <p:spTgt spid="211974"/>
                                        </p:tgtEl>
                                        <p:attrNameLst>
                                          <p:attrName>style.visibility</p:attrName>
                                        </p:attrNameLst>
                                      </p:cBhvr>
                                      <p:to>
                                        <p:strVal val="visible"/>
                                      </p:to>
                                    </p:set>
                                    <p:anim calcmode="lin" valueType="num">
                                      <p:cBhvr additive="base">
                                        <p:cTn id="24" dur="500" fill="hold"/>
                                        <p:tgtEl>
                                          <p:spTgt spid="211974"/>
                                        </p:tgtEl>
                                        <p:attrNameLst>
                                          <p:attrName>ppt_x</p:attrName>
                                        </p:attrNameLst>
                                      </p:cBhvr>
                                      <p:tavLst>
                                        <p:tav tm="0">
                                          <p:val>
                                            <p:strVal val="0-#ppt_w/2"/>
                                          </p:val>
                                        </p:tav>
                                        <p:tav tm="100000">
                                          <p:val>
                                            <p:strVal val="#ppt_x"/>
                                          </p:val>
                                        </p:tav>
                                      </p:tavLst>
                                    </p:anim>
                                    <p:anim calcmode="lin" valueType="num">
                                      <p:cBhvr additive="base">
                                        <p:cTn id="25" dur="500" fill="hold"/>
                                        <p:tgtEl>
                                          <p:spTgt spid="211974"/>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1000"/>
                            </p:stCondLst>
                            <p:childTnLst>
                              <p:par>
                                <p:cTn id="27" presetID="23" presetClass="entr" presetSubtype="32"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strVal val="4*#ppt_w"/>
                                          </p:val>
                                        </p:tav>
                                        <p:tav tm="100000">
                                          <p:val>
                                            <p:strVal val="#ppt_w"/>
                                          </p:val>
                                        </p:tav>
                                      </p:tavLst>
                                    </p:anim>
                                    <p:anim calcmode="lin" valueType="num">
                                      <p:cBhvr>
                                        <p:cTn id="30"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autoUpdateAnimBg="0"/>
      <p:bldP spid="211972" grpId="0" autoUpdateAnimBg="0"/>
      <p:bldP spid="211973" grpId="0" autoUpdateAnimBg="0"/>
      <p:bldP spid="211974" grpId="0" autoUpdateAnimBg="0"/>
      <p:bldP spid="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2484438" y="620713"/>
            <a:ext cx="46482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宿主感染了病原微生物</a:t>
            </a:r>
          </a:p>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病原毒力</a:t>
            </a:r>
            <a:r>
              <a:rPr lang="zh-CN" altLang="en-US" sz="2400" b="1">
                <a:solidFill>
                  <a:srgbClr val="66FF33"/>
                </a:solidFill>
                <a:latin typeface="思源黑体 CN Medium" panose="020B0600000000000000" pitchFamily="34" charset="-122"/>
                <a:ea typeface="思源黑体 CN Medium" panose="020B0600000000000000" pitchFamily="34" charset="-122"/>
              </a:rPr>
              <a:t>低</a:t>
            </a:r>
            <a:r>
              <a:rPr lang="zh-CN" altLang="en-US" sz="2400">
                <a:solidFill>
                  <a:schemeClr val="bg1"/>
                </a:solidFill>
                <a:latin typeface="思源黑体 CN Medium" panose="020B0600000000000000" pitchFamily="34" charset="-122"/>
                <a:ea typeface="思源黑体 CN Medium" panose="020B0600000000000000" pitchFamily="34" charset="-122"/>
              </a:rPr>
              <a:t>或数量</a:t>
            </a:r>
            <a:r>
              <a:rPr lang="zh-CN" altLang="en-US" sz="2400" b="1">
                <a:solidFill>
                  <a:srgbClr val="66FF33"/>
                </a:solidFill>
                <a:latin typeface="思源黑体 CN Medium" panose="020B0600000000000000" pitchFamily="34" charset="-122"/>
                <a:ea typeface="思源黑体 CN Medium" panose="020B0600000000000000" pitchFamily="34" charset="-122"/>
              </a:rPr>
              <a:t>少</a:t>
            </a:r>
            <a:endParaRPr lang="zh-CN" altLang="en-US" sz="2400">
              <a:solidFill>
                <a:schemeClr val="bg1"/>
              </a:solidFill>
              <a:latin typeface="思源黑体 CN Medium" panose="020B0600000000000000" pitchFamily="34" charset="-122"/>
              <a:ea typeface="思源黑体 CN Medium" panose="020B0600000000000000" pitchFamily="34" charset="-122"/>
            </a:endParaRPr>
          </a:p>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宿主免疫力</a:t>
            </a:r>
            <a:r>
              <a:rPr lang="zh-CN" altLang="en-US" sz="2400" b="1">
                <a:solidFill>
                  <a:srgbClr val="66FF33"/>
                </a:solidFill>
                <a:latin typeface="思源黑体 CN Medium" panose="020B0600000000000000" pitchFamily="34" charset="-122"/>
                <a:ea typeface="思源黑体 CN Medium" panose="020B0600000000000000" pitchFamily="34" charset="-122"/>
              </a:rPr>
              <a:t>强</a:t>
            </a:r>
            <a:r>
              <a:rPr lang="zh-CN" altLang="en-US" sz="2400">
                <a:solidFill>
                  <a:schemeClr val="bg1"/>
                </a:solidFill>
                <a:latin typeface="思源黑体 CN Medium" panose="020B0600000000000000" pitchFamily="34" charset="-122"/>
                <a:ea typeface="思源黑体 CN Medium" panose="020B0600000000000000" pitchFamily="34" charset="-122"/>
              </a:rPr>
              <a:t>而</a:t>
            </a:r>
            <a:r>
              <a:rPr lang="zh-CN" altLang="en-US" sz="2400">
                <a:solidFill>
                  <a:srgbClr val="66FF33"/>
                </a:solidFill>
                <a:latin typeface="思源黑体 CN Medium" panose="020B0600000000000000" pitchFamily="34" charset="-122"/>
                <a:ea typeface="思源黑体 CN Medium" panose="020B0600000000000000" pitchFamily="34" charset="-122"/>
              </a:rPr>
              <a:t>无临床病症</a:t>
            </a:r>
            <a:endParaRPr lang="zh-CN" altLang="en-US" sz="2400">
              <a:latin typeface="思源黑体 CN Medium" panose="020B0600000000000000" pitchFamily="34" charset="-122"/>
              <a:ea typeface="思源黑体 CN Medium" panose="020B0600000000000000" pitchFamily="34" charset="-122"/>
            </a:endParaRPr>
          </a:p>
        </p:txBody>
      </p:sp>
      <p:sp>
        <p:nvSpPr>
          <p:cNvPr id="36867" name="AutoShape 5"/>
          <p:cNvSpPr>
            <a:spLocks/>
          </p:cNvSpPr>
          <p:nvPr/>
        </p:nvSpPr>
        <p:spPr bwMode="auto">
          <a:xfrm>
            <a:off x="6481763" y="898525"/>
            <a:ext cx="228600" cy="914400"/>
          </a:xfrm>
          <a:prstGeom prst="rightBrace">
            <a:avLst>
              <a:gd name="adj1" fmla="val 33333"/>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36868" name="Text Box 6"/>
          <p:cNvSpPr txBox="1">
            <a:spLocks noChangeArrowheads="1"/>
          </p:cNvSpPr>
          <p:nvPr/>
        </p:nvSpPr>
        <p:spPr bwMode="auto">
          <a:xfrm>
            <a:off x="6654800" y="765175"/>
            <a:ext cx="5540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66FF33"/>
                </a:solidFill>
                <a:latin typeface="思源黑体 CN Medium" panose="020B0600000000000000" pitchFamily="34" charset="-122"/>
                <a:ea typeface="思源黑体 CN Medium" panose="020B0600000000000000" pitchFamily="34" charset="-122"/>
              </a:rPr>
              <a:t>自愈者</a:t>
            </a:r>
            <a:endParaRPr lang="zh-CN" altLang="en-US" sz="2400">
              <a:latin typeface="思源黑体 CN Medium" panose="020B0600000000000000" pitchFamily="34" charset="-122"/>
              <a:ea typeface="思源黑体 CN Medium" panose="020B0600000000000000" pitchFamily="34" charset="-122"/>
            </a:endParaRPr>
          </a:p>
        </p:txBody>
      </p:sp>
      <p:sp>
        <p:nvSpPr>
          <p:cNvPr id="36869" name="Text Box 7"/>
          <p:cNvSpPr txBox="1">
            <a:spLocks noChangeArrowheads="1"/>
          </p:cNvSpPr>
          <p:nvPr/>
        </p:nvSpPr>
        <p:spPr bwMode="auto">
          <a:xfrm>
            <a:off x="2424113" y="2795588"/>
            <a:ext cx="46482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宿主感染了病原微生物</a:t>
            </a:r>
          </a:p>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病原毒力</a:t>
            </a:r>
            <a:r>
              <a:rPr lang="zh-CN" altLang="en-US" sz="2400" b="1">
                <a:solidFill>
                  <a:srgbClr val="66FF33"/>
                </a:solidFill>
                <a:latin typeface="思源黑体 CN Medium" panose="020B0600000000000000" pitchFamily="34" charset="-122"/>
                <a:ea typeface="思源黑体 CN Medium" panose="020B0600000000000000" pitchFamily="34" charset="-122"/>
              </a:rPr>
              <a:t>强</a:t>
            </a:r>
            <a:r>
              <a:rPr lang="zh-CN" altLang="en-US" sz="2400">
                <a:solidFill>
                  <a:schemeClr val="bg1"/>
                </a:solidFill>
                <a:latin typeface="思源黑体 CN Medium" panose="020B0600000000000000" pitchFamily="34" charset="-122"/>
                <a:ea typeface="思源黑体 CN Medium" panose="020B0600000000000000" pitchFamily="34" charset="-122"/>
              </a:rPr>
              <a:t>或数量</a:t>
            </a:r>
            <a:r>
              <a:rPr lang="zh-CN" altLang="en-US" sz="2400" b="1">
                <a:solidFill>
                  <a:srgbClr val="66FF33"/>
                </a:solidFill>
                <a:latin typeface="思源黑体 CN Medium" panose="020B0600000000000000" pitchFamily="34" charset="-122"/>
                <a:ea typeface="思源黑体 CN Medium" panose="020B0600000000000000" pitchFamily="34" charset="-122"/>
              </a:rPr>
              <a:t>多</a:t>
            </a:r>
            <a:endParaRPr lang="zh-CN" altLang="en-US" sz="2400">
              <a:latin typeface="思源黑体 CN Medium" panose="020B0600000000000000" pitchFamily="34" charset="-122"/>
              <a:ea typeface="思源黑体 CN Medium" panose="020B0600000000000000" pitchFamily="34" charset="-122"/>
            </a:endParaRPr>
          </a:p>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宿主免疫力</a:t>
            </a:r>
            <a:r>
              <a:rPr lang="zh-CN" altLang="en-US" sz="2400" b="1">
                <a:solidFill>
                  <a:srgbClr val="66FF33"/>
                </a:solidFill>
                <a:latin typeface="思源黑体 CN Medium" panose="020B0600000000000000" pitchFamily="34" charset="-122"/>
                <a:ea typeface="思源黑体 CN Medium" panose="020B0600000000000000" pitchFamily="34" charset="-122"/>
              </a:rPr>
              <a:t>弱</a:t>
            </a:r>
            <a:r>
              <a:rPr lang="zh-CN" altLang="en-US" sz="2400">
                <a:solidFill>
                  <a:schemeClr val="bg1"/>
                </a:solidFill>
                <a:latin typeface="思源黑体 CN Medium" panose="020B0600000000000000" pitchFamily="34" charset="-122"/>
                <a:ea typeface="思源黑体 CN Medium" panose="020B0600000000000000" pitchFamily="34" charset="-122"/>
              </a:rPr>
              <a:t>而</a:t>
            </a:r>
            <a:r>
              <a:rPr lang="zh-CN" altLang="en-US" sz="2400">
                <a:solidFill>
                  <a:srgbClr val="66FF33"/>
                </a:solidFill>
                <a:latin typeface="思源黑体 CN Medium" panose="020B0600000000000000" pitchFamily="34" charset="-122"/>
                <a:ea typeface="思源黑体 CN Medium" panose="020B0600000000000000" pitchFamily="34" charset="-122"/>
              </a:rPr>
              <a:t>显临床病症</a:t>
            </a:r>
            <a:endParaRPr lang="zh-CN" altLang="en-US" sz="2400">
              <a:latin typeface="思源黑体 CN Medium" panose="020B0600000000000000" pitchFamily="34" charset="-122"/>
              <a:ea typeface="思源黑体 CN Medium" panose="020B0600000000000000" pitchFamily="34" charset="-122"/>
            </a:endParaRPr>
          </a:p>
        </p:txBody>
      </p:sp>
      <p:sp>
        <p:nvSpPr>
          <p:cNvPr id="36870" name="AutoShape 8"/>
          <p:cNvSpPr>
            <a:spLocks/>
          </p:cNvSpPr>
          <p:nvPr/>
        </p:nvSpPr>
        <p:spPr bwMode="auto">
          <a:xfrm>
            <a:off x="6556375" y="2987675"/>
            <a:ext cx="196850" cy="1184275"/>
          </a:xfrm>
          <a:prstGeom prst="rightBrace">
            <a:avLst>
              <a:gd name="adj1" fmla="val 50134"/>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36871" name="Text Box 9"/>
          <p:cNvSpPr txBox="1">
            <a:spLocks noChangeArrowheads="1"/>
          </p:cNvSpPr>
          <p:nvPr/>
        </p:nvSpPr>
        <p:spPr bwMode="auto">
          <a:xfrm>
            <a:off x="6710363" y="3046413"/>
            <a:ext cx="5540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66FF33"/>
                </a:solidFill>
                <a:latin typeface="思源黑体 CN Medium" panose="020B0600000000000000" pitchFamily="34" charset="-122"/>
                <a:ea typeface="思源黑体 CN Medium" panose="020B0600000000000000" pitchFamily="34" charset="-122"/>
              </a:rPr>
              <a:t>传染病</a:t>
            </a:r>
            <a:endParaRPr lang="zh-CN" altLang="en-US" sz="2400">
              <a:latin typeface="思源黑体 CN Medium" panose="020B0600000000000000" pitchFamily="34" charset="-122"/>
              <a:ea typeface="思源黑体 CN Medium" panose="020B0600000000000000" pitchFamily="34" charset="-122"/>
            </a:endParaRPr>
          </a:p>
        </p:txBody>
      </p:sp>
      <p:sp>
        <p:nvSpPr>
          <p:cNvPr id="36872" name="Text Box 10"/>
          <p:cNvSpPr txBox="1">
            <a:spLocks noChangeArrowheads="1"/>
          </p:cNvSpPr>
          <p:nvPr/>
        </p:nvSpPr>
        <p:spPr bwMode="auto">
          <a:xfrm>
            <a:off x="2339975" y="4941888"/>
            <a:ext cx="5943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宿主感染病原菌而</a:t>
            </a:r>
            <a:r>
              <a:rPr lang="zh-CN" altLang="en-US" sz="2400">
                <a:solidFill>
                  <a:srgbClr val="66FF33"/>
                </a:solidFill>
                <a:latin typeface="思源黑体 CN Medium" panose="020B0600000000000000" pitchFamily="34" charset="-122"/>
                <a:ea typeface="思源黑体 CN Medium" panose="020B0600000000000000" pitchFamily="34" charset="-122"/>
              </a:rPr>
              <a:t>少量繁殖</a:t>
            </a:r>
            <a:r>
              <a:rPr lang="zh-CN" altLang="en-US" sz="2400">
                <a:latin typeface="思源黑体 CN Medium" panose="020B0600000000000000" pitchFamily="34" charset="-122"/>
                <a:ea typeface="思源黑体 CN Medium" panose="020B0600000000000000" pitchFamily="34" charset="-122"/>
              </a:rPr>
              <a:t> </a:t>
            </a:r>
            <a:r>
              <a:rPr lang="zh-CN" altLang="en-US" sz="2400">
                <a:solidFill>
                  <a:schemeClr val="bg1"/>
                </a:solidFill>
                <a:latin typeface="思源黑体 CN Medium" panose="020B0600000000000000" pitchFamily="34" charset="-122"/>
                <a:ea typeface="思源黑体 CN Medium" panose="020B0600000000000000" pitchFamily="34" charset="-122"/>
              </a:rPr>
              <a:t>     </a:t>
            </a:r>
            <a:r>
              <a:rPr lang="zh-CN" altLang="en-US" sz="2400" b="1">
                <a:solidFill>
                  <a:srgbClr val="66FF33"/>
                </a:solidFill>
                <a:latin typeface="思源黑体 CN Medium" panose="020B0600000000000000" pitchFamily="34" charset="-122"/>
                <a:ea typeface="思源黑体 CN Medium" panose="020B0600000000000000" pitchFamily="34" charset="-122"/>
              </a:rPr>
              <a:t>潜状期带菌</a:t>
            </a:r>
            <a:endParaRPr lang="zh-CN" altLang="en-US" sz="2400">
              <a:latin typeface="思源黑体 CN Medium" panose="020B0600000000000000" pitchFamily="34" charset="-122"/>
              <a:ea typeface="思源黑体 CN Medium" panose="020B0600000000000000" pitchFamily="34" charset="-122"/>
            </a:endParaRPr>
          </a:p>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与宿主免疫</a:t>
            </a:r>
            <a:r>
              <a:rPr lang="zh-CN" altLang="en-US" sz="2400">
                <a:solidFill>
                  <a:srgbClr val="66FF33"/>
                </a:solidFill>
                <a:latin typeface="思源黑体 CN Medium" panose="020B0600000000000000" pitchFamily="34" charset="-122"/>
                <a:ea typeface="思源黑体 CN Medium" panose="020B0600000000000000" pitchFamily="34" charset="-122"/>
              </a:rPr>
              <a:t>相持状态无症状      </a:t>
            </a:r>
            <a:r>
              <a:rPr lang="zh-CN" altLang="en-US" sz="2400" b="1">
                <a:solidFill>
                  <a:srgbClr val="66FF33"/>
                </a:solidFill>
                <a:latin typeface="思源黑体 CN Medium" panose="020B0600000000000000" pitchFamily="34" charset="-122"/>
                <a:ea typeface="思源黑体 CN Medium" panose="020B0600000000000000" pitchFamily="34" charset="-122"/>
              </a:rPr>
              <a:t>恢复期带菌</a:t>
            </a:r>
            <a:endParaRPr lang="zh-CN" altLang="en-US" sz="2400">
              <a:latin typeface="思源黑体 CN Medium" panose="020B0600000000000000" pitchFamily="34" charset="-122"/>
              <a:ea typeface="思源黑体 CN Medium" panose="020B0600000000000000" pitchFamily="34" charset="-122"/>
            </a:endParaRPr>
          </a:p>
        </p:txBody>
      </p:sp>
      <p:sp>
        <p:nvSpPr>
          <p:cNvPr id="36873" name="AutoShape 11"/>
          <p:cNvSpPr>
            <a:spLocks/>
          </p:cNvSpPr>
          <p:nvPr/>
        </p:nvSpPr>
        <p:spPr bwMode="auto">
          <a:xfrm rot="10800000">
            <a:off x="6156325" y="5113338"/>
            <a:ext cx="144463" cy="722312"/>
          </a:xfrm>
          <a:prstGeom prst="leftBrace">
            <a:avLst>
              <a:gd name="adj1" fmla="val 30486"/>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36874" name="AutoShape 12"/>
          <p:cNvSpPr>
            <a:spLocks/>
          </p:cNvSpPr>
          <p:nvPr/>
        </p:nvSpPr>
        <p:spPr bwMode="auto">
          <a:xfrm>
            <a:off x="2136775" y="5084763"/>
            <a:ext cx="203200" cy="696912"/>
          </a:xfrm>
          <a:prstGeom prst="leftBrace">
            <a:avLst>
              <a:gd name="adj1" fmla="val 30677"/>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36875" name="AutoShape 13"/>
          <p:cNvSpPr>
            <a:spLocks/>
          </p:cNvSpPr>
          <p:nvPr/>
        </p:nvSpPr>
        <p:spPr bwMode="auto">
          <a:xfrm>
            <a:off x="2181225" y="2916238"/>
            <a:ext cx="228600" cy="1371600"/>
          </a:xfrm>
          <a:prstGeom prst="leftBrace">
            <a:avLst>
              <a:gd name="adj1" fmla="val 50000"/>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36876" name="AutoShape 14"/>
          <p:cNvSpPr>
            <a:spLocks/>
          </p:cNvSpPr>
          <p:nvPr/>
        </p:nvSpPr>
        <p:spPr bwMode="auto">
          <a:xfrm>
            <a:off x="2195513" y="765175"/>
            <a:ext cx="228600" cy="1371600"/>
          </a:xfrm>
          <a:prstGeom prst="leftBrace">
            <a:avLst>
              <a:gd name="adj1" fmla="val 50000"/>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36877" name="Rectangle 16"/>
          <p:cNvSpPr>
            <a:spLocks noChangeArrowheads="1"/>
          </p:cNvSpPr>
          <p:nvPr/>
        </p:nvSpPr>
        <p:spPr bwMode="auto">
          <a:xfrm>
            <a:off x="539750" y="1196975"/>
            <a:ext cx="1658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Medium" panose="020B0600000000000000" pitchFamily="34" charset="-122"/>
                <a:ea typeface="思源黑体 CN Medium" panose="020B0600000000000000" pitchFamily="34" charset="-122"/>
              </a:rPr>
              <a:t>隐性传染</a:t>
            </a:r>
          </a:p>
        </p:txBody>
      </p:sp>
      <p:sp>
        <p:nvSpPr>
          <p:cNvPr id="36878" name="Rectangle 17"/>
          <p:cNvSpPr>
            <a:spLocks noChangeArrowheads="1"/>
          </p:cNvSpPr>
          <p:nvPr/>
        </p:nvSpPr>
        <p:spPr bwMode="auto">
          <a:xfrm>
            <a:off x="476250" y="3340100"/>
            <a:ext cx="1660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Medium" panose="020B0600000000000000" pitchFamily="34" charset="-122"/>
                <a:ea typeface="思源黑体 CN Medium" panose="020B0600000000000000" pitchFamily="34" charset="-122"/>
              </a:rPr>
              <a:t>显性传染</a:t>
            </a:r>
          </a:p>
        </p:txBody>
      </p:sp>
      <p:sp>
        <p:nvSpPr>
          <p:cNvPr id="36879" name="Rectangle 18"/>
          <p:cNvSpPr>
            <a:spLocks noChangeArrowheads="1"/>
          </p:cNvSpPr>
          <p:nvPr/>
        </p:nvSpPr>
        <p:spPr bwMode="auto">
          <a:xfrm>
            <a:off x="522287" y="5171281"/>
            <a:ext cx="1658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rgbClr val="FFFF00"/>
                </a:solidFill>
                <a:latin typeface="思源黑体 CN Medium" panose="020B0600000000000000" pitchFamily="34" charset="-122"/>
                <a:ea typeface="思源黑体 CN Medium" panose="020B0600000000000000" pitchFamily="34" charset="-122"/>
              </a:rPr>
              <a:t>带菌状态</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4"/>
          <p:cNvSpPr txBox="1">
            <a:spLocks noChangeArrowheads="1"/>
          </p:cNvSpPr>
          <p:nvPr/>
        </p:nvSpPr>
        <p:spPr bwMode="auto">
          <a:xfrm>
            <a:off x="3384550" y="1633538"/>
            <a:ext cx="4419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局部感染</a:t>
            </a:r>
            <a:r>
              <a:rPr lang="en-US" altLang="zh-CN" sz="2400">
                <a:solidFill>
                  <a:schemeClr val="bg1"/>
                </a:solidFill>
                <a:latin typeface="思源黑体 CN Medium" panose="020B0600000000000000" pitchFamily="34" charset="-122"/>
                <a:ea typeface="思源黑体 CN Medium" panose="020B0600000000000000" pitchFamily="34" charset="-122"/>
              </a:rPr>
              <a:t>(local  infection)</a:t>
            </a:r>
          </a:p>
          <a:p>
            <a:pPr eaLnBrk="1" hangingPunct="1">
              <a:spcBef>
                <a:spcPct val="5000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全身感染</a:t>
            </a:r>
            <a:r>
              <a:rPr lang="en-US" altLang="zh-CN" sz="2400">
                <a:solidFill>
                  <a:schemeClr val="bg1"/>
                </a:solidFill>
                <a:latin typeface="思源黑体 CN Medium" panose="020B0600000000000000" pitchFamily="34" charset="-122"/>
                <a:ea typeface="思源黑体 CN Medium" panose="020B0600000000000000" pitchFamily="34" charset="-122"/>
              </a:rPr>
              <a:t>(systemic  infection)</a:t>
            </a:r>
          </a:p>
        </p:txBody>
      </p:sp>
      <p:sp>
        <p:nvSpPr>
          <p:cNvPr id="37891" name="Text Box 5"/>
          <p:cNvSpPr txBox="1">
            <a:spLocks noChangeArrowheads="1"/>
          </p:cNvSpPr>
          <p:nvPr/>
        </p:nvSpPr>
        <p:spPr bwMode="auto">
          <a:xfrm>
            <a:off x="3381374" y="3221038"/>
            <a:ext cx="5367089"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solidFill>
                  <a:schemeClr val="bg1"/>
                </a:solidFill>
                <a:latin typeface="思源黑体 CN Medium" panose="020B0600000000000000" pitchFamily="34" charset="-122"/>
                <a:ea typeface="思源黑体 CN Medium" panose="020B0600000000000000" pitchFamily="34" charset="-122"/>
              </a:rPr>
              <a:t>毒血症</a:t>
            </a:r>
            <a:r>
              <a:rPr lang="en-US" altLang="zh-CN" sz="2400" dirty="0">
                <a:solidFill>
                  <a:schemeClr val="bg1"/>
                </a:solidFill>
                <a:latin typeface="思源黑体 CN Medium" panose="020B0600000000000000" pitchFamily="34" charset="-122"/>
                <a:ea typeface="思源黑体 CN Medium" panose="020B0600000000000000" pitchFamily="34" charset="-122"/>
              </a:rPr>
              <a:t>(toxemia)</a:t>
            </a:r>
            <a:r>
              <a:rPr lang="zh-CN" altLang="en-US" sz="2400" dirty="0">
                <a:solidFill>
                  <a:schemeClr val="bg1"/>
                </a:solidFill>
                <a:latin typeface="思源黑体 CN Medium" panose="020B0600000000000000" pitchFamily="34" charset="-122"/>
                <a:ea typeface="思源黑体 CN Medium" panose="020B0600000000000000" pitchFamily="34" charset="-122"/>
              </a:rPr>
              <a:t>局部感染产毒入血</a:t>
            </a:r>
          </a:p>
          <a:p>
            <a:pPr eaLnBrk="1" hangingPunct="1">
              <a:spcBef>
                <a:spcPct val="50000"/>
              </a:spcBef>
              <a:buFontTx/>
              <a:buNone/>
            </a:pPr>
            <a:r>
              <a:rPr lang="zh-CN" altLang="en-US" sz="2400" dirty="0">
                <a:solidFill>
                  <a:schemeClr val="bg1"/>
                </a:solidFill>
                <a:latin typeface="思源黑体 CN Medium" panose="020B0600000000000000" pitchFamily="34" charset="-122"/>
                <a:ea typeface="思源黑体 CN Medium" panose="020B0600000000000000" pitchFamily="34" charset="-122"/>
              </a:rPr>
              <a:t>菌血症</a:t>
            </a:r>
            <a:r>
              <a:rPr lang="en-US" altLang="zh-CN" sz="2400" dirty="0">
                <a:solidFill>
                  <a:schemeClr val="bg1"/>
                </a:solidFill>
                <a:latin typeface="思源黑体 CN Medium" panose="020B0600000000000000" pitchFamily="34" charset="-122"/>
                <a:ea typeface="思源黑体 CN Medium" panose="020B0600000000000000" pitchFamily="34" charset="-122"/>
              </a:rPr>
              <a:t>(bacteremia)</a:t>
            </a:r>
            <a:r>
              <a:rPr lang="zh-CN" altLang="en-US" sz="2400" dirty="0">
                <a:solidFill>
                  <a:schemeClr val="bg1"/>
                </a:solidFill>
                <a:latin typeface="思源黑体 CN Medium" panose="020B0600000000000000" pitchFamily="34" charset="-122"/>
                <a:ea typeface="思源黑体 CN Medium" panose="020B0600000000000000" pitchFamily="34" charset="-122"/>
              </a:rPr>
              <a:t>菌入血繁传各处</a:t>
            </a:r>
          </a:p>
          <a:p>
            <a:pPr eaLnBrk="1" hangingPunct="1">
              <a:spcBef>
                <a:spcPct val="50000"/>
              </a:spcBef>
              <a:buFontTx/>
              <a:buNone/>
            </a:pPr>
            <a:r>
              <a:rPr lang="zh-CN" altLang="en-US" sz="2400" dirty="0">
                <a:solidFill>
                  <a:schemeClr val="bg1"/>
                </a:solidFill>
                <a:latin typeface="思源黑体 CN Medium" panose="020B0600000000000000" pitchFamily="34" charset="-122"/>
                <a:ea typeface="思源黑体 CN Medium" panose="020B0600000000000000" pitchFamily="34" charset="-122"/>
              </a:rPr>
              <a:t>败血症</a:t>
            </a:r>
            <a:r>
              <a:rPr lang="en-US" altLang="zh-CN" sz="2400" dirty="0">
                <a:solidFill>
                  <a:schemeClr val="bg1"/>
                </a:solidFill>
                <a:latin typeface="思源黑体 CN Medium" panose="020B0600000000000000" pitchFamily="34" charset="-122"/>
                <a:ea typeface="思源黑体 CN Medium" panose="020B0600000000000000" pitchFamily="34" charset="-122"/>
              </a:rPr>
              <a:t>(septicemia)</a:t>
            </a:r>
            <a:r>
              <a:rPr lang="zh-CN" altLang="en-US" sz="2400" dirty="0">
                <a:solidFill>
                  <a:schemeClr val="bg1"/>
                </a:solidFill>
                <a:latin typeface="思源黑体 CN Medium" panose="020B0600000000000000" pitchFamily="34" charset="-122"/>
                <a:ea typeface="思源黑体 CN Medium" panose="020B0600000000000000" pitchFamily="34" charset="-122"/>
              </a:rPr>
              <a:t>血中大量繁殖</a:t>
            </a:r>
            <a:endParaRPr lang="en-US" altLang="zh-CN" sz="2400" dirty="0">
              <a:solidFill>
                <a:schemeClr val="bg1"/>
              </a:solidFill>
              <a:latin typeface="思源黑体 CN Medium" panose="020B0600000000000000" pitchFamily="34" charset="-122"/>
              <a:ea typeface="思源黑体 CN Medium" panose="020B0600000000000000" pitchFamily="34" charset="-122"/>
            </a:endParaRPr>
          </a:p>
          <a:p>
            <a:pPr eaLnBrk="1" hangingPunct="1">
              <a:spcBef>
                <a:spcPct val="50000"/>
              </a:spcBef>
              <a:buFontTx/>
              <a:buNone/>
            </a:pPr>
            <a:r>
              <a:rPr lang="zh-CN" altLang="en-US" sz="2400" dirty="0">
                <a:solidFill>
                  <a:schemeClr val="bg1"/>
                </a:solidFill>
                <a:latin typeface="思源黑体 CN Medium" panose="020B0600000000000000" pitchFamily="34" charset="-122"/>
                <a:ea typeface="思源黑体 CN Medium" panose="020B0600000000000000" pitchFamily="34" charset="-122"/>
              </a:rPr>
              <a:t>脓毒血症</a:t>
            </a:r>
            <a:r>
              <a:rPr lang="en-US" altLang="zh-CN" sz="2400" dirty="0">
                <a:solidFill>
                  <a:schemeClr val="bg1"/>
                </a:solidFill>
                <a:latin typeface="思源黑体 CN Medium" panose="020B0600000000000000" pitchFamily="34" charset="-122"/>
                <a:ea typeface="思源黑体 CN Medium" panose="020B0600000000000000" pitchFamily="34" charset="-122"/>
              </a:rPr>
              <a:t>(</a:t>
            </a:r>
            <a:r>
              <a:rPr lang="en-US" altLang="zh-CN" sz="2400" dirty="0" err="1">
                <a:solidFill>
                  <a:schemeClr val="bg1"/>
                </a:solidFill>
                <a:latin typeface="思源黑体 CN Medium" panose="020B0600000000000000" pitchFamily="34" charset="-122"/>
                <a:ea typeface="思源黑体 CN Medium" panose="020B0600000000000000" pitchFamily="34" charset="-122"/>
              </a:rPr>
              <a:t>pyemia</a:t>
            </a:r>
            <a:r>
              <a:rPr lang="en-US" altLang="zh-CN" sz="2400" dirty="0">
                <a:solidFill>
                  <a:schemeClr val="bg1"/>
                </a:solidFill>
                <a:latin typeface="思源黑体 CN Medium" panose="020B0600000000000000" pitchFamily="34" charset="-122"/>
                <a:ea typeface="思源黑体 CN Medium" panose="020B0600000000000000" pitchFamily="34" charset="-122"/>
              </a:rPr>
              <a:t>)</a:t>
            </a:r>
            <a:r>
              <a:rPr lang="zh-CN" altLang="en-US" sz="2400" dirty="0">
                <a:solidFill>
                  <a:schemeClr val="bg1"/>
                </a:solidFill>
                <a:latin typeface="思源黑体 CN Medium" panose="020B0600000000000000" pitchFamily="34" charset="-122"/>
                <a:ea typeface="思源黑体 CN Medium" panose="020B0600000000000000" pitchFamily="34" charset="-122"/>
              </a:rPr>
              <a:t>主要脏器化脓性</a:t>
            </a:r>
            <a:endParaRPr lang="zh-CN" altLang="zh-CN"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37892" name="AutoShape 6"/>
          <p:cNvSpPr>
            <a:spLocks/>
          </p:cNvSpPr>
          <p:nvPr/>
        </p:nvSpPr>
        <p:spPr bwMode="auto">
          <a:xfrm>
            <a:off x="3165475" y="1762125"/>
            <a:ext cx="219075" cy="757238"/>
          </a:xfrm>
          <a:prstGeom prst="leftBrace">
            <a:avLst>
              <a:gd name="adj1" fmla="val 27028"/>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37893" name="AutoShape 7"/>
          <p:cNvSpPr>
            <a:spLocks/>
          </p:cNvSpPr>
          <p:nvPr/>
        </p:nvSpPr>
        <p:spPr bwMode="auto">
          <a:xfrm>
            <a:off x="3140075" y="3375025"/>
            <a:ext cx="220663" cy="1782763"/>
          </a:xfrm>
          <a:prstGeom prst="leftBrace">
            <a:avLst>
              <a:gd name="adj1" fmla="val 80455"/>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37894" name="Rectangle 9"/>
          <p:cNvSpPr>
            <a:spLocks noChangeArrowheads="1"/>
          </p:cNvSpPr>
          <p:nvPr/>
        </p:nvSpPr>
        <p:spPr bwMode="auto">
          <a:xfrm>
            <a:off x="419100" y="1881188"/>
            <a:ext cx="276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Medium" panose="020B0600000000000000" pitchFamily="34" charset="-122"/>
                <a:ea typeface="思源黑体 CN Medium" panose="020B0600000000000000" pitchFamily="34" charset="-122"/>
              </a:rPr>
              <a:t>发病部位分两种</a:t>
            </a:r>
          </a:p>
        </p:txBody>
      </p:sp>
      <p:sp>
        <p:nvSpPr>
          <p:cNvPr id="37895" name="Rectangle 10"/>
          <p:cNvSpPr>
            <a:spLocks noChangeArrowheads="1"/>
          </p:cNvSpPr>
          <p:nvPr/>
        </p:nvSpPr>
        <p:spPr bwMode="auto">
          <a:xfrm>
            <a:off x="395288" y="4005263"/>
            <a:ext cx="276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Medium" panose="020B0600000000000000" pitchFamily="34" charset="-122"/>
                <a:ea typeface="思源黑体 CN Medium" panose="020B0600000000000000" pitchFamily="34" charset="-122"/>
              </a:rPr>
              <a:t>全身感染四类型</a:t>
            </a:r>
          </a:p>
        </p:txBody>
      </p:sp>
      <p:grpSp>
        <p:nvGrpSpPr>
          <p:cNvPr id="37896" name="组合 8"/>
          <p:cNvGrpSpPr>
            <a:grpSpLocks/>
          </p:cNvGrpSpPr>
          <p:nvPr/>
        </p:nvGrpSpPr>
        <p:grpSpPr bwMode="auto">
          <a:xfrm>
            <a:off x="0" y="230188"/>
            <a:ext cx="9274175" cy="677862"/>
            <a:chOff x="-12700" y="312738"/>
            <a:chExt cx="9274096" cy="678304"/>
          </a:xfrm>
        </p:grpSpPr>
        <p:sp>
          <p:nvSpPr>
            <p:cNvPr id="10" name="矩形 9"/>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898"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显性传染的种类与类型</a:t>
              </a: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jc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52738"/>
            <a:ext cx="77724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5"/>
          <p:cNvSpPr>
            <a:spLocks noChangeArrowheads="1"/>
          </p:cNvSpPr>
          <p:nvPr/>
        </p:nvSpPr>
        <p:spPr bwMode="auto">
          <a:xfrm>
            <a:off x="1092200" y="1196975"/>
            <a:ext cx="7058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a:solidFill>
                  <a:srgbClr val="FFFF00"/>
                </a:solidFill>
                <a:latin typeface="思源黑体 CN Medium" panose="020B0600000000000000" pitchFamily="34" charset="-122"/>
                <a:ea typeface="思源黑体 CN Medium" panose="020B0600000000000000" pitchFamily="34" charset="-122"/>
              </a:rPr>
              <a:t>经典概念 </a:t>
            </a:r>
            <a:r>
              <a:rPr lang="en-US" altLang="zh-CN">
                <a:solidFill>
                  <a:srgbClr val="FFFF00"/>
                </a:solidFill>
                <a:latin typeface="思源黑体 CN Medium" panose="020B0600000000000000" pitchFamily="34" charset="-122"/>
                <a:ea typeface="思源黑体 CN Medium" panose="020B0600000000000000" pitchFamily="34" charset="-122"/>
              </a:rPr>
              <a:t>: </a:t>
            </a:r>
            <a:r>
              <a:rPr lang="zh-CN" altLang="en-US">
                <a:solidFill>
                  <a:srgbClr val="FFFF00"/>
                </a:solidFill>
                <a:latin typeface="思源黑体 CN Medium" panose="020B0600000000000000" pitchFamily="34" charset="-122"/>
                <a:ea typeface="思源黑体 CN Medium" panose="020B0600000000000000" pitchFamily="34" charset="-122"/>
              </a:rPr>
              <a:t>机体免患传染性疾病的能力</a:t>
            </a:r>
          </a:p>
        </p:txBody>
      </p:sp>
      <p:sp>
        <p:nvSpPr>
          <p:cNvPr id="29700" name="Rectangle 6"/>
          <p:cNvSpPr>
            <a:spLocks noChangeArrowheads="1"/>
          </p:cNvSpPr>
          <p:nvPr/>
        </p:nvSpPr>
        <p:spPr bwMode="auto">
          <a:xfrm>
            <a:off x="1092200" y="1844675"/>
            <a:ext cx="7089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a:solidFill>
                  <a:srgbClr val="FFFF00"/>
                </a:solidFill>
                <a:latin typeface="思源黑体 CN Medium" panose="020B0600000000000000" pitchFamily="34" charset="-122"/>
                <a:ea typeface="思源黑体 CN Medium" panose="020B0600000000000000" pitchFamily="34" charset="-122"/>
              </a:rPr>
              <a:t>现代概念 </a:t>
            </a:r>
            <a:r>
              <a:rPr lang="en-US" altLang="zh-CN">
                <a:solidFill>
                  <a:srgbClr val="FFFF00"/>
                </a:solidFill>
                <a:latin typeface="思源黑体 CN Medium" panose="020B0600000000000000" pitchFamily="34" charset="-122"/>
                <a:ea typeface="思源黑体 CN Medium" panose="020B0600000000000000" pitchFamily="34" charset="-122"/>
              </a:rPr>
              <a:t>:</a:t>
            </a:r>
            <a:r>
              <a:rPr lang="zh-CN" altLang="en-US">
                <a:solidFill>
                  <a:srgbClr val="FFFF00"/>
                </a:solidFill>
                <a:latin typeface="思源黑体 CN Medium" panose="020B0600000000000000" pitchFamily="34" charset="-122"/>
                <a:ea typeface="思源黑体 CN Medium" panose="020B0600000000000000" pitchFamily="34" charset="-122"/>
              </a:rPr>
              <a:t>机体的免疫</a:t>
            </a:r>
            <a:r>
              <a:rPr lang="en-US" altLang="zh-CN">
                <a:solidFill>
                  <a:srgbClr val="FFFF00"/>
                </a:solidFill>
                <a:latin typeface="思源黑体 CN Medium" panose="020B0600000000000000" pitchFamily="34" charset="-122"/>
                <a:ea typeface="思源黑体 CN Medium" panose="020B0600000000000000" pitchFamily="34" charset="-122"/>
              </a:rPr>
              <a:t>(</a:t>
            </a:r>
            <a:r>
              <a:rPr lang="zh-CN" altLang="en-US">
                <a:solidFill>
                  <a:srgbClr val="FFFF00"/>
                </a:solidFill>
                <a:latin typeface="思源黑体 CN Medium" panose="020B0600000000000000" pitchFamily="34" charset="-122"/>
                <a:ea typeface="思源黑体 CN Medium" panose="020B0600000000000000" pitchFamily="34" charset="-122"/>
              </a:rPr>
              <a:t>防御</a:t>
            </a:r>
            <a:r>
              <a:rPr lang="en-US" altLang="zh-CN">
                <a:solidFill>
                  <a:srgbClr val="FFFF00"/>
                </a:solidFill>
                <a:latin typeface="思源黑体 CN Medium" panose="020B0600000000000000" pitchFamily="34" charset="-122"/>
                <a:ea typeface="思源黑体 CN Medium" panose="020B0600000000000000" pitchFamily="34" charset="-122"/>
              </a:rPr>
              <a:t>.</a:t>
            </a:r>
            <a:r>
              <a:rPr lang="zh-CN" altLang="en-US">
                <a:solidFill>
                  <a:srgbClr val="FFFF00"/>
                </a:solidFill>
                <a:latin typeface="思源黑体 CN Medium" panose="020B0600000000000000" pitchFamily="34" charset="-122"/>
                <a:ea typeface="思源黑体 CN Medium" panose="020B0600000000000000" pitchFamily="34" charset="-122"/>
              </a:rPr>
              <a:t>稳定</a:t>
            </a:r>
            <a:r>
              <a:rPr lang="en-US" altLang="zh-CN">
                <a:solidFill>
                  <a:srgbClr val="FFFF00"/>
                </a:solidFill>
                <a:latin typeface="思源黑体 CN Medium" panose="020B0600000000000000" pitchFamily="34" charset="-122"/>
                <a:ea typeface="思源黑体 CN Medium" panose="020B0600000000000000" pitchFamily="34" charset="-122"/>
              </a:rPr>
              <a:t>.</a:t>
            </a:r>
            <a:r>
              <a:rPr lang="zh-CN" altLang="en-US">
                <a:solidFill>
                  <a:srgbClr val="FFFF00"/>
                </a:solidFill>
                <a:latin typeface="思源黑体 CN Medium" panose="020B0600000000000000" pitchFamily="34" charset="-122"/>
                <a:ea typeface="思源黑体 CN Medium" panose="020B0600000000000000" pitchFamily="34" charset="-122"/>
              </a:rPr>
              <a:t>监视</a:t>
            </a:r>
            <a:r>
              <a:rPr lang="en-US" altLang="zh-CN">
                <a:solidFill>
                  <a:srgbClr val="FFFF00"/>
                </a:solidFill>
                <a:latin typeface="思源黑体 CN Medium" panose="020B0600000000000000" pitchFamily="34" charset="-122"/>
                <a:ea typeface="思源黑体 CN Medium" panose="020B0600000000000000" pitchFamily="34" charset="-122"/>
              </a:rPr>
              <a:t>)</a:t>
            </a:r>
          </a:p>
        </p:txBody>
      </p:sp>
      <p:grpSp>
        <p:nvGrpSpPr>
          <p:cNvPr id="29701" name="组合 5"/>
          <p:cNvGrpSpPr>
            <a:grpSpLocks/>
          </p:cNvGrpSpPr>
          <p:nvPr/>
        </p:nvGrpSpPr>
        <p:grpSpPr bwMode="auto">
          <a:xfrm>
            <a:off x="0" y="230188"/>
            <a:ext cx="9274175" cy="677862"/>
            <a:chOff x="-12700" y="312738"/>
            <a:chExt cx="9274096" cy="678304"/>
          </a:xfrm>
        </p:grpSpPr>
        <p:sp>
          <p:nvSpPr>
            <p:cNvPr id="7" name="矩形 6"/>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03"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二、宿主的免疫力</a:t>
              </a: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rganization Chart 3"/>
          <p:cNvGrpSpPr>
            <a:grpSpLocks noChangeAspect="1"/>
          </p:cNvGrpSpPr>
          <p:nvPr/>
        </p:nvGrpSpPr>
        <p:grpSpPr bwMode="auto">
          <a:xfrm>
            <a:off x="323850" y="620713"/>
            <a:ext cx="8229600" cy="4953000"/>
            <a:chOff x="1577" y="227"/>
            <a:chExt cx="3744" cy="2880"/>
          </a:xfrm>
        </p:grpSpPr>
        <p:cxnSp>
          <p:nvCxnSpPr>
            <p:cNvPr id="30723" name="_s28677"/>
            <p:cNvCxnSpPr>
              <a:cxnSpLocks noChangeShapeType="1"/>
              <a:stCxn id="30749" idx="1"/>
              <a:endCxn id="30741" idx="2"/>
            </p:cNvCxnSpPr>
            <p:nvPr/>
          </p:nvCxnSpPr>
          <p:spPr bwMode="auto">
            <a:xfrm rot="10800000">
              <a:off x="4314" y="1379"/>
              <a:ext cx="143" cy="720"/>
            </a:xfrm>
            <a:prstGeom prst="bentConnector2">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cxnSp>
          <p:nvCxnSpPr>
            <p:cNvPr id="30724" name="_s28678"/>
            <p:cNvCxnSpPr>
              <a:cxnSpLocks noChangeShapeType="1"/>
              <a:stCxn id="30748" idx="1"/>
              <a:endCxn id="30741" idx="2"/>
            </p:cNvCxnSpPr>
            <p:nvPr/>
          </p:nvCxnSpPr>
          <p:spPr bwMode="auto">
            <a:xfrm rot="10800000">
              <a:off x="4314" y="1379"/>
              <a:ext cx="143" cy="289"/>
            </a:xfrm>
            <a:prstGeom prst="bentConnector2">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cxnSp>
          <p:nvCxnSpPr>
            <p:cNvPr id="30725" name="_s28679"/>
            <p:cNvCxnSpPr>
              <a:cxnSpLocks noChangeShapeType="1"/>
              <a:stCxn id="30747" idx="1"/>
              <a:endCxn id="30740" idx="2"/>
            </p:cNvCxnSpPr>
            <p:nvPr/>
          </p:nvCxnSpPr>
          <p:spPr bwMode="auto">
            <a:xfrm rot="10800000">
              <a:off x="3161" y="1379"/>
              <a:ext cx="144" cy="1584"/>
            </a:xfrm>
            <a:prstGeom prst="bentConnector2">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cxnSp>
          <p:nvCxnSpPr>
            <p:cNvPr id="30726" name="_s28680"/>
            <p:cNvCxnSpPr>
              <a:cxnSpLocks noChangeShapeType="1"/>
              <a:stCxn id="30746" idx="1"/>
              <a:endCxn id="30740" idx="2"/>
            </p:cNvCxnSpPr>
            <p:nvPr/>
          </p:nvCxnSpPr>
          <p:spPr bwMode="auto">
            <a:xfrm rot="10800000">
              <a:off x="3161" y="1379"/>
              <a:ext cx="144" cy="1153"/>
            </a:xfrm>
            <a:prstGeom prst="bentConnector2">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cxnSp>
          <p:nvCxnSpPr>
            <p:cNvPr id="30727" name="_s28681"/>
            <p:cNvCxnSpPr>
              <a:cxnSpLocks noChangeShapeType="1"/>
              <a:stCxn id="30745" idx="1"/>
              <a:endCxn id="30740" idx="2"/>
            </p:cNvCxnSpPr>
            <p:nvPr/>
          </p:nvCxnSpPr>
          <p:spPr bwMode="auto">
            <a:xfrm rot="10800000">
              <a:off x="3161" y="1379"/>
              <a:ext cx="144" cy="720"/>
            </a:xfrm>
            <a:prstGeom prst="bentConnector2">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cxnSp>
          <p:nvCxnSpPr>
            <p:cNvPr id="30728" name="_s28682"/>
            <p:cNvCxnSpPr>
              <a:cxnSpLocks noChangeShapeType="1"/>
              <a:stCxn id="30744" idx="1"/>
              <a:endCxn id="30740" idx="2"/>
            </p:cNvCxnSpPr>
            <p:nvPr/>
          </p:nvCxnSpPr>
          <p:spPr bwMode="auto">
            <a:xfrm rot="10800000">
              <a:off x="3161" y="1379"/>
              <a:ext cx="144" cy="289"/>
            </a:xfrm>
            <a:prstGeom prst="bentConnector2">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cxnSp>
          <p:nvCxnSpPr>
            <p:cNvPr id="30729" name="_s28683"/>
            <p:cNvCxnSpPr>
              <a:cxnSpLocks noChangeShapeType="1"/>
              <a:stCxn id="30743" idx="1"/>
              <a:endCxn id="30739" idx="2"/>
            </p:cNvCxnSpPr>
            <p:nvPr/>
          </p:nvCxnSpPr>
          <p:spPr bwMode="auto">
            <a:xfrm rot="10800000">
              <a:off x="2009" y="1379"/>
              <a:ext cx="144" cy="720"/>
            </a:xfrm>
            <a:prstGeom prst="bentConnector2">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cxnSp>
          <p:nvCxnSpPr>
            <p:cNvPr id="30730" name="_s28684"/>
            <p:cNvCxnSpPr>
              <a:cxnSpLocks noChangeShapeType="1"/>
              <a:stCxn id="30742" idx="1"/>
              <a:endCxn id="30739" idx="2"/>
            </p:cNvCxnSpPr>
            <p:nvPr/>
          </p:nvCxnSpPr>
          <p:spPr bwMode="auto">
            <a:xfrm rot="10800000">
              <a:off x="2009" y="1379"/>
              <a:ext cx="144" cy="289"/>
            </a:xfrm>
            <a:prstGeom prst="bentConnector2">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cxnSp>
          <p:nvCxnSpPr>
            <p:cNvPr id="30731" name="_s28685"/>
            <p:cNvCxnSpPr>
              <a:cxnSpLocks noChangeShapeType="1"/>
              <a:stCxn id="30741" idx="0"/>
              <a:endCxn id="30738" idx="2"/>
            </p:cNvCxnSpPr>
            <p:nvPr/>
          </p:nvCxnSpPr>
          <p:spPr bwMode="auto">
            <a:xfrm rot="-5400000">
              <a:off x="4243" y="1018"/>
              <a:ext cx="144" cy="1"/>
            </a:xfrm>
            <a:prstGeom prst="straightConnector1">
              <a:avLst/>
            </a:prstGeom>
            <a:noFill/>
            <a:ln w="41275">
              <a:solidFill>
                <a:srgbClr val="000066"/>
              </a:solidFill>
              <a:round/>
              <a:headEnd/>
              <a:tailEnd/>
            </a:ln>
            <a:extLst>
              <a:ext uri="{909E8E84-426E-40DD-AFC4-6F175D3DCCD1}">
                <a14:hiddenFill xmlns:a14="http://schemas.microsoft.com/office/drawing/2010/main">
                  <a:noFill/>
                </a14:hiddenFill>
              </a:ext>
            </a:extLst>
          </p:spPr>
        </p:cxnSp>
        <p:cxnSp>
          <p:nvCxnSpPr>
            <p:cNvPr id="30732" name="_s28686"/>
            <p:cNvCxnSpPr>
              <a:cxnSpLocks noChangeShapeType="1"/>
              <a:stCxn id="30740" idx="0"/>
              <a:endCxn id="30737" idx="2"/>
            </p:cNvCxnSpPr>
            <p:nvPr/>
          </p:nvCxnSpPr>
          <p:spPr bwMode="auto">
            <a:xfrm rot="5400000" flipH="1">
              <a:off x="2801" y="731"/>
              <a:ext cx="144" cy="576"/>
            </a:xfrm>
            <a:prstGeom prst="bentConnector3">
              <a:avLst>
                <a:gd name="adj1" fmla="val 37894"/>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cxnSp>
          <p:nvCxnSpPr>
            <p:cNvPr id="30733" name="_s28687"/>
            <p:cNvCxnSpPr>
              <a:cxnSpLocks noChangeShapeType="1"/>
              <a:stCxn id="30739" idx="0"/>
              <a:endCxn id="30737" idx="2"/>
            </p:cNvCxnSpPr>
            <p:nvPr/>
          </p:nvCxnSpPr>
          <p:spPr bwMode="auto">
            <a:xfrm rot="-5400000">
              <a:off x="2225" y="731"/>
              <a:ext cx="144" cy="576"/>
            </a:xfrm>
            <a:prstGeom prst="bentConnector3">
              <a:avLst>
                <a:gd name="adj1" fmla="val 37894"/>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cxnSp>
          <p:nvCxnSpPr>
            <p:cNvPr id="30734" name="_s28688"/>
            <p:cNvCxnSpPr>
              <a:cxnSpLocks noChangeShapeType="1"/>
              <a:stCxn id="30738" idx="0"/>
              <a:endCxn id="30736" idx="2"/>
            </p:cNvCxnSpPr>
            <p:nvPr/>
          </p:nvCxnSpPr>
          <p:spPr bwMode="auto">
            <a:xfrm rot="5400000" flipH="1">
              <a:off x="3810" y="154"/>
              <a:ext cx="144" cy="865"/>
            </a:xfrm>
            <a:prstGeom prst="bentConnector3">
              <a:avLst>
                <a:gd name="adj1" fmla="val 37694"/>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cxnSp>
          <p:nvCxnSpPr>
            <p:cNvPr id="30735" name="_s28689"/>
            <p:cNvCxnSpPr>
              <a:cxnSpLocks noChangeShapeType="1"/>
              <a:stCxn id="30737" idx="0"/>
              <a:endCxn id="30736" idx="2"/>
            </p:cNvCxnSpPr>
            <p:nvPr/>
          </p:nvCxnSpPr>
          <p:spPr bwMode="auto">
            <a:xfrm rot="-5400000">
              <a:off x="2945" y="155"/>
              <a:ext cx="144" cy="864"/>
            </a:xfrm>
            <a:prstGeom prst="bentConnector3">
              <a:avLst>
                <a:gd name="adj1" fmla="val 37694"/>
              </a:avLst>
            </a:prstGeom>
            <a:noFill/>
            <a:ln w="41275">
              <a:solidFill>
                <a:srgbClr val="000066"/>
              </a:solidFill>
              <a:miter lim="800000"/>
              <a:headEnd/>
              <a:tailEnd/>
            </a:ln>
            <a:extLst>
              <a:ext uri="{909E8E84-426E-40DD-AFC4-6F175D3DCCD1}">
                <a14:hiddenFill xmlns:a14="http://schemas.microsoft.com/office/drawing/2010/main">
                  <a:noFill/>
                </a14:hiddenFill>
              </a:ext>
            </a:extLst>
          </p:spPr>
        </p:cxnSp>
        <p:sp>
          <p:nvSpPr>
            <p:cNvPr id="30736" name="_s28690"/>
            <p:cNvSpPr>
              <a:spLocks noChangeArrowheads="1"/>
            </p:cNvSpPr>
            <p:nvPr/>
          </p:nvSpPr>
          <p:spPr bwMode="auto">
            <a:xfrm>
              <a:off x="3017" y="227"/>
              <a:ext cx="864" cy="288"/>
            </a:xfrm>
            <a:prstGeom prst="roundRect">
              <a:avLst>
                <a:gd name="adj" fmla="val 16667"/>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Medium" panose="020B0600000000000000" pitchFamily="34" charset="-122"/>
                  <a:ea typeface="思源黑体 CN Medium" panose="020B0600000000000000" pitchFamily="34" charset="-122"/>
                </a:rPr>
                <a:t>宿主的免疫力</a:t>
              </a:r>
            </a:p>
          </p:txBody>
        </p:sp>
        <p:sp>
          <p:nvSpPr>
            <p:cNvPr id="30737" name="_s28691"/>
            <p:cNvSpPr>
              <a:spLocks noChangeArrowheads="1"/>
            </p:cNvSpPr>
            <p:nvPr/>
          </p:nvSpPr>
          <p:spPr bwMode="auto">
            <a:xfrm>
              <a:off x="2153" y="659"/>
              <a:ext cx="864" cy="288"/>
            </a:xfrm>
            <a:prstGeom prst="roundRect">
              <a:avLst>
                <a:gd name="adj" fmla="val 16667"/>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dirty="0">
                  <a:solidFill>
                    <a:schemeClr val="bg1"/>
                  </a:solidFill>
                  <a:latin typeface="思源黑体 CN Light" panose="020B0300000000000000" pitchFamily="34" charset="-122"/>
                  <a:ea typeface="思源黑体 CN Light" panose="020B0300000000000000" pitchFamily="34" charset="-122"/>
                </a:rPr>
                <a:t>非特异性免疫</a:t>
              </a:r>
            </a:p>
          </p:txBody>
        </p:sp>
        <p:sp>
          <p:nvSpPr>
            <p:cNvPr id="30738" name="_s28692"/>
            <p:cNvSpPr>
              <a:spLocks noChangeArrowheads="1"/>
            </p:cNvSpPr>
            <p:nvPr/>
          </p:nvSpPr>
          <p:spPr bwMode="auto">
            <a:xfrm>
              <a:off x="3881" y="659"/>
              <a:ext cx="864" cy="288"/>
            </a:xfrm>
            <a:prstGeom prst="roundRect">
              <a:avLst>
                <a:gd name="adj" fmla="val 16667"/>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Light" panose="020B0300000000000000" pitchFamily="34" charset="-122"/>
                  <a:ea typeface="思源黑体 CN Light" panose="020B0300000000000000" pitchFamily="34" charset="-122"/>
                </a:rPr>
                <a:t>特异性免疫</a:t>
              </a:r>
            </a:p>
          </p:txBody>
        </p:sp>
        <p:sp>
          <p:nvSpPr>
            <p:cNvPr id="30739" name="_s28693"/>
            <p:cNvSpPr>
              <a:spLocks noChangeArrowheads="1"/>
            </p:cNvSpPr>
            <p:nvPr/>
          </p:nvSpPr>
          <p:spPr bwMode="auto">
            <a:xfrm>
              <a:off x="1577" y="1091"/>
              <a:ext cx="864" cy="288"/>
            </a:xfrm>
            <a:prstGeom prst="roundRect">
              <a:avLst>
                <a:gd name="adj" fmla="val 16667"/>
              </a:avLst>
            </a:prstGeom>
            <a:solidFill>
              <a:schemeClr val="accent1">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Light" panose="020B0300000000000000" pitchFamily="34" charset="-122"/>
                  <a:ea typeface="思源黑体 CN Light" panose="020B0300000000000000" pitchFamily="34" charset="-122"/>
                </a:rPr>
                <a:t>第一道防线</a:t>
              </a:r>
            </a:p>
          </p:txBody>
        </p:sp>
        <p:sp>
          <p:nvSpPr>
            <p:cNvPr id="30740" name="_s28694"/>
            <p:cNvSpPr>
              <a:spLocks noChangeArrowheads="1"/>
            </p:cNvSpPr>
            <p:nvPr/>
          </p:nvSpPr>
          <p:spPr bwMode="auto">
            <a:xfrm>
              <a:off x="2729" y="1091"/>
              <a:ext cx="864" cy="288"/>
            </a:xfrm>
            <a:prstGeom prst="roundRect">
              <a:avLst>
                <a:gd name="adj" fmla="val 16667"/>
              </a:avLst>
            </a:prstGeom>
            <a:solidFill>
              <a:schemeClr val="accent1">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Light" panose="020B0300000000000000" pitchFamily="34" charset="-122"/>
                  <a:ea typeface="思源黑体 CN Light" panose="020B0300000000000000" pitchFamily="34" charset="-122"/>
                </a:rPr>
                <a:t>第二道防线</a:t>
              </a:r>
            </a:p>
          </p:txBody>
        </p:sp>
        <p:sp>
          <p:nvSpPr>
            <p:cNvPr id="30741" name="_s28695"/>
            <p:cNvSpPr>
              <a:spLocks noChangeArrowheads="1"/>
            </p:cNvSpPr>
            <p:nvPr/>
          </p:nvSpPr>
          <p:spPr bwMode="auto">
            <a:xfrm>
              <a:off x="3881" y="1091"/>
              <a:ext cx="864" cy="288"/>
            </a:xfrm>
            <a:prstGeom prst="roundRect">
              <a:avLst>
                <a:gd name="adj" fmla="val 16667"/>
              </a:avLst>
            </a:prstGeom>
            <a:solidFill>
              <a:schemeClr val="accent1">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Light" panose="020B0300000000000000" pitchFamily="34" charset="-122"/>
                  <a:ea typeface="思源黑体 CN Light" panose="020B0300000000000000" pitchFamily="34" charset="-122"/>
                </a:rPr>
                <a:t>第三道防线</a:t>
              </a:r>
            </a:p>
          </p:txBody>
        </p:sp>
        <p:sp>
          <p:nvSpPr>
            <p:cNvPr id="30742" name="_s28696"/>
            <p:cNvSpPr>
              <a:spLocks noChangeArrowheads="1"/>
            </p:cNvSpPr>
            <p:nvPr/>
          </p:nvSpPr>
          <p:spPr bwMode="auto">
            <a:xfrm>
              <a:off x="2153" y="1523"/>
              <a:ext cx="864" cy="288"/>
            </a:xfrm>
            <a:prstGeom prst="roundRect">
              <a:avLst>
                <a:gd name="adj" fmla="val 16667"/>
              </a:avLst>
            </a:prstGeom>
            <a:solidFill>
              <a:schemeClr val="accent1">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Light" panose="020B0300000000000000" pitchFamily="34" charset="-122"/>
                  <a:ea typeface="思源黑体 CN Light" panose="020B0300000000000000" pitchFamily="34" charset="-122"/>
                </a:rPr>
                <a:t>外部屏障</a:t>
              </a:r>
            </a:p>
          </p:txBody>
        </p:sp>
        <p:sp>
          <p:nvSpPr>
            <p:cNvPr id="30743" name="_s28697"/>
            <p:cNvSpPr>
              <a:spLocks noChangeArrowheads="1"/>
            </p:cNvSpPr>
            <p:nvPr/>
          </p:nvSpPr>
          <p:spPr bwMode="auto">
            <a:xfrm>
              <a:off x="2153" y="1955"/>
              <a:ext cx="864" cy="288"/>
            </a:xfrm>
            <a:prstGeom prst="roundRect">
              <a:avLst>
                <a:gd name="adj" fmla="val 16667"/>
              </a:avLst>
            </a:prstGeom>
            <a:solidFill>
              <a:schemeClr val="accent1">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Light" panose="020B0300000000000000" pitchFamily="34" charset="-122"/>
                  <a:ea typeface="思源黑体 CN Light" panose="020B0300000000000000" pitchFamily="34" charset="-122"/>
                </a:rPr>
                <a:t>内部屏障</a:t>
              </a:r>
            </a:p>
          </p:txBody>
        </p:sp>
        <p:sp>
          <p:nvSpPr>
            <p:cNvPr id="30744" name="_s28698"/>
            <p:cNvSpPr>
              <a:spLocks noChangeArrowheads="1"/>
            </p:cNvSpPr>
            <p:nvPr/>
          </p:nvSpPr>
          <p:spPr bwMode="auto">
            <a:xfrm>
              <a:off x="3305" y="1523"/>
              <a:ext cx="864" cy="288"/>
            </a:xfrm>
            <a:prstGeom prst="roundRect">
              <a:avLst>
                <a:gd name="adj" fmla="val 16667"/>
              </a:avLst>
            </a:prstGeom>
            <a:solidFill>
              <a:schemeClr val="accent1">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Light" panose="020B0300000000000000" pitchFamily="34" charset="-122"/>
                  <a:ea typeface="思源黑体 CN Light" panose="020B0300000000000000" pitchFamily="34" charset="-122"/>
                </a:rPr>
                <a:t>抗菌物质</a:t>
              </a:r>
            </a:p>
          </p:txBody>
        </p:sp>
        <p:sp>
          <p:nvSpPr>
            <p:cNvPr id="30745" name="_s28699"/>
            <p:cNvSpPr>
              <a:spLocks noChangeArrowheads="1"/>
            </p:cNvSpPr>
            <p:nvPr/>
          </p:nvSpPr>
          <p:spPr bwMode="auto">
            <a:xfrm>
              <a:off x="3305" y="1955"/>
              <a:ext cx="864" cy="288"/>
            </a:xfrm>
            <a:prstGeom prst="roundRect">
              <a:avLst>
                <a:gd name="adj" fmla="val 16667"/>
              </a:avLst>
            </a:prstGeom>
            <a:solidFill>
              <a:schemeClr val="accent1">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Light" panose="020B0300000000000000" pitchFamily="34" charset="-122"/>
                  <a:ea typeface="思源黑体 CN Light" panose="020B0300000000000000" pitchFamily="34" charset="-122"/>
                </a:rPr>
                <a:t>吞噬细胞</a:t>
              </a:r>
            </a:p>
          </p:txBody>
        </p:sp>
        <p:sp>
          <p:nvSpPr>
            <p:cNvPr id="30746" name="_s28700"/>
            <p:cNvSpPr>
              <a:spLocks noChangeArrowheads="1"/>
            </p:cNvSpPr>
            <p:nvPr/>
          </p:nvSpPr>
          <p:spPr bwMode="auto">
            <a:xfrm>
              <a:off x="3305" y="2387"/>
              <a:ext cx="864" cy="288"/>
            </a:xfrm>
            <a:prstGeom prst="roundRect">
              <a:avLst>
                <a:gd name="adj" fmla="val 16667"/>
              </a:avLst>
            </a:prstGeom>
            <a:solidFill>
              <a:schemeClr val="accent1">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Light" panose="020B0300000000000000" pitchFamily="34" charset="-122"/>
                  <a:ea typeface="思源黑体 CN Light" panose="020B0300000000000000" pitchFamily="34" charset="-122"/>
                </a:rPr>
                <a:t>炎症反应</a:t>
              </a:r>
            </a:p>
          </p:txBody>
        </p:sp>
        <p:sp>
          <p:nvSpPr>
            <p:cNvPr id="30747" name="_s28701"/>
            <p:cNvSpPr>
              <a:spLocks noChangeArrowheads="1"/>
            </p:cNvSpPr>
            <p:nvPr/>
          </p:nvSpPr>
          <p:spPr bwMode="auto">
            <a:xfrm>
              <a:off x="3305" y="2819"/>
              <a:ext cx="864" cy="288"/>
            </a:xfrm>
            <a:prstGeom prst="roundRect">
              <a:avLst>
                <a:gd name="adj" fmla="val 16667"/>
              </a:avLst>
            </a:prstGeom>
            <a:solidFill>
              <a:schemeClr val="accent1">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1">
                  <a:solidFill>
                    <a:schemeClr val="bg1"/>
                  </a:solidFill>
                  <a:latin typeface="思源黑体 CN Light" panose="020B0300000000000000" pitchFamily="34" charset="-122"/>
                  <a:ea typeface="思源黑体 CN Light" panose="020B0300000000000000" pitchFamily="34" charset="-122"/>
                </a:rPr>
                <a:t>淋巴结的</a:t>
              </a:r>
            </a:p>
            <a:p>
              <a:pPr algn="ctr" eaLnBrk="1" hangingPunct="1">
                <a:spcBef>
                  <a:spcPct val="0"/>
                </a:spcBef>
                <a:buFontTx/>
                <a:buNone/>
              </a:pPr>
              <a:r>
                <a:rPr lang="zh-CN" altLang="en-US" sz="1600" b="1">
                  <a:solidFill>
                    <a:schemeClr val="bg1"/>
                  </a:solidFill>
                  <a:latin typeface="思源黑体 CN Light" panose="020B0300000000000000" pitchFamily="34" charset="-122"/>
                  <a:ea typeface="思源黑体 CN Light" panose="020B0300000000000000" pitchFamily="34" charset="-122"/>
                </a:rPr>
                <a:t>过滤作用</a:t>
              </a:r>
            </a:p>
          </p:txBody>
        </p:sp>
        <p:sp>
          <p:nvSpPr>
            <p:cNvPr id="30748" name="_s28702"/>
            <p:cNvSpPr>
              <a:spLocks noChangeArrowheads="1"/>
            </p:cNvSpPr>
            <p:nvPr/>
          </p:nvSpPr>
          <p:spPr bwMode="auto">
            <a:xfrm>
              <a:off x="4457" y="1523"/>
              <a:ext cx="864" cy="288"/>
            </a:xfrm>
            <a:prstGeom prst="roundRect">
              <a:avLst>
                <a:gd name="adj" fmla="val 16667"/>
              </a:avLst>
            </a:prstGeom>
            <a:solidFill>
              <a:schemeClr val="accent1">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Light" panose="020B0300000000000000" pitchFamily="34" charset="-122"/>
                  <a:ea typeface="思源黑体 CN Light" panose="020B0300000000000000" pitchFamily="34" charset="-122"/>
                </a:rPr>
                <a:t>体液免疫</a:t>
              </a:r>
            </a:p>
          </p:txBody>
        </p:sp>
        <p:sp>
          <p:nvSpPr>
            <p:cNvPr id="30749" name="_s28703"/>
            <p:cNvSpPr>
              <a:spLocks noChangeArrowheads="1"/>
            </p:cNvSpPr>
            <p:nvPr/>
          </p:nvSpPr>
          <p:spPr bwMode="auto">
            <a:xfrm>
              <a:off x="4457" y="1955"/>
              <a:ext cx="864" cy="288"/>
            </a:xfrm>
            <a:prstGeom prst="roundRect">
              <a:avLst>
                <a:gd name="adj" fmla="val 16667"/>
              </a:avLst>
            </a:prstGeom>
            <a:solidFill>
              <a:schemeClr val="accent1">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latin typeface="思源黑体 CN Light" panose="020B0300000000000000" pitchFamily="34" charset="-122"/>
                  <a:ea typeface="思源黑体 CN Light" panose="020B0300000000000000" pitchFamily="34" charset="-122"/>
                </a:rPr>
                <a:t>细胞免疫</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jc010"/>
          <p:cNvPicPr>
            <a:picLocks noChangeAspect="1" noChangeArrowheads="1"/>
          </p:cNvPicPr>
          <p:nvPr/>
        </p:nvPicPr>
        <p:blipFill>
          <a:blip r:embed="rId3">
            <a:extLst>
              <a:ext uri="{28A0092B-C50C-407E-A947-70E740481C1C}">
                <a14:useLocalDpi xmlns:a14="http://schemas.microsoft.com/office/drawing/2010/main" val="0"/>
              </a:ext>
            </a:extLst>
          </a:blip>
          <a:srcRect b="8739"/>
          <a:stretch>
            <a:fillRect/>
          </a:stretch>
        </p:blipFill>
        <p:spPr bwMode="auto">
          <a:xfrm>
            <a:off x="755650" y="1916113"/>
            <a:ext cx="7620000" cy="273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47" name="组合 3"/>
          <p:cNvGrpSpPr>
            <a:grpSpLocks/>
          </p:cNvGrpSpPr>
          <p:nvPr/>
        </p:nvGrpSpPr>
        <p:grpSpPr bwMode="auto">
          <a:xfrm>
            <a:off x="0" y="230188"/>
            <a:ext cx="9274175" cy="677862"/>
            <a:chOff x="-12700" y="312738"/>
            <a:chExt cx="9274096" cy="678304"/>
          </a:xfrm>
        </p:grpSpPr>
        <p:sp>
          <p:nvSpPr>
            <p:cNvPr id="5" name="矩形 4"/>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49"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dirty="0" smtClean="0">
                  <a:solidFill>
                    <a:schemeClr val="bg1"/>
                  </a:solidFill>
                  <a:latin typeface="思源黑体 CN Medium" panose="020B0600000000000000" pitchFamily="34" charset="-122"/>
                  <a:ea typeface="思源黑体 CN Medium" panose="020B0600000000000000" pitchFamily="34" charset="-122"/>
                </a:rPr>
                <a:t>环境因素</a:t>
              </a:r>
              <a:r>
                <a:rPr lang="zh-CN" altLang="en-US" sz="3600" dirty="0">
                  <a:solidFill>
                    <a:schemeClr val="bg1"/>
                  </a:solidFill>
                  <a:latin typeface="思源黑体 CN Medium" panose="020B0600000000000000" pitchFamily="34" charset="-122"/>
                  <a:ea typeface="思源黑体 CN Medium" panose="020B0600000000000000" pitchFamily="34" charset="-122"/>
                </a:rPr>
                <a:t>对机体免疫的作用</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323850" y="260350"/>
          <a:ext cx="8532813" cy="5816600"/>
        </p:xfrm>
        <a:graphic>
          <a:graphicData uri="http://schemas.openxmlformats.org/presentationml/2006/ole">
            <mc:AlternateContent xmlns:mc="http://schemas.openxmlformats.org/markup-compatibility/2006">
              <mc:Choice xmlns:v="urn:schemas-microsoft-com:vml" Requires="v">
                <p:oleObj spid="_x0000_s6226" name="Image" r:id="rId3" imgW="8533333" imgH="5815873" progId="Photoshop.Image.7">
                  <p:embed/>
                </p:oleObj>
              </mc:Choice>
              <mc:Fallback>
                <p:oleObj name="Image" r:id="rId3" imgW="8533333" imgH="5815873" progId="Photoshop.Image.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60350"/>
                        <a:ext cx="8532813" cy="581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Text Box 3"/>
          <p:cNvSpPr txBox="1">
            <a:spLocks noChangeArrowheads="1"/>
          </p:cNvSpPr>
          <p:nvPr/>
        </p:nvSpPr>
        <p:spPr bwMode="auto">
          <a:xfrm>
            <a:off x="2700338" y="6453188"/>
            <a:ext cx="38877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1800"/>
          </a:p>
        </p:txBody>
      </p:sp>
      <p:sp>
        <p:nvSpPr>
          <p:cNvPr id="6148" name="Text Box 5"/>
          <p:cNvSpPr txBox="1">
            <a:spLocks noChangeArrowheads="1"/>
          </p:cNvSpPr>
          <p:nvPr/>
        </p:nvSpPr>
        <p:spPr bwMode="auto">
          <a:xfrm>
            <a:off x="3924300" y="6226175"/>
            <a:ext cx="179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b="1">
                <a:solidFill>
                  <a:srgbClr val="FFFF00"/>
                </a:solidFill>
                <a:latin typeface="思源黑体 CN Heavy" panose="020B0A00000000000000" pitchFamily="34" charset="-122"/>
                <a:ea typeface="思源黑体 CN Heavy" panose="020B0A00000000000000" pitchFamily="34" charset="-122"/>
              </a:rPr>
              <a:t>巴斯德在实验室</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Text Box 3"/>
          <p:cNvSpPr txBox="1">
            <a:spLocks noChangeArrowheads="1"/>
          </p:cNvSpPr>
          <p:nvPr/>
        </p:nvSpPr>
        <p:spPr bwMode="auto">
          <a:xfrm>
            <a:off x="220663" y="1009650"/>
            <a:ext cx="883285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300" b="1">
                <a:solidFill>
                  <a:srgbClr val="66FF33"/>
                </a:solidFill>
                <a:latin typeface="思源黑体 CN Medium" panose="020B0600000000000000" pitchFamily="34" charset="-122"/>
                <a:ea typeface="思源黑体 CN Medium" panose="020B0600000000000000" pitchFamily="34" charset="-122"/>
              </a:rPr>
              <a:t>非特异免疫</a:t>
            </a:r>
            <a:r>
              <a:rPr lang="en-US" altLang="zh-CN" sz="2300" b="1">
                <a:solidFill>
                  <a:srgbClr val="66FF33"/>
                </a:solidFill>
                <a:latin typeface="思源黑体 CN Medium" panose="020B0600000000000000" pitchFamily="34" charset="-122"/>
                <a:ea typeface="思源黑体 CN Medium" panose="020B0600000000000000" pitchFamily="34" charset="-122"/>
              </a:rPr>
              <a:t>(non specific immunity)</a:t>
            </a:r>
            <a:r>
              <a:rPr lang="zh-CN" altLang="en-US" sz="2300" b="1">
                <a:solidFill>
                  <a:schemeClr val="accent1"/>
                </a:solidFill>
                <a:latin typeface="思源黑体 CN Medium" panose="020B0600000000000000" pitchFamily="34" charset="-122"/>
                <a:ea typeface="思源黑体 CN Medium" panose="020B0600000000000000" pitchFamily="34" charset="-122"/>
              </a:rPr>
              <a:t>，</a:t>
            </a:r>
            <a:r>
              <a:rPr lang="zh-CN" altLang="en-US" sz="2300">
                <a:solidFill>
                  <a:schemeClr val="bg1"/>
                </a:solidFill>
                <a:latin typeface="思源黑体 CN Medium" panose="020B0600000000000000" pitchFamily="34" charset="-122"/>
                <a:ea typeface="思源黑体 CN Medium" panose="020B0600000000000000" pitchFamily="34" charset="-122"/>
              </a:rPr>
              <a:t>是机体的一般生理防卫功能，又称</a:t>
            </a:r>
            <a:r>
              <a:rPr lang="zh-CN" altLang="en-US" sz="2300" b="1">
                <a:solidFill>
                  <a:schemeClr val="bg1"/>
                </a:solidFill>
                <a:latin typeface="思源黑体 CN Medium" panose="020B0600000000000000" pitchFamily="34" charset="-122"/>
                <a:ea typeface="思源黑体 CN Medium" panose="020B0600000000000000" pitchFamily="34" charset="-122"/>
              </a:rPr>
              <a:t>天然免疫</a:t>
            </a:r>
            <a:r>
              <a:rPr lang="en-US" altLang="zh-CN" sz="2300" b="1">
                <a:solidFill>
                  <a:schemeClr val="bg1"/>
                </a:solidFill>
                <a:latin typeface="思源黑体 CN Medium" panose="020B0600000000000000" pitchFamily="34" charset="-122"/>
                <a:ea typeface="思源黑体 CN Medium" panose="020B0600000000000000" pitchFamily="34" charset="-122"/>
              </a:rPr>
              <a:t>(innate immunity)</a:t>
            </a:r>
            <a:r>
              <a:rPr lang="zh-CN" altLang="en-US" sz="2300">
                <a:solidFill>
                  <a:schemeClr val="bg1"/>
                </a:solidFill>
                <a:latin typeface="思源黑体 CN Medium" panose="020B0600000000000000" pitchFamily="34" charset="-122"/>
                <a:ea typeface="思源黑体 CN Medium" panose="020B0600000000000000" pitchFamily="34" charset="-122"/>
              </a:rPr>
              <a:t>；是在种系发育过程中形成的，由先天遗传而来，防卫任何外界异物对机体的侵入而不需要特殊的刺激或诱导。主要包括</a:t>
            </a:r>
            <a:r>
              <a:rPr lang="zh-CN" altLang="en-US" sz="2300">
                <a:solidFill>
                  <a:srgbClr val="FFFF66"/>
                </a:solidFill>
                <a:latin typeface="思源黑体 CN Medium" panose="020B0600000000000000" pitchFamily="34" charset="-122"/>
                <a:ea typeface="思源黑体 CN Medium" panose="020B0600000000000000" pitchFamily="34" charset="-122"/>
              </a:rPr>
              <a:t>生理屏障、细胞因素和体液因素</a:t>
            </a:r>
            <a:r>
              <a:rPr lang="zh-CN" altLang="en-US" sz="2300">
                <a:solidFill>
                  <a:schemeClr val="accent1"/>
                </a:solidFill>
                <a:latin typeface="思源黑体 CN Medium" panose="020B0600000000000000" pitchFamily="34" charset="-122"/>
                <a:ea typeface="思源黑体 CN Medium" panose="020B0600000000000000" pitchFamily="34" charset="-122"/>
              </a:rPr>
              <a:t>。</a:t>
            </a:r>
            <a:endParaRPr lang="zh-CN" altLang="en-US" sz="2300">
              <a:latin typeface="思源黑体 CN Medium" panose="020B0600000000000000" pitchFamily="34" charset="-122"/>
              <a:ea typeface="思源黑体 CN Medium" panose="020B0600000000000000" pitchFamily="34" charset="-122"/>
            </a:endParaRPr>
          </a:p>
        </p:txBody>
      </p:sp>
      <p:sp>
        <p:nvSpPr>
          <p:cNvPr id="212997" name="Text Box 5"/>
          <p:cNvSpPr txBox="1">
            <a:spLocks noChangeArrowheads="1"/>
          </p:cNvSpPr>
          <p:nvPr/>
        </p:nvSpPr>
        <p:spPr bwMode="auto">
          <a:xfrm>
            <a:off x="323850" y="3500438"/>
            <a:ext cx="31353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FF00"/>
                </a:solidFill>
                <a:latin typeface="思源黑体 CN Normal" panose="020B0400000000000000" pitchFamily="34" charset="-122"/>
                <a:ea typeface="思源黑体 CN Normal" panose="020B0400000000000000" pitchFamily="34" charset="-122"/>
              </a:rPr>
              <a:t>天然免疫的组成</a:t>
            </a:r>
          </a:p>
        </p:txBody>
      </p:sp>
      <p:grpSp>
        <p:nvGrpSpPr>
          <p:cNvPr id="38916" name="组合 5"/>
          <p:cNvGrpSpPr>
            <a:grpSpLocks/>
          </p:cNvGrpSpPr>
          <p:nvPr/>
        </p:nvGrpSpPr>
        <p:grpSpPr bwMode="auto">
          <a:xfrm>
            <a:off x="0" y="230188"/>
            <a:ext cx="9274175" cy="677862"/>
            <a:chOff x="-12700" y="312738"/>
            <a:chExt cx="9274096" cy="678304"/>
          </a:xfrm>
        </p:grpSpPr>
        <p:sp>
          <p:nvSpPr>
            <p:cNvPr id="7" name="矩形 6"/>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930"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第二节   非特异性免疫</a:t>
              </a:r>
            </a:p>
          </p:txBody>
        </p:sp>
      </p:grpSp>
      <p:graphicFrame>
        <p:nvGraphicFramePr>
          <p:cNvPr id="2" name="表格 1"/>
          <p:cNvGraphicFramePr>
            <a:graphicFrameLocks noGrp="1"/>
          </p:cNvGraphicFramePr>
          <p:nvPr/>
        </p:nvGraphicFramePr>
        <p:xfrm>
          <a:off x="1187450" y="4229100"/>
          <a:ext cx="6480175" cy="2305052"/>
        </p:xfrm>
        <a:graphic>
          <a:graphicData uri="http://schemas.openxmlformats.org/drawingml/2006/table">
            <a:tbl>
              <a:tblPr firstRow="1" bandRow="1">
                <a:tableStyleId>{5FD0F851-EC5A-4D38-B0AD-8093EC10F338}</a:tableStyleId>
              </a:tblPr>
              <a:tblGrid>
                <a:gridCol w="2143288"/>
                <a:gridCol w="4336887"/>
              </a:tblGrid>
              <a:tr h="576263">
                <a:tc>
                  <a:txBody>
                    <a:bodyPr/>
                    <a:lstStyle/>
                    <a:p>
                      <a:pPr algn="just">
                        <a:spcAft>
                          <a:spcPts val="0"/>
                        </a:spcAft>
                      </a:pPr>
                      <a:r>
                        <a:rPr lang="zh-CN" sz="2000" kern="100" dirty="0">
                          <a:solidFill>
                            <a:srgbClr val="FFFF66"/>
                          </a:solidFill>
                          <a:effectLst/>
                          <a:latin typeface="思源黑体 CN Medium" panose="020B0600000000000000" pitchFamily="34" charset="-122"/>
                          <a:ea typeface="思源黑体 CN Medium" panose="020B0600000000000000" pitchFamily="34" charset="-122"/>
                        </a:rPr>
                        <a:t>生理屏障</a:t>
                      </a:r>
                      <a:endParaRPr lang="zh-CN" sz="2000" kern="100" dirty="0">
                        <a:solidFill>
                          <a:srgbClr val="FFFF66"/>
                        </a:solidFill>
                        <a:effectLst/>
                        <a:latin typeface="思源黑体 CN Medium" panose="020B0600000000000000" pitchFamily="34" charset="-122"/>
                        <a:ea typeface="思源黑体 CN Medium" panose="020B0600000000000000" pitchFamily="34" charset="-122"/>
                        <a:cs typeface="Times New Roman" panose="02020603050405020304" pitchFamily="18" charset="0"/>
                      </a:endParaRPr>
                    </a:p>
                  </a:txBody>
                  <a:tcPr marL="68574" marR="68574" marT="0" marB="0" anchor="ctr"/>
                </a:tc>
                <a:tc>
                  <a:txBody>
                    <a:bodyPr/>
                    <a:lstStyle/>
                    <a:p>
                      <a:pPr algn="just">
                        <a:spcAft>
                          <a:spcPts val="0"/>
                        </a:spcAft>
                      </a:pPr>
                      <a:r>
                        <a:rPr lang="zh-CN" sz="2000" kern="100" dirty="0">
                          <a:solidFill>
                            <a:srgbClr val="FFFF66"/>
                          </a:solidFill>
                          <a:effectLst/>
                          <a:latin typeface="思源黑体 CN Medium" panose="020B0600000000000000" pitchFamily="34" charset="-122"/>
                          <a:ea typeface="思源黑体 CN Medium" panose="020B0600000000000000" pitchFamily="34" charset="-122"/>
                        </a:rPr>
                        <a:t>皮肤、粘膜及其附属物、共生菌群</a:t>
                      </a:r>
                      <a:endParaRPr lang="zh-CN" sz="2000" kern="100" dirty="0">
                        <a:solidFill>
                          <a:srgbClr val="FFFF66"/>
                        </a:solidFill>
                        <a:effectLst/>
                        <a:latin typeface="思源黑体 CN Medium" panose="020B0600000000000000" pitchFamily="34" charset="-122"/>
                        <a:ea typeface="思源黑体 CN Medium" panose="020B0600000000000000" pitchFamily="34" charset="-122"/>
                        <a:cs typeface="Times New Roman" panose="02020603050405020304" pitchFamily="18" charset="0"/>
                      </a:endParaRPr>
                    </a:p>
                  </a:txBody>
                  <a:tcPr marL="68574" marR="68574" marT="0" marB="0" anchor="ctr"/>
                </a:tc>
              </a:tr>
              <a:tr h="576263">
                <a:tc>
                  <a:txBody>
                    <a:bodyPr/>
                    <a:lstStyle/>
                    <a:p>
                      <a:pPr algn="just">
                        <a:spcAft>
                          <a:spcPts val="0"/>
                        </a:spcAft>
                      </a:pPr>
                      <a:r>
                        <a:rPr lang="zh-CN" sz="2000" kern="100" dirty="0">
                          <a:solidFill>
                            <a:srgbClr val="FFFF66"/>
                          </a:solidFill>
                          <a:effectLst/>
                          <a:latin typeface="思源黑体 CN Medium" panose="020B0600000000000000" pitchFamily="34" charset="-122"/>
                          <a:ea typeface="思源黑体 CN Medium" panose="020B0600000000000000" pitchFamily="34" charset="-122"/>
                        </a:rPr>
                        <a:t>体液因素</a:t>
                      </a:r>
                      <a:endParaRPr lang="zh-CN" sz="2000" kern="100" dirty="0">
                        <a:solidFill>
                          <a:srgbClr val="FFFF66"/>
                        </a:solidFill>
                        <a:effectLst/>
                        <a:latin typeface="思源黑体 CN Medium" panose="020B0600000000000000" pitchFamily="34" charset="-122"/>
                        <a:ea typeface="思源黑体 CN Medium" panose="020B0600000000000000" pitchFamily="34" charset="-122"/>
                        <a:cs typeface="Times New Roman" panose="02020603050405020304" pitchFamily="18" charset="0"/>
                      </a:endParaRPr>
                    </a:p>
                  </a:txBody>
                  <a:tcPr marL="68574" marR="68574" marT="0" marB="0" anchor="ctr"/>
                </a:tc>
                <a:tc>
                  <a:txBody>
                    <a:bodyPr/>
                    <a:lstStyle/>
                    <a:p>
                      <a:pPr algn="just">
                        <a:spcAft>
                          <a:spcPts val="0"/>
                        </a:spcAft>
                      </a:pPr>
                      <a:r>
                        <a:rPr lang="zh-CN" sz="2000" kern="100">
                          <a:solidFill>
                            <a:srgbClr val="FFFF66"/>
                          </a:solidFill>
                          <a:effectLst/>
                          <a:latin typeface="思源黑体 CN Medium" panose="020B0600000000000000" pitchFamily="34" charset="-122"/>
                          <a:ea typeface="思源黑体 CN Medium" panose="020B0600000000000000" pitchFamily="34" charset="-122"/>
                        </a:rPr>
                        <a:t>溶菌酶、补体、干扰素</a:t>
                      </a:r>
                      <a:endParaRPr lang="zh-CN" sz="2000" kern="100">
                        <a:solidFill>
                          <a:srgbClr val="FFFF66"/>
                        </a:solidFill>
                        <a:effectLst/>
                        <a:latin typeface="思源黑体 CN Medium" panose="020B0600000000000000" pitchFamily="34" charset="-122"/>
                        <a:ea typeface="思源黑体 CN Medium" panose="020B0600000000000000" pitchFamily="34" charset="-122"/>
                        <a:cs typeface="Times New Roman" panose="02020603050405020304" pitchFamily="18" charset="0"/>
                      </a:endParaRPr>
                    </a:p>
                  </a:txBody>
                  <a:tcPr marL="68574" marR="68574" marT="0" marB="0" anchor="ctr"/>
                </a:tc>
              </a:tr>
              <a:tr h="576263">
                <a:tc>
                  <a:txBody>
                    <a:bodyPr/>
                    <a:lstStyle/>
                    <a:p>
                      <a:pPr algn="just">
                        <a:spcAft>
                          <a:spcPts val="0"/>
                        </a:spcAft>
                      </a:pPr>
                      <a:r>
                        <a:rPr lang="zh-CN" sz="2000" kern="100">
                          <a:solidFill>
                            <a:srgbClr val="FFFF66"/>
                          </a:solidFill>
                          <a:effectLst/>
                          <a:latin typeface="思源黑体 CN Medium" panose="020B0600000000000000" pitchFamily="34" charset="-122"/>
                          <a:ea typeface="思源黑体 CN Medium" panose="020B0600000000000000" pitchFamily="34" charset="-122"/>
                        </a:rPr>
                        <a:t>细胞因素</a:t>
                      </a:r>
                      <a:endParaRPr lang="zh-CN" sz="2000" kern="100">
                        <a:solidFill>
                          <a:srgbClr val="FFFF66"/>
                        </a:solidFill>
                        <a:effectLst/>
                        <a:latin typeface="思源黑体 CN Medium" panose="020B0600000000000000" pitchFamily="34" charset="-122"/>
                        <a:ea typeface="思源黑体 CN Medium" panose="020B0600000000000000" pitchFamily="34" charset="-122"/>
                        <a:cs typeface="Times New Roman" panose="02020603050405020304" pitchFamily="18" charset="0"/>
                      </a:endParaRPr>
                    </a:p>
                  </a:txBody>
                  <a:tcPr marL="68574" marR="68574" marT="0" marB="0" anchor="ctr"/>
                </a:tc>
                <a:tc>
                  <a:txBody>
                    <a:bodyPr/>
                    <a:lstStyle/>
                    <a:p>
                      <a:pPr algn="just">
                        <a:spcAft>
                          <a:spcPts val="0"/>
                        </a:spcAft>
                      </a:pPr>
                      <a:r>
                        <a:rPr lang="zh-CN" sz="2000" kern="100" dirty="0">
                          <a:solidFill>
                            <a:srgbClr val="FFFF66"/>
                          </a:solidFill>
                          <a:effectLst/>
                          <a:latin typeface="思源黑体 CN Medium" panose="020B0600000000000000" pitchFamily="34" charset="-122"/>
                          <a:ea typeface="思源黑体 CN Medium" panose="020B0600000000000000" pitchFamily="34" charset="-122"/>
                        </a:rPr>
                        <a:t>吞噬细胞、自然杀伤细胞</a:t>
                      </a:r>
                      <a:endParaRPr lang="zh-CN" sz="2000" kern="100" dirty="0">
                        <a:solidFill>
                          <a:srgbClr val="FFFF66"/>
                        </a:solidFill>
                        <a:effectLst/>
                        <a:latin typeface="思源黑体 CN Medium" panose="020B0600000000000000" pitchFamily="34" charset="-122"/>
                        <a:ea typeface="思源黑体 CN Medium" panose="020B0600000000000000" pitchFamily="34" charset="-122"/>
                        <a:cs typeface="Times New Roman" panose="02020603050405020304" pitchFamily="18" charset="0"/>
                      </a:endParaRPr>
                    </a:p>
                  </a:txBody>
                  <a:tcPr marL="68574" marR="68574" marT="0" marB="0" anchor="ctr"/>
                </a:tc>
              </a:tr>
              <a:tr h="576263">
                <a:tc>
                  <a:txBody>
                    <a:bodyPr/>
                    <a:lstStyle/>
                    <a:p>
                      <a:pPr algn="just">
                        <a:spcAft>
                          <a:spcPts val="0"/>
                        </a:spcAft>
                      </a:pPr>
                      <a:r>
                        <a:rPr lang="zh-CN" sz="2000" kern="100">
                          <a:solidFill>
                            <a:srgbClr val="FFFF66"/>
                          </a:solidFill>
                          <a:effectLst/>
                          <a:latin typeface="思源黑体 CN Medium" panose="020B0600000000000000" pitchFamily="34" charset="-122"/>
                          <a:ea typeface="思源黑体 CN Medium" panose="020B0600000000000000" pitchFamily="34" charset="-122"/>
                        </a:rPr>
                        <a:t>其它</a:t>
                      </a:r>
                      <a:endParaRPr lang="zh-CN" sz="2000" kern="100">
                        <a:solidFill>
                          <a:srgbClr val="FFFF66"/>
                        </a:solidFill>
                        <a:effectLst/>
                        <a:latin typeface="思源黑体 CN Medium" panose="020B0600000000000000" pitchFamily="34" charset="-122"/>
                        <a:ea typeface="思源黑体 CN Medium" panose="020B0600000000000000" pitchFamily="34" charset="-122"/>
                        <a:cs typeface="Times New Roman" panose="02020603050405020304" pitchFamily="18" charset="0"/>
                      </a:endParaRPr>
                    </a:p>
                  </a:txBody>
                  <a:tcPr marL="68574" marR="68574" marT="0" marB="0" anchor="ctr"/>
                </a:tc>
                <a:tc>
                  <a:txBody>
                    <a:bodyPr/>
                    <a:lstStyle/>
                    <a:p>
                      <a:pPr algn="just">
                        <a:spcAft>
                          <a:spcPts val="0"/>
                        </a:spcAft>
                      </a:pPr>
                      <a:r>
                        <a:rPr lang="zh-CN" sz="2000" kern="100" dirty="0">
                          <a:solidFill>
                            <a:srgbClr val="FFFF66"/>
                          </a:solidFill>
                          <a:effectLst/>
                          <a:latin typeface="思源黑体 CN Medium" panose="020B0600000000000000" pitchFamily="34" charset="-122"/>
                          <a:ea typeface="思源黑体 CN Medium" panose="020B0600000000000000" pitchFamily="34" charset="-122"/>
                        </a:rPr>
                        <a:t>免疫的综合作用等</a:t>
                      </a:r>
                      <a:endParaRPr lang="zh-CN" sz="2000" kern="100" dirty="0">
                        <a:solidFill>
                          <a:srgbClr val="FFFF66"/>
                        </a:solidFill>
                        <a:effectLst/>
                        <a:latin typeface="思源黑体 CN Medium" panose="020B0600000000000000" pitchFamily="34" charset="-122"/>
                        <a:ea typeface="思源黑体 CN Medium" panose="020B0600000000000000" pitchFamily="34" charset="-122"/>
                        <a:cs typeface="Times New Roman" panose="02020603050405020304" pitchFamily="18" charset="0"/>
                      </a:endParaRPr>
                    </a:p>
                  </a:txBody>
                  <a:tcPr marL="68574" marR="68574"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2995"/>
                                        </p:tgtEl>
                                        <p:attrNameLst>
                                          <p:attrName>style.visibility</p:attrName>
                                        </p:attrNameLst>
                                      </p:cBhvr>
                                      <p:to>
                                        <p:strVal val="visible"/>
                                      </p:to>
                                    </p:set>
                                    <p:animEffect transition="in" filter="box(in)">
                                      <p:cBhvr>
                                        <p:cTn id="7" dur="500"/>
                                        <p:tgtEl>
                                          <p:spTgt spid="2129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12997"/>
                                        </p:tgtEl>
                                        <p:attrNameLst>
                                          <p:attrName>style.visibility</p:attrName>
                                        </p:attrNameLst>
                                      </p:cBhvr>
                                      <p:to>
                                        <p:strVal val="visible"/>
                                      </p:to>
                                    </p:set>
                                    <p:anim calcmode="lin" valueType="num">
                                      <p:cBhvr additive="base">
                                        <p:cTn id="12" dur="500" fill="hold"/>
                                        <p:tgtEl>
                                          <p:spTgt spid="212997"/>
                                        </p:tgtEl>
                                        <p:attrNameLst>
                                          <p:attrName>ppt_x</p:attrName>
                                        </p:attrNameLst>
                                      </p:cBhvr>
                                      <p:tavLst>
                                        <p:tav tm="0">
                                          <p:val>
                                            <p:strVal val="0-#ppt_w/2"/>
                                          </p:val>
                                        </p:tav>
                                        <p:tav tm="100000">
                                          <p:val>
                                            <p:strVal val="#ppt_x"/>
                                          </p:val>
                                        </p:tav>
                                      </p:tavLst>
                                    </p:anim>
                                    <p:anim calcmode="lin" valueType="num">
                                      <p:cBhvr additive="base">
                                        <p:cTn id="13" dur="500" fill="hold"/>
                                        <p:tgtEl>
                                          <p:spTgt spid="21299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autoUpdateAnimBg="0"/>
      <p:bldP spid="212997"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2" name="Text Box 6"/>
          <p:cNvSpPr txBox="1">
            <a:spLocks noChangeArrowheads="1"/>
          </p:cNvSpPr>
          <p:nvPr/>
        </p:nvSpPr>
        <p:spPr bwMode="auto">
          <a:xfrm>
            <a:off x="401638" y="1228725"/>
            <a:ext cx="276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FFFF00"/>
                </a:solidFill>
                <a:latin typeface="思源黑体 CN Heavy" panose="020B0A00000000000000" pitchFamily="34" charset="-122"/>
                <a:ea typeface="思源黑体 CN Heavy" panose="020B0A00000000000000" pitchFamily="34" charset="-122"/>
              </a:rPr>
              <a:t>1. </a:t>
            </a:r>
            <a:r>
              <a:rPr lang="zh-CN" altLang="en-US" sz="2800">
                <a:solidFill>
                  <a:srgbClr val="FFFF00"/>
                </a:solidFill>
                <a:latin typeface="思源黑体 CN Heavy" panose="020B0A00000000000000" pitchFamily="34" charset="-122"/>
                <a:ea typeface="思源黑体 CN Heavy" panose="020B0A00000000000000" pitchFamily="34" charset="-122"/>
              </a:rPr>
              <a:t>皮肤与粘膜：</a:t>
            </a:r>
          </a:p>
        </p:txBody>
      </p:sp>
      <p:sp>
        <p:nvSpPr>
          <p:cNvPr id="214023" name="Text Box 7"/>
          <p:cNvSpPr txBox="1">
            <a:spLocks noChangeArrowheads="1"/>
          </p:cNvSpPr>
          <p:nvPr/>
        </p:nvSpPr>
        <p:spPr bwMode="auto">
          <a:xfrm>
            <a:off x="414338" y="1917700"/>
            <a:ext cx="4052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bg1"/>
                </a:solidFill>
                <a:latin typeface="思源黑体 CN Medium" panose="020B0600000000000000" pitchFamily="34" charset="-122"/>
                <a:ea typeface="思源黑体 CN Medium" panose="020B0600000000000000" pitchFamily="34" charset="-122"/>
              </a:rPr>
              <a:t>1</a:t>
            </a:r>
            <a:r>
              <a:rPr lang="zh-CN" altLang="en-US" sz="2400">
                <a:solidFill>
                  <a:schemeClr val="bg1"/>
                </a:solidFill>
                <a:latin typeface="思源黑体 CN Medium" panose="020B0600000000000000" pitchFamily="34" charset="-122"/>
                <a:ea typeface="思源黑体 CN Medium" panose="020B0600000000000000" pitchFamily="34" charset="-122"/>
              </a:rPr>
              <a:t>）机械的阻挡和排除作用：</a:t>
            </a:r>
          </a:p>
        </p:txBody>
      </p:sp>
      <p:sp>
        <p:nvSpPr>
          <p:cNvPr id="214024" name="Text Box 8"/>
          <p:cNvSpPr txBox="1">
            <a:spLocks noChangeArrowheads="1"/>
          </p:cNvSpPr>
          <p:nvPr/>
        </p:nvSpPr>
        <p:spPr bwMode="auto">
          <a:xfrm>
            <a:off x="628650" y="2384425"/>
            <a:ext cx="81962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000">
                <a:solidFill>
                  <a:schemeClr val="bg1"/>
                </a:solidFill>
                <a:latin typeface="思源黑体 CN Normal" panose="020B0400000000000000" pitchFamily="34" charset="-122"/>
                <a:ea typeface="思源黑体 CN Normal" panose="020B0400000000000000" pitchFamily="34" charset="-122"/>
              </a:rPr>
              <a:t>健康机体的外表面覆盖着连续完整的皮肤和粘膜结构，其外面的角质层是坚韧的，不可渗透的，组成了阻挡微生物入侵的有效屏障。</a:t>
            </a:r>
            <a:endParaRPr kumimoji="1" lang="zh-CN" altLang="en-US" sz="2000">
              <a:solidFill>
                <a:schemeClr val="bg1"/>
              </a:solidFill>
              <a:latin typeface="思源黑体 CN Normal" panose="020B0400000000000000" pitchFamily="34" charset="-122"/>
              <a:ea typeface="思源黑体 CN Normal" panose="020B0400000000000000" pitchFamily="34" charset="-122"/>
            </a:endParaRPr>
          </a:p>
        </p:txBody>
      </p:sp>
      <p:sp>
        <p:nvSpPr>
          <p:cNvPr id="214025" name="Text Box 9"/>
          <p:cNvSpPr txBox="1">
            <a:spLocks noChangeArrowheads="1"/>
          </p:cNvSpPr>
          <p:nvPr/>
        </p:nvSpPr>
        <p:spPr bwMode="auto">
          <a:xfrm>
            <a:off x="414338" y="3648075"/>
            <a:ext cx="6207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bg1"/>
                </a:solidFill>
                <a:latin typeface="思源黑体 CN Medium" panose="020B0600000000000000" pitchFamily="34" charset="-122"/>
                <a:ea typeface="思源黑体 CN Medium" panose="020B0600000000000000" pitchFamily="34" charset="-122"/>
              </a:rPr>
              <a:t>2</a:t>
            </a:r>
            <a:r>
              <a:rPr lang="zh-CN" altLang="en-US" sz="2400">
                <a:solidFill>
                  <a:schemeClr val="bg1"/>
                </a:solidFill>
                <a:latin typeface="思源黑体 CN Medium" panose="020B0600000000000000" pitchFamily="34" charset="-122"/>
                <a:ea typeface="思源黑体 CN Medium" panose="020B0600000000000000" pitchFamily="34" charset="-122"/>
              </a:rPr>
              <a:t>）分泌液中所含化学物质有局部抗菌作用：</a:t>
            </a:r>
          </a:p>
        </p:txBody>
      </p:sp>
      <p:sp>
        <p:nvSpPr>
          <p:cNvPr id="214026" name="Text Box 10"/>
          <p:cNvSpPr txBox="1">
            <a:spLocks noChangeArrowheads="1"/>
          </p:cNvSpPr>
          <p:nvPr/>
        </p:nvSpPr>
        <p:spPr bwMode="auto">
          <a:xfrm>
            <a:off x="555625" y="4310063"/>
            <a:ext cx="4171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chemeClr val="bg1"/>
              </a:buClr>
              <a:buFont typeface="Marlett" pitchFamily="2" charset="2"/>
              <a:buChar char="t"/>
            </a:pPr>
            <a:r>
              <a:rPr lang="en-US" altLang="zh-CN" sz="2000">
                <a:latin typeface="思源黑体 CN Normal" panose="020B0400000000000000" pitchFamily="34" charset="-122"/>
                <a:ea typeface="思源黑体 CN Normal" panose="020B0400000000000000" pitchFamily="34" charset="-122"/>
              </a:rPr>
              <a:t> </a:t>
            </a:r>
            <a:r>
              <a:rPr lang="zh-CN" altLang="en-US" sz="2000">
                <a:solidFill>
                  <a:schemeClr val="bg1"/>
                </a:solidFill>
                <a:latin typeface="思源黑体 CN Normal" panose="020B0400000000000000" pitchFamily="34" charset="-122"/>
                <a:ea typeface="思源黑体 CN Normal" panose="020B0400000000000000" pitchFamily="34" charset="-122"/>
              </a:rPr>
              <a:t>各种分泌液中的杀菌成分；</a:t>
            </a:r>
            <a:endParaRPr kumimoji="1" lang="zh-CN" altLang="en-US" sz="2000">
              <a:solidFill>
                <a:schemeClr val="bg1"/>
              </a:solidFill>
              <a:latin typeface="思源黑体 CN Normal" panose="020B0400000000000000" pitchFamily="34" charset="-122"/>
              <a:ea typeface="思源黑体 CN Normal" panose="020B0400000000000000" pitchFamily="34" charset="-122"/>
            </a:endParaRPr>
          </a:p>
        </p:txBody>
      </p:sp>
      <p:sp>
        <p:nvSpPr>
          <p:cNvPr id="214027" name="Text Box 11"/>
          <p:cNvSpPr txBox="1">
            <a:spLocks noChangeArrowheads="1"/>
          </p:cNvSpPr>
          <p:nvPr/>
        </p:nvSpPr>
        <p:spPr bwMode="auto">
          <a:xfrm>
            <a:off x="525463" y="4797425"/>
            <a:ext cx="8659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bg1"/>
              </a:buClr>
              <a:buFont typeface="Marlett" pitchFamily="2" charset="2"/>
              <a:buChar char="t"/>
            </a:pPr>
            <a:r>
              <a:rPr lang="en-US" altLang="zh-CN" sz="2000">
                <a:latin typeface="思源黑体 CN Normal" panose="020B0400000000000000" pitchFamily="34" charset="-122"/>
                <a:ea typeface="思源黑体 CN Normal" panose="020B0400000000000000" pitchFamily="34" charset="-122"/>
              </a:rPr>
              <a:t> </a:t>
            </a:r>
            <a:r>
              <a:rPr lang="zh-CN" altLang="en-US" sz="2000">
                <a:solidFill>
                  <a:schemeClr val="bg1"/>
                </a:solidFill>
                <a:latin typeface="思源黑体 CN Normal" panose="020B0400000000000000" pitchFamily="34" charset="-122"/>
                <a:ea typeface="思源黑体 CN Normal" panose="020B0400000000000000" pitchFamily="34" charset="-122"/>
              </a:rPr>
              <a:t>呼吸道、消化道、泌尿生殖道表面粘膜所分泌的粘液的化学屏障作用。</a:t>
            </a:r>
          </a:p>
        </p:txBody>
      </p:sp>
      <p:sp>
        <p:nvSpPr>
          <p:cNvPr id="214028" name="Text Box 12"/>
          <p:cNvSpPr txBox="1">
            <a:spLocks noChangeArrowheads="1"/>
          </p:cNvSpPr>
          <p:nvPr/>
        </p:nvSpPr>
        <p:spPr bwMode="auto">
          <a:xfrm>
            <a:off x="525463" y="5305425"/>
            <a:ext cx="7462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bg1"/>
              </a:buClr>
              <a:buFont typeface="Marlett" pitchFamily="2" charset="2"/>
              <a:buChar char="t"/>
            </a:pPr>
            <a:r>
              <a:rPr lang="en-US" altLang="zh-CN" sz="2000" dirty="0">
                <a:latin typeface="思源黑体 CN Normal" panose="020B0400000000000000" pitchFamily="34" charset="-122"/>
                <a:ea typeface="思源黑体 CN Normal" panose="020B0400000000000000" pitchFamily="34" charset="-122"/>
              </a:rPr>
              <a:t> </a:t>
            </a:r>
            <a:r>
              <a:rPr lang="zh-CN" altLang="en-US" sz="2000" dirty="0">
                <a:solidFill>
                  <a:schemeClr val="bg1"/>
                </a:solidFill>
                <a:latin typeface="思源黑体 CN Normal" panose="020B0400000000000000" pitchFamily="34" charset="-122"/>
                <a:ea typeface="思源黑体 CN Normal" panose="020B0400000000000000" pitchFamily="34" charset="-122"/>
              </a:rPr>
              <a:t>机体的机械方式如纤毛运动、咳嗽和喷嚏排除异物；</a:t>
            </a:r>
          </a:p>
        </p:txBody>
      </p:sp>
      <p:sp>
        <p:nvSpPr>
          <p:cNvPr id="214029" name="Text Box 13"/>
          <p:cNvSpPr txBox="1">
            <a:spLocks noChangeArrowheads="1"/>
          </p:cNvSpPr>
          <p:nvPr/>
        </p:nvSpPr>
        <p:spPr bwMode="auto">
          <a:xfrm>
            <a:off x="512763" y="5851525"/>
            <a:ext cx="4837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bg1"/>
              </a:buClr>
              <a:buFont typeface="Marlett" pitchFamily="2" charset="2"/>
              <a:buChar char="t"/>
            </a:pPr>
            <a:r>
              <a:rPr lang="en-US" altLang="zh-CN" sz="2000" dirty="0">
                <a:latin typeface="思源黑体 CN Normal" panose="020B0400000000000000" pitchFamily="34" charset="-122"/>
                <a:ea typeface="思源黑体 CN Normal" panose="020B0400000000000000" pitchFamily="34" charset="-122"/>
              </a:rPr>
              <a:t> </a:t>
            </a:r>
            <a:r>
              <a:rPr lang="zh-CN" altLang="en-US" sz="2000" dirty="0">
                <a:solidFill>
                  <a:schemeClr val="bg1"/>
                </a:solidFill>
                <a:latin typeface="思源黑体 CN Normal" panose="020B0400000000000000" pitchFamily="34" charset="-122"/>
                <a:ea typeface="思源黑体 CN Normal" panose="020B0400000000000000" pitchFamily="34" charset="-122"/>
              </a:rPr>
              <a:t>眼泪、唾液和尿液的清洗作用；</a:t>
            </a:r>
          </a:p>
        </p:txBody>
      </p:sp>
      <p:grpSp>
        <p:nvGrpSpPr>
          <p:cNvPr id="39946" name="组合 10"/>
          <p:cNvGrpSpPr>
            <a:grpSpLocks/>
          </p:cNvGrpSpPr>
          <p:nvPr/>
        </p:nvGrpSpPr>
        <p:grpSpPr bwMode="auto">
          <a:xfrm>
            <a:off x="0" y="230188"/>
            <a:ext cx="9274175" cy="677862"/>
            <a:chOff x="-12700" y="312738"/>
            <a:chExt cx="9274096" cy="678304"/>
          </a:xfrm>
        </p:grpSpPr>
        <p:sp>
          <p:nvSpPr>
            <p:cNvPr id="12" name="矩形 11"/>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48"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一、表皮和屏障结构</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4022"/>
                                        </p:tgtEl>
                                        <p:attrNameLst>
                                          <p:attrName>style.visibility</p:attrName>
                                        </p:attrNameLst>
                                      </p:cBhvr>
                                      <p:to>
                                        <p:strVal val="visible"/>
                                      </p:to>
                                    </p:set>
                                    <p:anim calcmode="lin" valueType="num">
                                      <p:cBhvr additive="base">
                                        <p:cTn id="7" dur="500" fill="hold"/>
                                        <p:tgtEl>
                                          <p:spTgt spid="214022"/>
                                        </p:tgtEl>
                                        <p:attrNameLst>
                                          <p:attrName>ppt_x</p:attrName>
                                        </p:attrNameLst>
                                      </p:cBhvr>
                                      <p:tavLst>
                                        <p:tav tm="0">
                                          <p:val>
                                            <p:strVal val="#ppt_x"/>
                                          </p:val>
                                        </p:tav>
                                        <p:tav tm="100000">
                                          <p:val>
                                            <p:strVal val="#ppt_x"/>
                                          </p:val>
                                        </p:tav>
                                      </p:tavLst>
                                    </p:anim>
                                    <p:anim calcmode="lin" valueType="num">
                                      <p:cBhvr additive="base">
                                        <p:cTn id="8" dur="500" fill="hold"/>
                                        <p:tgtEl>
                                          <p:spTgt spid="2140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4023"/>
                                        </p:tgtEl>
                                        <p:attrNameLst>
                                          <p:attrName>style.visibility</p:attrName>
                                        </p:attrNameLst>
                                      </p:cBhvr>
                                      <p:to>
                                        <p:strVal val="visible"/>
                                      </p:to>
                                    </p:set>
                                    <p:anim calcmode="lin" valueType="num">
                                      <p:cBhvr additive="base">
                                        <p:cTn id="13" dur="500" fill="hold"/>
                                        <p:tgtEl>
                                          <p:spTgt spid="214023"/>
                                        </p:tgtEl>
                                        <p:attrNameLst>
                                          <p:attrName>ppt_x</p:attrName>
                                        </p:attrNameLst>
                                      </p:cBhvr>
                                      <p:tavLst>
                                        <p:tav tm="0">
                                          <p:val>
                                            <p:strVal val="0-#ppt_w/2"/>
                                          </p:val>
                                        </p:tav>
                                        <p:tav tm="100000">
                                          <p:val>
                                            <p:strVal val="#ppt_x"/>
                                          </p:val>
                                        </p:tav>
                                      </p:tavLst>
                                    </p:anim>
                                    <p:anim calcmode="lin" valueType="num">
                                      <p:cBhvr additive="base">
                                        <p:cTn id="14" dur="500" fill="hold"/>
                                        <p:tgtEl>
                                          <p:spTgt spid="21402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14024"/>
                                        </p:tgtEl>
                                        <p:attrNameLst>
                                          <p:attrName>style.visibility</p:attrName>
                                        </p:attrNameLst>
                                      </p:cBhvr>
                                      <p:to>
                                        <p:strVal val="visible"/>
                                      </p:to>
                                    </p:set>
                                    <p:anim calcmode="lin" valueType="num">
                                      <p:cBhvr additive="base">
                                        <p:cTn id="19" dur="500" fill="hold"/>
                                        <p:tgtEl>
                                          <p:spTgt spid="214024"/>
                                        </p:tgtEl>
                                        <p:attrNameLst>
                                          <p:attrName>ppt_x</p:attrName>
                                        </p:attrNameLst>
                                      </p:cBhvr>
                                      <p:tavLst>
                                        <p:tav tm="0">
                                          <p:val>
                                            <p:strVal val="0-#ppt_w/2"/>
                                          </p:val>
                                        </p:tav>
                                        <p:tav tm="100000">
                                          <p:val>
                                            <p:strVal val="#ppt_x"/>
                                          </p:val>
                                        </p:tav>
                                      </p:tavLst>
                                    </p:anim>
                                    <p:anim calcmode="lin" valueType="num">
                                      <p:cBhvr additive="base">
                                        <p:cTn id="20" dur="500" fill="hold"/>
                                        <p:tgtEl>
                                          <p:spTgt spid="2140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214025"/>
                                        </p:tgtEl>
                                        <p:attrNameLst>
                                          <p:attrName>style.visibility</p:attrName>
                                        </p:attrNameLst>
                                      </p:cBhvr>
                                      <p:to>
                                        <p:strVal val="visible"/>
                                      </p:to>
                                    </p:set>
                                    <p:anim calcmode="lin" valueType="num">
                                      <p:cBhvr additive="base">
                                        <p:cTn id="25" dur="500" fill="hold"/>
                                        <p:tgtEl>
                                          <p:spTgt spid="214025"/>
                                        </p:tgtEl>
                                        <p:attrNameLst>
                                          <p:attrName>ppt_x</p:attrName>
                                        </p:attrNameLst>
                                      </p:cBhvr>
                                      <p:tavLst>
                                        <p:tav tm="0">
                                          <p:val>
                                            <p:strVal val="0-#ppt_w/2"/>
                                          </p:val>
                                        </p:tav>
                                        <p:tav tm="100000">
                                          <p:val>
                                            <p:strVal val="#ppt_x"/>
                                          </p:val>
                                        </p:tav>
                                      </p:tavLst>
                                    </p:anim>
                                    <p:anim calcmode="lin" valueType="num">
                                      <p:cBhvr additive="base">
                                        <p:cTn id="26" dur="500" fill="hold"/>
                                        <p:tgtEl>
                                          <p:spTgt spid="21402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214026"/>
                                        </p:tgtEl>
                                        <p:attrNameLst>
                                          <p:attrName>style.visibility</p:attrName>
                                        </p:attrNameLst>
                                      </p:cBhvr>
                                      <p:to>
                                        <p:strVal val="visible"/>
                                      </p:to>
                                    </p:set>
                                    <p:anim calcmode="lin" valueType="num">
                                      <p:cBhvr additive="base">
                                        <p:cTn id="31" dur="500" fill="hold"/>
                                        <p:tgtEl>
                                          <p:spTgt spid="214026"/>
                                        </p:tgtEl>
                                        <p:attrNameLst>
                                          <p:attrName>ppt_x</p:attrName>
                                        </p:attrNameLst>
                                      </p:cBhvr>
                                      <p:tavLst>
                                        <p:tav tm="0">
                                          <p:val>
                                            <p:strVal val="#ppt_x"/>
                                          </p:val>
                                        </p:tav>
                                        <p:tav tm="100000">
                                          <p:val>
                                            <p:strVal val="#ppt_x"/>
                                          </p:val>
                                        </p:tav>
                                      </p:tavLst>
                                    </p:anim>
                                    <p:anim calcmode="lin" valueType="num">
                                      <p:cBhvr additive="base">
                                        <p:cTn id="32" dur="500" fill="hold"/>
                                        <p:tgtEl>
                                          <p:spTgt spid="214026"/>
                                        </p:tgtEl>
                                        <p:attrNameLst>
                                          <p:attrName>ppt_y</p:attrName>
                                        </p:attrNameLst>
                                      </p:cBhvr>
                                      <p:tavLst>
                                        <p:tav tm="0">
                                          <p:val>
                                            <p:strVal val="0-#ppt_h/2"/>
                                          </p:val>
                                        </p:tav>
                                        <p:tav tm="100000">
                                          <p:val>
                                            <p:strVal val="#ppt_y"/>
                                          </p:val>
                                        </p:tav>
                                      </p:tavLst>
                                    </p:anim>
                                  </p:childTnLst>
                                </p:cTn>
                              </p:par>
                            </p:childTnLst>
                          </p:cTn>
                        </p:par>
                        <p:par>
                          <p:cTn id="33" fill="hold" nodeType="afterGroup">
                            <p:stCondLst>
                              <p:cond delay="500"/>
                            </p:stCondLst>
                            <p:childTnLst>
                              <p:par>
                                <p:cTn id="34" presetID="2" presetClass="entr" presetSubtype="12" fill="hold" grpId="0" nodeType="afterEffect">
                                  <p:stCondLst>
                                    <p:cond delay="0"/>
                                  </p:stCondLst>
                                  <p:childTnLst>
                                    <p:set>
                                      <p:cBhvr>
                                        <p:cTn id="35" dur="1" fill="hold">
                                          <p:stCondLst>
                                            <p:cond delay="0"/>
                                          </p:stCondLst>
                                        </p:cTn>
                                        <p:tgtEl>
                                          <p:spTgt spid="214027"/>
                                        </p:tgtEl>
                                        <p:attrNameLst>
                                          <p:attrName>style.visibility</p:attrName>
                                        </p:attrNameLst>
                                      </p:cBhvr>
                                      <p:to>
                                        <p:strVal val="visible"/>
                                      </p:to>
                                    </p:set>
                                    <p:anim calcmode="lin" valueType="num">
                                      <p:cBhvr additive="base">
                                        <p:cTn id="36" dur="500" fill="hold"/>
                                        <p:tgtEl>
                                          <p:spTgt spid="214027"/>
                                        </p:tgtEl>
                                        <p:attrNameLst>
                                          <p:attrName>ppt_x</p:attrName>
                                        </p:attrNameLst>
                                      </p:cBhvr>
                                      <p:tavLst>
                                        <p:tav tm="0">
                                          <p:val>
                                            <p:strVal val="0-#ppt_w/2"/>
                                          </p:val>
                                        </p:tav>
                                        <p:tav tm="100000">
                                          <p:val>
                                            <p:strVal val="#ppt_x"/>
                                          </p:val>
                                        </p:tav>
                                      </p:tavLst>
                                    </p:anim>
                                    <p:anim calcmode="lin" valueType="num">
                                      <p:cBhvr additive="base">
                                        <p:cTn id="37" dur="500" fill="hold"/>
                                        <p:tgtEl>
                                          <p:spTgt spid="214027"/>
                                        </p:tgtEl>
                                        <p:attrNameLst>
                                          <p:attrName>ppt_y</p:attrName>
                                        </p:attrNameLst>
                                      </p:cBhvr>
                                      <p:tavLst>
                                        <p:tav tm="0">
                                          <p:val>
                                            <p:strVal val="1+#ppt_h/2"/>
                                          </p:val>
                                        </p:tav>
                                        <p:tav tm="100000">
                                          <p:val>
                                            <p:strVal val="#ppt_y"/>
                                          </p:val>
                                        </p:tav>
                                      </p:tavLst>
                                    </p:anim>
                                  </p:childTnLst>
                                </p:cTn>
                              </p:par>
                            </p:childTnLst>
                          </p:cTn>
                        </p:par>
                        <p:par>
                          <p:cTn id="38" fill="hold" nodeType="afterGroup">
                            <p:stCondLst>
                              <p:cond delay="1000"/>
                            </p:stCondLst>
                            <p:childTnLst>
                              <p:par>
                                <p:cTn id="39" presetID="2" presetClass="entr" presetSubtype="12" fill="hold" grpId="0" nodeType="afterEffect">
                                  <p:stCondLst>
                                    <p:cond delay="0"/>
                                  </p:stCondLst>
                                  <p:childTnLst>
                                    <p:set>
                                      <p:cBhvr>
                                        <p:cTn id="40" dur="1" fill="hold">
                                          <p:stCondLst>
                                            <p:cond delay="0"/>
                                          </p:stCondLst>
                                        </p:cTn>
                                        <p:tgtEl>
                                          <p:spTgt spid="214028"/>
                                        </p:tgtEl>
                                        <p:attrNameLst>
                                          <p:attrName>style.visibility</p:attrName>
                                        </p:attrNameLst>
                                      </p:cBhvr>
                                      <p:to>
                                        <p:strVal val="visible"/>
                                      </p:to>
                                    </p:set>
                                    <p:anim calcmode="lin" valueType="num">
                                      <p:cBhvr additive="base">
                                        <p:cTn id="41" dur="500" fill="hold"/>
                                        <p:tgtEl>
                                          <p:spTgt spid="214028"/>
                                        </p:tgtEl>
                                        <p:attrNameLst>
                                          <p:attrName>ppt_x</p:attrName>
                                        </p:attrNameLst>
                                      </p:cBhvr>
                                      <p:tavLst>
                                        <p:tav tm="0">
                                          <p:val>
                                            <p:strVal val="0-#ppt_w/2"/>
                                          </p:val>
                                        </p:tav>
                                        <p:tav tm="100000">
                                          <p:val>
                                            <p:strVal val="#ppt_x"/>
                                          </p:val>
                                        </p:tav>
                                      </p:tavLst>
                                    </p:anim>
                                    <p:anim calcmode="lin" valueType="num">
                                      <p:cBhvr additive="base">
                                        <p:cTn id="42" dur="500" fill="hold"/>
                                        <p:tgtEl>
                                          <p:spTgt spid="214028"/>
                                        </p:tgtEl>
                                        <p:attrNameLst>
                                          <p:attrName>ppt_y</p:attrName>
                                        </p:attrNameLst>
                                      </p:cBhvr>
                                      <p:tavLst>
                                        <p:tav tm="0">
                                          <p:val>
                                            <p:strVal val="1+#ppt_h/2"/>
                                          </p:val>
                                        </p:tav>
                                        <p:tav tm="100000">
                                          <p:val>
                                            <p:strVal val="#ppt_y"/>
                                          </p:val>
                                        </p:tav>
                                      </p:tavLst>
                                    </p:anim>
                                  </p:childTnLst>
                                </p:cTn>
                              </p:par>
                            </p:childTnLst>
                          </p:cTn>
                        </p:par>
                        <p:par>
                          <p:cTn id="43" fill="hold" nodeType="afterGroup">
                            <p:stCondLst>
                              <p:cond delay="1500"/>
                            </p:stCondLst>
                            <p:childTnLst>
                              <p:par>
                                <p:cTn id="44" presetID="2" presetClass="entr" presetSubtype="3" fill="hold" grpId="0" nodeType="afterEffect">
                                  <p:stCondLst>
                                    <p:cond delay="0"/>
                                  </p:stCondLst>
                                  <p:childTnLst>
                                    <p:set>
                                      <p:cBhvr>
                                        <p:cTn id="45" dur="1" fill="hold">
                                          <p:stCondLst>
                                            <p:cond delay="0"/>
                                          </p:stCondLst>
                                        </p:cTn>
                                        <p:tgtEl>
                                          <p:spTgt spid="214029"/>
                                        </p:tgtEl>
                                        <p:attrNameLst>
                                          <p:attrName>style.visibility</p:attrName>
                                        </p:attrNameLst>
                                      </p:cBhvr>
                                      <p:to>
                                        <p:strVal val="visible"/>
                                      </p:to>
                                    </p:set>
                                    <p:anim calcmode="lin" valueType="num">
                                      <p:cBhvr additive="base">
                                        <p:cTn id="46" dur="500" fill="hold"/>
                                        <p:tgtEl>
                                          <p:spTgt spid="214029"/>
                                        </p:tgtEl>
                                        <p:attrNameLst>
                                          <p:attrName>ppt_x</p:attrName>
                                        </p:attrNameLst>
                                      </p:cBhvr>
                                      <p:tavLst>
                                        <p:tav tm="0">
                                          <p:val>
                                            <p:strVal val="1+#ppt_w/2"/>
                                          </p:val>
                                        </p:tav>
                                        <p:tav tm="100000">
                                          <p:val>
                                            <p:strVal val="#ppt_x"/>
                                          </p:val>
                                        </p:tav>
                                      </p:tavLst>
                                    </p:anim>
                                    <p:anim calcmode="lin" valueType="num">
                                      <p:cBhvr additive="base">
                                        <p:cTn id="47" dur="500" fill="hold"/>
                                        <p:tgtEl>
                                          <p:spTgt spid="2140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2" grpId="0" autoUpdateAnimBg="0"/>
      <p:bldP spid="214023" grpId="0" autoUpdateAnimBg="0"/>
      <p:bldP spid="214024" grpId="0" autoUpdateAnimBg="0"/>
      <p:bldP spid="214025" grpId="0" autoUpdateAnimBg="0"/>
      <p:bldP spid="214026" grpId="0" autoUpdateAnimBg="0"/>
      <p:bldP spid="214027" grpId="0" autoUpdateAnimBg="0"/>
      <p:bldP spid="214028" grpId="0" autoUpdateAnimBg="0"/>
      <p:bldP spid="214029"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81000" y="228600"/>
            <a:ext cx="2265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bg1"/>
                </a:solidFill>
                <a:latin typeface="思源黑体 CN Medium" panose="020B0600000000000000" pitchFamily="34" charset="-122"/>
                <a:ea typeface="思源黑体 CN Medium" panose="020B0600000000000000" pitchFamily="34" charset="-122"/>
              </a:rPr>
              <a:t>3</a:t>
            </a:r>
            <a:r>
              <a:rPr lang="zh-CN" altLang="en-US" sz="2800">
                <a:solidFill>
                  <a:schemeClr val="bg1"/>
                </a:solidFill>
                <a:latin typeface="思源黑体 CN Medium" panose="020B0600000000000000" pitchFamily="34" charset="-122"/>
                <a:ea typeface="思源黑体 CN Medium" panose="020B0600000000000000" pitchFamily="34" charset="-122"/>
              </a:rPr>
              <a:t>）共生菌群 </a:t>
            </a:r>
          </a:p>
        </p:txBody>
      </p:sp>
      <p:sp>
        <p:nvSpPr>
          <p:cNvPr id="40963" name="Text Box 3"/>
          <p:cNvSpPr txBox="1">
            <a:spLocks noChangeArrowheads="1"/>
          </p:cNvSpPr>
          <p:nvPr/>
        </p:nvSpPr>
        <p:spPr bwMode="auto">
          <a:xfrm>
            <a:off x="425450" y="838200"/>
            <a:ext cx="8178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       人的体表和与外界相通的腔道中存在大量</a:t>
            </a:r>
            <a:r>
              <a:rPr lang="zh-CN" altLang="en-US" sz="2400">
                <a:solidFill>
                  <a:srgbClr val="FFFF00"/>
                </a:solidFill>
                <a:latin typeface="思源黑体 CN Medium" panose="020B0600000000000000" pitchFamily="34" charset="-122"/>
                <a:ea typeface="思源黑体 CN Medium" panose="020B0600000000000000" pitchFamily="34" charset="-122"/>
              </a:rPr>
              <a:t>正常菌群</a:t>
            </a:r>
            <a:r>
              <a:rPr lang="zh-CN" altLang="en-US" sz="2400">
                <a:solidFill>
                  <a:schemeClr val="bg1"/>
                </a:solidFill>
                <a:latin typeface="思源黑体 CN Medium" panose="020B0600000000000000" pitchFamily="34" charset="-122"/>
                <a:ea typeface="思源黑体 CN Medium" panose="020B0600000000000000" pitchFamily="34" charset="-122"/>
              </a:rPr>
              <a:t>，通过在表面部位竞争必要的营养物，或者产生如象大肠杆菌素、酸类、脂类等抑制物，而抑制多数具有疾病潜能的细菌或真菌生长。</a:t>
            </a:r>
          </a:p>
        </p:txBody>
      </p:sp>
      <p:sp>
        <p:nvSpPr>
          <p:cNvPr id="40964" name="Text Box 4"/>
          <p:cNvSpPr txBox="1">
            <a:spLocks noChangeArrowheads="1"/>
          </p:cNvSpPr>
          <p:nvPr/>
        </p:nvSpPr>
        <p:spPr bwMode="auto">
          <a:xfrm>
            <a:off x="381000" y="3300413"/>
            <a:ext cx="85121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         临床上长期大量应用</a:t>
            </a:r>
            <a:r>
              <a:rPr lang="zh-CN" altLang="en-US" sz="2400">
                <a:solidFill>
                  <a:srgbClr val="FFFF00"/>
                </a:solidFill>
                <a:latin typeface="思源黑体 CN Medium" panose="020B0600000000000000" pitchFamily="34" charset="-122"/>
                <a:ea typeface="思源黑体 CN Medium" panose="020B0600000000000000" pitchFamily="34" charset="-122"/>
              </a:rPr>
              <a:t>广谱抗菌素</a:t>
            </a:r>
            <a:r>
              <a:rPr lang="zh-CN" altLang="en-US" sz="2400">
                <a:solidFill>
                  <a:schemeClr val="bg1"/>
                </a:solidFill>
                <a:latin typeface="思源黑体 CN Medium" panose="020B0600000000000000" pitchFamily="34" charset="-122"/>
                <a:ea typeface="思源黑体 CN Medium" panose="020B0600000000000000" pitchFamily="34" charset="-122"/>
              </a:rPr>
              <a:t>，肠道内对药物敏感的细菌被抑制，</a:t>
            </a:r>
            <a:r>
              <a:rPr lang="zh-CN" altLang="en-US" sz="2400">
                <a:solidFill>
                  <a:srgbClr val="FFFF00"/>
                </a:solidFill>
                <a:latin typeface="思源黑体 CN Medium" panose="020B0600000000000000" pitchFamily="34" charset="-122"/>
                <a:ea typeface="思源黑体 CN Medium" panose="020B0600000000000000" pitchFamily="34" charset="-122"/>
              </a:rPr>
              <a:t>破坏了菌群间的拮抗作用</a:t>
            </a:r>
            <a:r>
              <a:rPr lang="zh-CN" altLang="en-US" sz="2400">
                <a:solidFill>
                  <a:schemeClr val="bg1"/>
                </a:solidFill>
                <a:latin typeface="思源黑体 CN Medium" panose="020B0600000000000000" pitchFamily="34" charset="-122"/>
                <a:ea typeface="思源黑体 CN Medium" panose="020B0600000000000000" pitchFamily="34" charset="-122"/>
              </a:rPr>
              <a:t>，则往往引起菌群失调症，如耐药性金黄色葡萄球菌性肠炎。                                                                                                                                                                                                 </a:t>
            </a:r>
          </a:p>
        </p:txBody>
      </p:sp>
      <p:pic>
        <p:nvPicPr>
          <p:cNvPr id="215045" name="Picture 5" descr="1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752475"/>
            <a:ext cx="6156325" cy="599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15045"/>
                                        </p:tgtEl>
                                        <p:attrNameLst>
                                          <p:attrName>style.visibility</p:attrName>
                                        </p:attrNameLst>
                                      </p:cBhvr>
                                      <p:to>
                                        <p:strVal val="visible"/>
                                      </p:to>
                                    </p:set>
                                    <p:anim calcmode="lin" valueType="num">
                                      <p:cBhvr additive="base">
                                        <p:cTn id="7" dur="500" fill="hold"/>
                                        <p:tgtEl>
                                          <p:spTgt spid="215045"/>
                                        </p:tgtEl>
                                        <p:attrNameLst>
                                          <p:attrName>ppt_x</p:attrName>
                                        </p:attrNameLst>
                                      </p:cBhvr>
                                      <p:tavLst>
                                        <p:tav tm="0">
                                          <p:val>
                                            <p:strVal val="0-#ppt_w/2"/>
                                          </p:val>
                                        </p:tav>
                                        <p:tav tm="100000">
                                          <p:val>
                                            <p:strVal val="#ppt_x"/>
                                          </p:val>
                                        </p:tav>
                                      </p:tavLst>
                                    </p:anim>
                                    <p:anim calcmode="lin" valueType="num">
                                      <p:cBhvr additive="base">
                                        <p:cTn id="8" dur="500" fill="hold"/>
                                        <p:tgtEl>
                                          <p:spTgt spid="2150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Text Box 3"/>
          <p:cNvSpPr txBox="1">
            <a:spLocks noChangeArrowheads="1"/>
          </p:cNvSpPr>
          <p:nvPr/>
        </p:nvSpPr>
        <p:spPr bwMode="auto">
          <a:xfrm>
            <a:off x="611188" y="1716088"/>
            <a:ext cx="81375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Normal" panose="020B0400000000000000" pitchFamily="34" charset="-122"/>
                <a:ea typeface="思源黑体 CN Normal" panose="020B0400000000000000" pitchFamily="34" charset="-122"/>
              </a:rPr>
              <a:t>体内的某些部位具有特殊的结构而形成阻挡微生物和大分子异物进入的局部屏障，对保护该器官，维持局部生理环境恒定有重要作用。</a:t>
            </a:r>
          </a:p>
        </p:txBody>
      </p:sp>
      <p:sp>
        <p:nvSpPr>
          <p:cNvPr id="216068" name="Text Box 4"/>
          <p:cNvSpPr txBox="1">
            <a:spLocks noChangeArrowheads="1"/>
          </p:cNvSpPr>
          <p:nvPr/>
        </p:nvSpPr>
        <p:spPr bwMode="auto">
          <a:xfrm>
            <a:off x="641350" y="3800475"/>
            <a:ext cx="2197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bg1"/>
                </a:solidFill>
                <a:latin typeface="思源黑体 CN Medium" panose="020B0600000000000000" pitchFamily="34" charset="-122"/>
                <a:ea typeface="思源黑体 CN Medium" panose="020B0600000000000000" pitchFamily="34" charset="-122"/>
              </a:rPr>
              <a:t>1</a:t>
            </a:r>
            <a:r>
              <a:rPr lang="zh-CN" altLang="en-US" sz="2400">
                <a:solidFill>
                  <a:schemeClr val="bg1"/>
                </a:solidFill>
                <a:latin typeface="思源黑体 CN Medium" panose="020B0600000000000000" pitchFamily="34" charset="-122"/>
                <a:ea typeface="思源黑体 CN Medium" panose="020B0600000000000000" pitchFamily="34" charset="-122"/>
              </a:rPr>
              <a:t>）血脑屏障：</a:t>
            </a:r>
          </a:p>
        </p:txBody>
      </p:sp>
      <p:sp>
        <p:nvSpPr>
          <p:cNvPr id="216069" name="Text Box 5"/>
          <p:cNvSpPr txBox="1">
            <a:spLocks noChangeArrowheads="1"/>
          </p:cNvSpPr>
          <p:nvPr/>
        </p:nvSpPr>
        <p:spPr bwMode="auto">
          <a:xfrm>
            <a:off x="641350" y="4271963"/>
            <a:ext cx="82899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solidFill>
                  <a:schemeClr val="bg1"/>
                </a:solidFill>
                <a:latin typeface="思源黑体 CN Normal" panose="020B0400000000000000" pitchFamily="34" charset="-122"/>
                <a:ea typeface="思源黑体 CN Normal" panose="020B0400000000000000" pitchFamily="34" charset="-122"/>
              </a:rPr>
              <a:t>主要由软脑膜、脉络丛、脑毛细血管壁及其外的脑星形细胞组成，</a:t>
            </a:r>
            <a:r>
              <a:rPr lang="zh-CN" altLang="en-US" sz="2400" dirty="0">
                <a:solidFill>
                  <a:srgbClr val="FFFF00"/>
                </a:solidFill>
                <a:latin typeface="思源黑体 CN Normal" panose="020B0400000000000000" pitchFamily="34" charset="-122"/>
                <a:ea typeface="思源黑体 CN Normal" panose="020B0400000000000000" pitchFamily="34" charset="-122"/>
              </a:rPr>
              <a:t>具有细胞间连接紧密、胞饮作用弱的特点</a:t>
            </a:r>
            <a:r>
              <a:rPr lang="zh-CN" altLang="en-US" sz="2400" dirty="0">
                <a:solidFill>
                  <a:schemeClr val="bg1"/>
                </a:solidFill>
                <a:latin typeface="思源黑体 CN Normal" panose="020B0400000000000000" pitchFamily="34" charset="-122"/>
                <a:ea typeface="思源黑体 CN Normal" panose="020B0400000000000000" pitchFamily="34" charset="-122"/>
              </a:rPr>
              <a:t>，可阻挡病原体及其有毒产物从血液透入脑组织或脑脊液，保护中枢神经系统的稳定。</a:t>
            </a:r>
          </a:p>
        </p:txBody>
      </p:sp>
      <p:grpSp>
        <p:nvGrpSpPr>
          <p:cNvPr id="41989" name="组合 11"/>
          <p:cNvGrpSpPr>
            <a:grpSpLocks/>
          </p:cNvGrpSpPr>
          <p:nvPr/>
        </p:nvGrpSpPr>
        <p:grpSpPr bwMode="auto">
          <a:xfrm>
            <a:off x="0" y="230188"/>
            <a:ext cx="9274175" cy="677862"/>
            <a:chOff x="-12700" y="312738"/>
            <a:chExt cx="9274096" cy="678304"/>
          </a:xfrm>
        </p:grpSpPr>
        <p:sp>
          <p:nvSpPr>
            <p:cNvPr id="13" name="矩形 12"/>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992"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一、表皮和屏障结构</a:t>
              </a:r>
            </a:p>
          </p:txBody>
        </p:sp>
      </p:grpSp>
      <p:sp>
        <p:nvSpPr>
          <p:cNvPr id="41990" name="矩形 1"/>
          <p:cNvSpPr>
            <a:spLocks noChangeArrowheads="1"/>
          </p:cNvSpPr>
          <p:nvPr/>
        </p:nvSpPr>
        <p:spPr bwMode="auto">
          <a:xfrm>
            <a:off x="611188" y="1106488"/>
            <a:ext cx="377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rgbClr val="FFFF00"/>
                </a:solidFill>
                <a:latin typeface="思源黑体 CN Heavy" panose="020B0A00000000000000" pitchFamily="34" charset="-122"/>
                <a:ea typeface="思源黑体 CN Heavy" panose="020B0A00000000000000" pitchFamily="34" charset="-122"/>
              </a:rPr>
              <a:t>二、生理上的屏障结构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16067"/>
                                        </p:tgtEl>
                                        <p:attrNameLst>
                                          <p:attrName>style.visibility</p:attrName>
                                        </p:attrNameLst>
                                      </p:cBhvr>
                                      <p:to>
                                        <p:strVal val="visible"/>
                                      </p:to>
                                    </p:set>
                                    <p:anim calcmode="lin" valueType="num">
                                      <p:cBhvr additive="base">
                                        <p:cTn id="7" dur="500" fill="hold"/>
                                        <p:tgtEl>
                                          <p:spTgt spid="216067"/>
                                        </p:tgtEl>
                                        <p:attrNameLst>
                                          <p:attrName>ppt_x</p:attrName>
                                        </p:attrNameLst>
                                      </p:cBhvr>
                                      <p:tavLst>
                                        <p:tav tm="0">
                                          <p:val>
                                            <p:strVal val="1+#ppt_w/2"/>
                                          </p:val>
                                        </p:tav>
                                        <p:tav tm="100000">
                                          <p:val>
                                            <p:strVal val="#ppt_x"/>
                                          </p:val>
                                        </p:tav>
                                      </p:tavLst>
                                    </p:anim>
                                    <p:anim calcmode="lin" valueType="num">
                                      <p:cBhvr additive="base">
                                        <p:cTn id="8" dur="500" fill="hold"/>
                                        <p:tgtEl>
                                          <p:spTgt spid="21606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16068"/>
                                        </p:tgtEl>
                                        <p:attrNameLst>
                                          <p:attrName>style.visibility</p:attrName>
                                        </p:attrNameLst>
                                      </p:cBhvr>
                                      <p:to>
                                        <p:strVal val="visible"/>
                                      </p:to>
                                    </p:set>
                                    <p:anim calcmode="lin" valueType="num">
                                      <p:cBhvr additive="base">
                                        <p:cTn id="13" dur="500" fill="hold"/>
                                        <p:tgtEl>
                                          <p:spTgt spid="216068"/>
                                        </p:tgtEl>
                                        <p:attrNameLst>
                                          <p:attrName>ppt_x</p:attrName>
                                        </p:attrNameLst>
                                      </p:cBhvr>
                                      <p:tavLst>
                                        <p:tav tm="0">
                                          <p:val>
                                            <p:strVal val="0-#ppt_w/2"/>
                                          </p:val>
                                        </p:tav>
                                        <p:tav tm="100000">
                                          <p:val>
                                            <p:strVal val="#ppt_x"/>
                                          </p:val>
                                        </p:tav>
                                      </p:tavLst>
                                    </p:anim>
                                    <p:anim calcmode="lin" valueType="num">
                                      <p:cBhvr additive="base">
                                        <p:cTn id="14" dur="500" fill="hold"/>
                                        <p:tgtEl>
                                          <p:spTgt spid="21606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216069"/>
                                        </p:tgtEl>
                                        <p:attrNameLst>
                                          <p:attrName>style.visibility</p:attrName>
                                        </p:attrNameLst>
                                      </p:cBhvr>
                                      <p:to>
                                        <p:strVal val="visible"/>
                                      </p:to>
                                    </p:set>
                                    <p:animEffect transition="in" filter="box(in)">
                                      <p:cBhvr>
                                        <p:cTn id="19" dur="500"/>
                                        <p:tgtEl>
                                          <p:spTgt spid="216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autoUpdateAnimBg="0"/>
      <p:bldP spid="216068" grpId="0" autoUpdateAnimBg="0"/>
      <p:bldP spid="216069"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70" name="Text Box 6"/>
          <p:cNvSpPr txBox="1">
            <a:spLocks noChangeArrowheads="1"/>
          </p:cNvSpPr>
          <p:nvPr/>
        </p:nvSpPr>
        <p:spPr bwMode="auto">
          <a:xfrm>
            <a:off x="533400" y="1825625"/>
            <a:ext cx="833755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400">
                <a:solidFill>
                  <a:srgbClr val="FFFF00"/>
                </a:solidFill>
                <a:latin typeface="思源黑体 CN Regular" panose="020B0500000000000000" pitchFamily="34" charset="-122"/>
                <a:ea typeface="思源黑体 CN Regular" panose="020B0500000000000000" pitchFamily="34" charset="-122"/>
              </a:rPr>
              <a:t>婴幼儿因其血脑屏障还未发育完善，故易患脑膜炎或流行性乙型脑炎等传染病。</a:t>
            </a:r>
            <a:endParaRPr kumimoji="1" lang="zh-CN" altLang="en-US" sz="2400">
              <a:solidFill>
                <a:srgbClr val="FFFF00"/>
              </a:solidFill>
              <a:latin typeface="思源黑体 CN Regular" panose="020B0500000000000000" pitchFamily="34" charset="-122"/>
              <a:ea typeface="思源黑体 CN Regular" panose="020B0500000000000000" pitchFamily="34" charset="-122"/>
            </a:endParaRPr>
          </a:p>
        </p:txBody>
      </p:sp>
      <p:sp>
        <p:nvSpPr>
          <p:cNvPr id="216071" name="Text Box 7"/>
          <p:cNvSpPr txBox="1">
            <a:spLocks noChangeArrowheads="1"/>
          </p:cNvSpPr>
          <p:nvPr/>
        </p:nvSpPr>
        <p:spPr bwMode="auto">
          <a:xfrm>
            <a:off x="611188" y="3328988"/>
            <a:ext cx="22066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400" dirty="0">
                <a:solidFill>
                  <a:schemeClr val="bg1"/>
                </a:solidFill>
                <a:latin typeface="思源黑体 CN Medium" panose="020B0600000000000000" pitchFamily="34" charset="-122"/>
                <a:ea typeface="思源黑体 CN Medium" panose="020B0600000000000000" pitchFamily="34" charset="-122"/>
              </a:rPr>
              <a:t>2</a:t>
            </a:r>
            <a:r>
              <a:rPr lang="zh-CN" altLang="en-US" sz="2400" dirty="0">
                <a:solidFill>
                  <a:schemeClr val="bg1"/>
                </a:solidFill>
                <a:latin typeface="思源黑体 CN Medium" panose="020B0600000000000000" pitchFamily="34" charset="-122"/>
                <a:ea typeface="思源黑体 CN Medium" panose="020B0600000000000000" pitchFamily="34" charset="-122"/>
              </a:rPr>
              <a:t>）血胎屏障：</a:t>
            </a:r>
          </a:p>
        </p:txBody>
      </p:sp>
      <p:sp>
        <p:nvSpPr>
          <p:cNvPr id="216072" name="Text Box 8"/>
          <p:cNvSpPr txBox="1">
            <a:spLocks noChangeArrowheads="1"/>
          </p:cNvSpPr>
          <p:nvPr/>
        </p:nvSpPr>
        <p:spPr bwMode="auto">
          <a:xfrm>
            <a:off x="533400" y="3917950"/>
            <a:ext cx="81422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2400" dirty="0">
                <a:solidFill>
                  <a:schemeClr val="bg1"/>
                </a:solidFill>
                <a:latin typeface="思源黑体 CN Regular" panose="020B0500000000000000" pitchFamily="34" charset="-122"/>
                <a:ea typeface="思源黑体 CN Regular" panose="020B0500000000000000" pitchFamily="34" charset="-122"/>
              </a:rPr>
              <a:t>        由怀孕母体子宫内膜的基蜕膜和胎儿的绒毛膜滋养层细胞共同组成，当它发育成熟（一般在妊娠</a:t>
            </a:r>
            <a:r>
              <a:rPr lang="en-US" altLang="zh-CN" sz="2400" dirty="0">
                <a:solidFill>
                  <a:schemeClr val="bg1"/>
                </a:solidFill>
                <a:latin typeface="思源黑体 CN Regular" panose="020B0500000000000000" pitchFamily="34" charset="-122"/>
                <a:ea typeface="思源黑体 CN Regular" panose="020B0500000000000000" pitchFamily="34" charset="-122"/>
              </a:rPr>
              <a:t>3</a:t>
            </a:r>
            <a:r>
              <a:rPr lang="zh-CN" altLang="en-US" sz="2400" dirty="0">
                <a:solidFill>
                  <a:schemeClr val="bg1"/>
                </a:solidFill>
                <a:latin typeface="思源黑体 CN Regular" panose="020B0500000000000000" pitchFamily="34" charset="-122"/>
                <a:ea typeface="思源黑体 CN Regular" panose="020B0500000000000000" pitchFamily="34" charset="-122"/>
              </a:rPr>
              <a:t>个月）后，能阻挡病原微生物由母体通过胎盘感染胎儿，但并不妨碍母子间的物质交换。</a:t>
            </a:r>
          </a:p>
        </p:txBody>
      </p:sp>
      <p:sp>
        <p:nvSpPr>
          <p:cNvPr id="43013" name="矩形 11"/>
          <p:cNvSpPr>
            <a:spLocks noChangeArrowheads="1"/>
          </p:cNvSpPr>
          <p:nvPr/>
        </p:nvSpPr>
        <p:spPr bwMode="auto">
          <a:xfrm>
            <a:off x="533400" y="1122363"/>
            <a:ext cx="377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rgbClr val="FFFF00"/>
                </a:solidFill>
                <a:latin typeface="思源黑体 CN Heavy" panose="020B0A00000000000000" pitchFamily="34" charset="-122"/>
                <a:ea typeface="思源黑体 CN Heavy" panose="020B0A00000000000000" pitchFamily="34" charset="-122"/>
              </a:rPr>
              <a:t>二、生理上的屏障结构</a:t>
            </a:r>
          </a:p>
        </p:txBody>
      </p:sp>
      <p:grpSp>
        <p:nvGrpSpPr>
          <p:cNvPr id="43014" name="组合 12"/>
          <p:cNvGrpSpPr>
            <a:grpSpLocks/>
          </p:cNvGrpSpPr>
          <p:nvPr/>
        </p:nvGrpSpPr>
        <p:grpSpPr bwMode="auto">
          <a:xfrm>
            <a:off x="0" y="230188"/>
            <a:ext cx="9274175" cy="677862"/>
            <a:chOff x="-12700" y="312738"/>
            <a:chExt cx="9274096" cy="678304"/>
          </a:xfrm>
        </p:grpSpPr>
        <p:sp>
          <p:nvSpPr>
            <p:cNvPr id="14" name="矩形 13"/>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016"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一、表皮和屏障结构</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16070"/>
                                        </p:tgtEl>
                                        <p:attrNameLst>
                                          <p:attrName>style.visibility</p:attrName>
                                        </p:attrNameLst>
                                      </p:cBhvr>
                                      <p:to>
                                        <p:strVal val="visible"/>
                                      </p:to>
                                    </p:set>
                                    <p:anim calcmode="lin" valueType="num">
                                      <p:cBhvr additive="base">
                                        <p:cTn id="7" dur="500" fill="hold"/>
                                        <p:tgtEl>
                                          <p:spTgt spid="216070"/>
                                        </p:tgtEl>
                                        <p:attrNameLst>
                                          <p:attrName>ppt_x</p:attrName>
                                        </p:attrNameLst>
                                      </p:cBhvr>
                                      <p:tavLst>
                                        <p:tav tm="0">
                                          <p:val>
                                            <p:strVal val="1+#ppt_w/2"/>
                                          </p:val>
                                        </p:tav>
                                        <p:tav tm="100000">
                                          <p:val>
                                            <p:strVal val="#ppt_x"/>
                                          </p:val>
                                        </p:tav>
                                      </p:tavLst>
                                    </p:anim>
                                    <p:anim calcmode="lin" valueType="num">
                                      <p:cBhvr additive="base">
                                        <p:cTn id="8" dur="500" fill="hold"/>
                                        <p:tgtEl>
                                          <p:spTgt spid="21607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216071"/>
                                        </p:tgtEl>
                                        <p:attrNameLst>
                                          <p:attrName>style.visibility</p:attrName>
                                        </p:attrNameLst>
                                      </p:cBhvr>
                                      <p:to>
                                        <p:strVal val="visible"/>
                                      </p:to>
                                    </p:set>
                                    <p:anim calcmode="lin" valueType="num">
                                      <p:cBhvr>
                                        <p:cTn id="13" dur="500" fill="hold"/>
                                        <p:tgtEl>
                                          <p:spTgt spid="216071"/>
                                        </p:tgtEl>
                                        <p:attrNameLst>
                                          <p:attrName>ppt_w</p:attrName>
                                        </p:attrNameLst>
                                      </p:cBhvr>
                                      <p:tavLst>
                                        <p:tav tm="0">
                                          <p:val>
                                            <p:strVal val="4*#ppt_w"/>
                                          </p:val>
                                        </p:tav>
                                        <p:tav tm="100000">
                                          <p:val>
                                            <p:strVal val="#ppt_w"/>
                                          </p:val>
                                        </p:tav>
                                      </p:tavLst>
                                    </p:anim>
                                    <p:anim calcmode="lin" valueType="num">
                                      <p:cBhvr>
                                        <p:cTn id="14" dur="500" fill="hold"/>
                                        <p:tgtEl>
                                          <p:spTgt spid="216071"/>
                                        </p:tgtEl>
                                        <p:attrNameLst>
                                          <p:attrName>ppt_h</p:attrName>
                                        </p:attrNameLst>
                                      </p:cBhvr>
                                      <p:tavLst>
                                        <p:tav tm="0">
                                          <p:val>
                                            <p:strVal val="4*#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16072"/>
                                        </p:tgtEl>
                                        <p:attrNameLst>
                                          <p:attrName>style.visibility</p:attrName>
                                        </p:attrNameLst>
                                      </p:cBhvr>
                                      <p:to>
                                        <p:strVal val="visible"/>
                                      </p:to>
                                    </p:set>
                                    <p:anim calcmode="lin" valueType="num">
                                      <p:cBhvr additive="base">
                                        <p:cTn id="19" dur="500" fill="hold"/>
                                        <p:tgtEl>
                                          <p:spTgt spid="216072"/>
                                        </p:tgtEl>
                                        <p:attrNameLst>
                                          <p:attrName>ppt_x</p:attrName>
                                        </p:attrNameLst>
                                      </p:cBhvr>
                                      <p:tavLst>
                                        <p:tav tm="0">
                                          <p:val>
                                            <p:strVal val="#ppt_x"/>
                                          </p:val>
                                        </p:tav>
                                        <p:tav tm="100000">
                                          <p:val>
                                            <p:strVal val="#ppt_x"/>
                                          </p:val>
                                        </p:tav>
                                      </p:tavLst>
                                    </p:anim>
                                    <p:anim calcmode="lin" valueType="num">
                                      <p:cBhvr additive="base">
                                        <p:cTn id="20" dur="500" fill="hold"/>
                                        <p:tgtEl>
                                          <p:spTgt spid="21607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0" grpId="0" autoUpdateAnimBg="0"/>
      <p:bldP spid="216071" grpId="0" autoUpdateAnimBg="0"/>
      <p:bldP spid="21607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4114" y="350794"/>
            <a:ext cx="1415772" cy="584775"/>
          </a:xfrm>
          <a:prstGeom prst="rect">
            <a:avLst/>
          </a:prstGeom>
        </p:spPr>
        <p:txBody>
          <a:bodyPr wrap="none">
            <a:spAutoFit/>
          </a:bodyPr>
          <a:lstStyle/>
          <a:p>
            <a:r>
              <a:rPr lang="zh-CN" altLang="en-US" sz="3200" dirty="0">
                <a:solidFill>
                  <a:schemeClr val="bg1"/>
                </a:solidFill>
                <a:latin typeface="思源黑体 CN Bold" panose="020B0800000000000000" pitchFamily="34" charset="-122"/>
                <a:ea typeface="思源黑体 CN Bold" panose="020B0800000000000000" pitchFamily="34" charset="-122"/>
              </a:rPr>
              <a:t>白细胞</a:t>
            </a:r>
            <a:endParaRPr lang="zh-CN" altLang="en-US" sz="3200" dirty="0"/>
          </a:p>
        </p:txBody>
      </p:sp>
      <p:sp>
        <p:nvSpPr>
          <p:cNvPr id="3" name="Text Box 8"/>
          <p:cNvSpPr txBox="1">
            <a:spLocks noChangeArrowheads="1"/>
          </p:cNvSpPr>
          <p:nvPr/>
        </p:nvSpPr>
        <p:spPr bwMode="auto">
          <a:xfrm>
            <a:off x="611560" y="1340768"/>
            <a:ext cx="8142288" cy="335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2400" dirty="0">
                <a:solidFill>
                  <a:schemeClr val="bg1"/>
                </a:solidFill>
                <a:latin typeface="思源黑体 CN Regular" panose="020B0500000000000000" pitchFamily="34" charset="-122"/>
                <a:ea typeface="思源黑体 CN Regular" panose="020B0500000000000000" pitchFamily="34" charset="-122"/>
              </a:rPr>
              <a:t>白细胞旧称白血球。血液中的一类细胞。白细胞也通常被称为</a:t>
            </a:r>
            <a:r>
              <a:rPr lang="zh-CN" altLang="en-US" sz="2400" dirty="0">
                <a:solidFill>
                  <a:srgbClr val="FFFF00"/>
                </a:solidFill>
                <a:latin typeface="思源黑体 CN Regular" panose="020B0500000000000000" pitchFamily="34" charset="-122"/>
                <a:ea typeface="思源黑体 CN Regular" panose="020B0500000000000000" pitchFamily="34" charset="-122"/>
              </a:rPr>
              <a:t>免疫细胞</a:t>
            </a:r>
            <a:r>
              <a:rPr lang="zh-CN" altLang="en-US" sz="2400" dirty="0">
                <a:solidFill>
                  <a:schemeClr val="bg1"/>
                </a:solidFill>
                <a:latin typeface="思源黑体 CN Regular" panose="020B0500000000000000" pitchFamily="34" charset="-122"/>
                <a:ea typeface="思源黑体 CN Regular" panose="020B0500000000000000" pitchFamily="34" charset="-122"/>
              </a:rPr>
              <a:t>。人体和动物血液及组织中的无色细胞。有细胞核，能作变形运动。白细胞一般有活跃的移动能力，它们可以从血管内迁移到血管外，或从血管外组织迁移到血管内。因此，白细胞除存在于血液和淋巴中外，也广泛存在于血管、淋巴管以外的组织中。</a:t>
            </a:r>
          </a:p>
        </p:txBody>
      </p:sp>
      <p:pic>
        <p:nvPicPr>
          <p:cNvPr id="5" name="Picture 6" descr="11-9"/>
          <p:cNvPicPr>
            <a:picLocks noChangeAspect="1" noChangeArrowheads="1"/>
          </p:cNvPicPr>
          <p:nvPr/>
        </p:nvPicPr>
        <p:blipFill>
          <a:blip r:embed="rId2">
            <a:extLst>
              <a:ext uri="{28A0092B-C50C-407E-A947-70E740481C1C}">
                <a14:useLocalDpi xmlns:a14="http://schemas.microsoft.com/office/drawing/2010/main" val="0"/>
              </a:ext>
            </a:extLst>
          </a:blip>
          <a:srcRect l="4491" r="1501"/>
          <a:stretch>
            <a:fillRect/>
          </a:stretch>
        </p:blipFill>
        <p:spPr bwMode="auto">
          <a:xfrm>
            <a:off x="519113" y="2420938"/>
            <a:ext cx="8091487"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652120" y="458515"/>
            <a:ext cx="1728192" cy="400110"/>
          </a:xfrm>
          <a:prstGeom prst="rect">
            <a:avLst/>
          </a:prstGeom>
        </p:spPr>
        <p:txBody>
          <a:bodyPr wrap="square">
            <a:spAutoFit/>
          </a:bodyPr>
          <a:lstStyle/>
          <a:p>
            <a:r>
              <a:rPr lang="zh-CN" altLang="en-US" sz="2000" b="1" dirty="0" smtClean="0">
                <a:solidFill>
                  <a:srgbClr val="FFFF00"/>
                </a:solidFill>
              </a:rPr>
              <a:t>增多</a:t>
            </a:r>
            <a:r>
              <a:rPr lang="en-US" altLang="zh-CN" sz="2000" b="1" dirty="0" smtClean="0">
                <a:solidFill>
                  <a:srgbClr val="FFFF00"/>
                </a:solidFill>
              </a:rPr>
              <a:t>or</a:t>
            </a:r>
            <a:r>
              <a:rPr lang="zh-CN" altLang="en-US" sz="2000" b="1" dirty="0" smtClean="0">
                <a:solidFill>
                  <a:srgbClr val="FFFF00"/>
                </a:solidFill>
              </a:rPr>
              <a:t>减少</a:t>
            </a:r>
            <a:r>
              <a:rPr lang="en-US" altLang="zh-CN" sz="2000" b="1" dirty="0" smtClean="0">
                <a:solidFill>
                  <a:srgbClr val="FFFF00"/>
                </a:solidFill>
              </a:rPr>
              <a:t>?</a:t>
            </a:r>
            <a:endParaRPr lang="zh-CN" altLang="en-US" sz="2000" b="1" dirty="0">
              <a:solidFill>
                <a:srgbClr val="FFFF00"/>
              </a:solidFill>
            </a:endParaRPr>
          </a:p>
        </p:txBody>
      </p:sp>
    </p:spTree>
    <p:extLst>
      <p:ext uri="{BB962C8B-B14F-4D97-AF65-F5344CB8AC3E}">
        <p14:creationId xmlns:p14="http://schemas.microsoft.com/office/powerpoint/2010/main" val="368541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Text Box 3"/>
          <p:cNvSpPr txBox="1">
            <a:spLocks noChangeArrowheads="1"/>
          </p:cNvSpPr>
          <p:nvPr/>
        </p:nvSpPr>
        <p:spPr bwMode="auto">
          <a:xfrm>
            <a:off x="125413" y="1101725"/>
            <a:ext cx="902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FF00"/>
                </a:solidFill>
                <a:latin typeface="思源黑体 CN Bold" panose="020B0800000000000000" pitchFamily="34" charset="-122"/>
                <a:ea typeface="思源黑体 CN Bold" panose="020B0800000000000000" pitchFamily="34" charset="-122"/>
              </a:rPr>
              <a:t>主要是指体内的各种吞噬细胞吞噬病原体及其它各种异物的能力。</a:t>
            </a:r>
          </a:p>
        </p:txBody>
      </p:sp>
      <p:sp>
        <p:nvSpPr>
          <p:cNvPr id="217092" name="Text Box 4"/>
          <p:cNvSpPr txBox="1">
            <a:spLocks noChangeArrowheads="1"/>
          </p:cNvSpPr>
          <p:nvPr/>
        </p:nvSpPr>
        <p:spPr bwMode="auto">
          <a:xfrm>
            <a:off x="147638" y="1884363"/>
            <a:ext cx="4818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bg1"/>
                </a:solidFill>
                <a:latin typeface="思源黑体 CN Medium" panose="020B0600000000000000" pitchFamily="34" charset="-122"/>
                <a:ea typeface="思源黑体 CN Medium" panose="020B0600000000000000" pitchFamily="34" charset="-122"/>
              </a:rPr>
              <a:t>1.</a:t>
            </a:r>
            <a:r>
              <a:rPr lang="zh-CN" altLang="en-US" sz="2400">
                <a:solidFill>
                  <a:schemeClr val="bg1"/>
                </a:solidFill>
                <a:latin typeface="思源黑体 CN Medium" panose="020B0600000000000000" pitchFamily="34" charset="-122"/>
                <a:ea typeface="思源黑体 CN Medium" panose="020B0600000000000000" pitchFamily="34" charset="-122"/>
              </a:rPr>
              <a:t>吞噬细胞</a:t>
            </a:r>
            <a:r>
              <a:rPr lang="en-US" altLang="zh-CN" sz="2400">
                <a:solidFill>
                  <a:schemeClr val="bg1"/>
                </a:solidFill>
                <a:latin typeface="思源黑体 CN Medium" panose="020B0600000000000000" pitchFamily="34" charset="-122"/>
                <a:ea typeface="思源黑体 CN Medium" panose="020B0600000000000000" pitchFamily="34" charset="-122"/>
              </a:rPr>
              <a:t>(phagocytes)</a:t>
            </a:r>
            <a:r>
              <a:rPr lang="zh-CN" altLang="en-US" sz="2400">
                <a:solidFill>
                  <a:schemeClr val="bg1"/>
                </a:solidFill>
                <a:latin typeface="思源黑体 CN Medium" panose="020B0600000000000000" pitchFamily="34" charset="-122"/>
                <a:ea typeface="思源黑体 CN Medium" panose="020B0600000000000000" pitchFamily="34" charset="-122"/>
              </a:rPr>
              <a:t>的种类：</a:t>
            </a:r>
          </a:p>
        </p:txBody>
      </p:sp>
      <p:sp>
        <p:nvSpPr>
          <p:cNvPr id="217093" name="Rectangle 5"/>
          <p:cNvSpPr>
            <a:spLocks noChangeArrowheads="1"/>
          </p:cNvSpPr>
          <p:nvPr/>
        </p:nvSpPr>
        <p:spPr bwMode="auto">
          <a:xfrm>
            <a:off x="290513" y="2346325"/>
            <a:ext cx="83359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2400" b="1" dirty="0">
                <a:solidFill>
                  <a:schemeClr val="bg1"/>
                </a:solidFill>
                <a:latin typeface="思源黑体 CN Light" panose="020B0300000000000000" pitchFamily="34" charset="-122"/>
                <a:ea typeface="思源黑体 CN Light" panose="020B0300000000000000" pitchFamily="34" charset="-122"/>
              </a:rPr>
              <a:t>        吞噬细胞分为大、小吞噬细胞两类。具有吞噬入侵的病原微生物等颗粒的能力，并且由于吞噬细胞表面存在补体受体、抗体受体等多种受体，当有相应配体存在并与之结合时，将刺激吞噬细胞活化，大大增强其吞噬杀伤能力。</a:t>
            </a:r>
          </a:p>
        </p:txBody>
      </p:sp>
      <p:grpSp>
        <p:nvGrpSpPr>
          <p:cNvPr id="44038" name="组合 6"/>
          <p:cNvGrpSpPr>
            <a:grpSpLocks/>
          </p:cNvGrpSpPr>
          <p:nvPr/>
        </p:nvGrpSpPr>
        <p:grpSpPr bwMode="auto">
          <a:xfrm>
            <a:off x="0" y="230188"/>
            <a:ext cx="9274175" cy="677862"/>
            <a:chOff x="-12700" y="312738"/>
            <a:chExt cx="9274096" cy="678304"/>
          </a:xfrm>
        </p:grpSpPr>
        <p:sp>
          <p:nvSpPr>
            <p:cNvPr id="8" name="矩形 7"/>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040"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二、吞噬细胞及其吞噬功能</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17091"/>
                                        </p:tgtEl>
                                        <p:attrNameLst>
                                          <p:attrName>style.visibility</p:attrName>
                                        </p:attrNameLst>
                                      </p:cBhvr>
                                      <p:to>
                                        <p:strVal val="visible"/>
                                      </p:to>
                                    </p:set>
                                    <p:anim calcmode="lin" valueType="num">
                                      <p:cBhvr additive="base">
                                        <p:cTn id="7" dur="500" fill="hold"/>
                                        <p:tgtEl>
                                          <p:spTgt spid="217091"/>
                                        </p:tgtEl>
                                        <p:attrNameLst>
                                          <p:attrName>ppt_x</p:attrName>
                                        </p:attrNameLst>
                                      </p:cBhvr>
                                      <p:tavLst>
                                        <p:tav tm="0">
                                          <p:val>
                                            <p:strVal val="#ppt_x"/>
                                          </p:val>
                                        </p:tav>
                                        <p:tav tm="100000">
                                          <p:val>
                                            <p:strVal val="#ppt_x"/>
                                          </p:val>
                                        </p:tav>
                                      </p:tavLst>
                                    </p:anim>
                                    <p:anim calcmode="lin" valueType="num">
                                      <p:cBhvr additive="base">
                                        <p:cTn id="8" dur="500" fill="hold"/>
                                        <p:tgtEl>
                                          <p:spTgt spid="21709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7092"/>
                                        </p:tgtEl>
                                        <p:attrNameLst>
                                          <p:attrName>style.visibility</p:attrName>
                                        </p:attrNameLst>
                                      </p:cBhvr>
                                      <p:to>
                                        <p:strVal val="visible"/>
                                      </p:to>
                                    </p:set>
                                    <p:anim calcmode="lin" valueType="num">
                                      <p:cBhvr additive="base">
                                        <p:cTn id="13" dur="500" fill="hold"/>
                                        <p:tgtEl>
                                          <p:spTgt spid="217092"/>
                                        </p:tgtEl>
                                        <p:attrNameLst>
                                          <p:attrName>ppt_x</p:attrName>
                                        </p:attrNameLst>
                                      </p:cBhvr>
                                      <p:tavLst>
                                        <p:tav tm="0">
                                          <p:val>
                                            <p:strVal val="1+#ppt_w/2"/>
                                          </p:val>
                                        </p:tav>
                                        <p:tav tm="100000">
                                          <p:val>
                                            <p:strVal val="#ppt_x"/>
                                          </p:val>
                                        </p:tav>
                                      </p:tavLst>
                                    </p:anim>
                                    <p:anim calcmode="lin" valueType="num">
                                      <p:cBhvr additive="base">
                                        <p:cTn id="14" dur="500" fill="hold"/>
                                        <p:tgtEl>
                                          <p:spTgt spid="21709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217093"/>
                                        </p:tgtEl>
                                        <p:attrNameLst>
                                          <p:attrName>style.visibility</p:attrName>
                                        </p:attrNameLst>
                                      </p:cBhvr>
                                      <p:to>
                                        <p:strVal val="visible"/>
                                      </p:to>
                                    </p:set>
                                    <p:anim calcmode="lin" valueType="num">
                                      <p:cBhvr additive="base">
                                        <p:cTn id="19" dur="500" fill="hold"/>
                                        <p:tgtEl>
                                          <p:spTgt spid="217093"/>
                                        </p:tgtEl>
                                        <p:attrNameLst>
                                          <p:attrName>ppt_x</p:attrName>
                                        </p:attrNameLst>
                                      </p:cBhvr>
                                      <p:tavLst>
                                        <p:tav tm="0">
                                          <p:val>
                                            <p:strVal val="0-#ppt_w/2"/>
                                          </p:val>
                                        </p:tav>
                                        <p:tav tm="100000">
                                          <p:val>
                                            <p:strVal val="#ppt_x"/>
                                          </p:val>
                                        </p:tav>
                                      </p:tavLst>
                                    </p:anim>
                                    <p:anim calcmode="lin" valueType="num">
                                      <p:cBhvr additive="base">
                                        <p:cTn id="20" dur="500" fill="hold"/>
                                        <p:tgtEl>
                                          <p:spTgt spid="21709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autoUpdateAnimBg="0"/>
      <p:bldP spid="217092" grpId="0" autoUpdateAnimBg="0"/>
      <p:bldP spid="217093"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495300"/>
            <a:ext cx="7772400" cy="1143000"/>
          </a:xfrm>
        </p:spPr>
        <p:txBody>
          <a:bodyPr/>
          <a:lstStyle/>
          <a:p>
            <a:pPr eaLnBrk="1" hangingPunct="1"/>
            <a:r>
              <a:rPr lang="zh-CN" altLang="en-US" sz="3200" dirty="0" smtClean="0">
                <a:solidFill>
                  <a:schemeClr val="bg1"/>
                </a:solidFill>
                <a:latin typeface="思源黑体 CN Bold" panose="020B0800000000000000" pitchFamily="34" charset="-122"/>
                <a:ea typeface="思源黑体 CN Bold" panose="020B0800000000000000" pitchFamily="34" charset="-122"/>
              </a:rPr>
              <a:t>各种白细胞的形态</a:t>
            </a:r>
          </a:p>
        </p:txBody>
      </p:sp>
      <p:pic>
        <p:nvPicPr>
          <p:cNvPr id="45059" name="Picture 4" descr="jc012"/>
          <p:cNvPicPr>
            <a:picLocks noChangeAspect="1" noChangeArrowheads="1"/>
          </p:cNvPicPr>
          <p:nvPr/>
        </p:nvPicPr>
        <p:blipFill>
          <a:blip r:embed="rId2">
            <a:extLst>
              <a:ext uri="{28A0092B-C50C-407E-A947-70E740481C1C}">
                <a14:useLocalDpi xmlns:a14="http://schemas.microsoft.com/office/drawing/2010/main" val="0"/>
              </a:ext>
            </a:extLst>
          </a:blip>
          <a:srcRect l="-1962" t="-14066" r="4713" b="14066"/>
          <a:stretch>
            <a:fillRect/>
          </a:stretch>
        </p:blipFill>
        <p:spPr bwMode="auto">
          <a:xfrm>
            <a:off x="0" y="1066800"/>
            <a:ext cx="88931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116632"/>
            <a:ext cx="8229600" cy="1143000"/>
          </a:xfrm>
        </p:spPr>
        <p:txBody>
          <a:bodyPr/>
          <a:lstStyle/>
          <a:p>
            <a:pPr eaLnBrk="1" hangingPunct="1"/>
            <a:r>
              <a:rPr lang="zh-CN" altLang="en-US" sz="3600" b="1" dirty="0" smtClean="0">
                <a:solidFill>
                  <a:schemeClr val="bg1"/>
                </a:solidFill>
                <a:latin typeface="思源黑体 CN Medium" panose="020B0600000000000000" pitchFamily="34" charset="-122"/>
                <a:ea typeface="思源黑体 CN Medium" panose="020B0600000000000000" pitchFamily="34" charset="-122"/>
              </a:rPr>
              <a:t>吞噬细胞的吞噬防御功能</a:t>
            </a:r>
          </a:p>
        </p:txBody>
      </p:sp>
      <p:sp>
        <p:nvSpPr>
          <p:cNvPr id="46083" name="Rectangle 3"/>
          <p:cNvSpPr>
            <a:spLocks noGrp="1" noChangeArrowheads="1"/>
          </p:cNvSpPr>
          <p:nvPr>
            <p:ph type="body" idx="1"/>
          </p:nvPr>
        </p:nvSpPr>
        <p:spPr/>
        <p:txBody>
          <a:bodyPr/>
          <a:lstStyle/>
          <a:p>
            <a:pPr eaLnBrk="1" hangingPunct="1"/>
            <a:endParaRPr lang="zh-CN" altLang="zh-CN" smtClean="0"/>
          </a:p>
        </p:txBody>
      </p:sp>
      <p:pic>
        <p:nvPicPr>
          <p:cNvPr id="46084" name="Picture 4" descr="219"/>
          <p:cNvPicPr>
            <a:picLocks noChangeAspect="1" noChangeArrowheads="1"/>
          </p:cNvPicPr>
          <p:nvPr/>
        </p:nvPicPr>
        <p:blipFill>
          <a:blip r:embed="rId3">
            <a:extLst>
              <a:ext uri="{28A0092B-C50C-407E-A947-70E740481C1C}">
                <a14:useLocalDpi xmlns:a14="http://schemas.microsoft.com/office/drawing/2010/main" val="0"/>
              </a:ext>
            </a:extLst>
          </a:blip>
          <a:srcRect r="1962"/>
          <a:stretch>
            <a:fillRect/>
          </a:stretch>
        </p:blipFill>
        <p:spPr bwMode="auto">
          <a:xfrm>
            <a:off x="89694" y="1052736"/>
            <a:ext cx="8964612"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188640"/>
            <a:ext cx="8229600" cy="1143000"/>
          </a:xfrm>
        </p:spPr>
        <p:txBody>
          <a:bodyPr/>
          <a:lstStyle/>
          <a:p>
            <a:pPr eaLnBrk="1" hangingPunct="1"/>
            <a:r>
              <a:rPr lang="zh-CN" altLang="en-US" sz="3200" dirty="0" smtClean="0">
                <a:solidFill>
                  <a:schemeClr val="bg1"/>
                </a:solidFill>
                <a:latin typeface="思源黑体 CN Medium" panose="020B0600000000000000" pitchFamily="34" charset="-122"/>
                <a:ea typeface="思源黑体 CN Medium" panose="020B0600000000000000" pitchFamily="34" charset="-122"/>
              </a:rPr>
              <a:t>呼吸爆发杀死吞入微生物</a:t>
            </a:r>
          </a:p>
        </p:txBody>
      </p:sp>
      <p:pic>
        <p:nvPicPr>
          <p:cNvPr id="47108" name="Picture 4" descr="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9144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ChangeArrowheads="1"/>
          </p:cNvSpPr>
          <p:nvPr/>
        </p:nvSpPr>
        <p:spPr bwMode="auto">
          <a:xfrm>
            <a:off x="381000" y="533400"/>
            <a:ext cx="3876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a:solidFill>
                  <a:srgbClr val="FFFF00"/>
                </a:solidFill>
                <a:latin typeface="思源黑体 CN Regular" panose="020B0500000000000000" pitchFamily="34" charset="-122"/>
                <a:ea typeface="思源黑体 CN Regular" panose="020B0500000000000000" pitchFamily="34" charset="-122"/>
              </a:rPr>
              <a:t>病原微生物感染</a:t>
            </a:r>
          </a:p>
        </p:txBody>
      </p:sp>
      <p:sp>
        <p:nvSpPr>
          <p:cNvPr id="182275" name="Rectangle 3"/>
          <p:cNvSpPr>
            <a:spLocks noChangeArrowheads="1"/>
          </p:cNvSpPr>
          <p:nvPr/>
        </p:nvSpPr>
        <p:spPr bwMode="auto">
          <a:xfrm>
            <a:off x="6172200" y="533400"/>
            <a:ext cx="2293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a:solidFill>
                  <a:srgbClr val="FFFF00"/>
                </a:solidFill>
                <a:latin typeface="思源黑体 CN Regular" panose="020B0500000000000000" pitchFamily="34" charset="-122"/>
                <a:ea typeface="思源黑体 CN Regular" panose="020B0500000000000000" pitchFamily="34" charset="-122"/>
              </a:rPr>
              <a:t>机体对抗</a:t>
            </a:r>
            <a:endParaRPr lang="zh-CN" altLang="en-US" sz="2400" b="1">
              <a:solidFill>
                <a:srgbClr val="FFFF00"/>
              </a:solidFill>
              <a:latin typeface="思源黑体 CN Regular" panose="020B0500000000000000" pitchFamily="34" charset="-122"/>
              <a:ea typeface="思源黑体 CN Regular" panose="020B0500000000000000" pitchFamily="34" charset="-122"/>
            </a:endParaRPr>
          </a:p>
        </p:txBody>
      </p:sp>
      <p:sp>
        <p:nvSpPr>
          <p:cNvPr id="182276" name="Rectangle 4"/>
          <p:cNvSpPr>
            <a:spLocks noChangeArrowheads="1"/>
          </p:cNvSpPr>
          <p:nvPr/>
        </p:nvSpPr>
        <p:spPr bwMode="auto">
          <a:xfrm>
            <a:off x="5940425" y="1503363"/>
            <a:ext cx="28209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a:solidFill>
                  <a:srgbClr val="FFFF00"/>
                </a:solidFill>
                <a:latin typeface="思源黑体 CN Regular" panose="020B0500000000000000" pitchFamily="34" charset="-122"/>
                <a:ea typeface="思源黑体 CN Regular" panose="020B0500000000000000" pitchFamily="34" charset="-122"/>
              </a:rPr>
              <a:t>（免疫学）</a:t>
            </a:r>
          </a:p>
        </p:txBody>
      </p:sp>
      <p:sp>
        <p:nvSpPr>
          <p:cNvPr id="182277" name="AutoShape 5"/>
          <p:cNvSpPr>
            <a:spLocks noChangeArrowheads="1"/>
          </p:cNvSpPr>
          <p:nvPr/>
        </p:nvSpPr>
        <p:spPr bwMode="auto">
          <a:xfrm>
            <a:off x="4483100" y="696913"/>
            <a:ext cx="1600200" cy="381000"/>
          </a:xfrm>
          <a:prstGeom prst="leftRightArrow">
            <a:avLst>
              <a:gd name="adj1" fmla="val 50000"/>
              <a:gd name="adj2" fmla="val 84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latin typeface="思源黑体 CN Regular" panose="020B0500000000000000" pitchFamily="34" charset="-122"/>
              <a:ea typeface="思源黑体 CN Regular" panose="020B0500000000000000" pitchFamily="34" charset="-122"/>
            </a:endParaRPr>
          </a:p>
        </p:txBody>
      </p:sp>
      <p:sp>
        <p:nvSpPr>
          <p:cNvPr id="182278" name="AutoShape 6"/>
          <p:cNvSpPr>
            <a:spLocks noChangeArrowheads="1"/>
          </p:cNvSpPr>
          <p:nvPr/>
        </p:nvSpPr>
        <p:spPr bwMode="auto">
          <a:xfrm>
            <a:off x="4656138" y="1666875"/>
            <a:ext cx="1535112" cy="381000"/>
          </a:xfrm>
          <a:prstGeom prst="rightArrow">
            <a:avLst>
              <a:gd name="adj1" fmla="val 50000"/>
              <a:gd name="adj2" fmla="val 139939"/>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Regular" panose="020B0500000000000000" pitchFamily="34" charset="-122"/>
              <a:ea typeface="思源黑体 CN Regular" panose="020B0500000000000000" pitchFamily="34" charset="-122"/>
            </a:endParaRPr>
          </a:p>
        </p:txBody>
      </p:sp>
      <p:sp>
        <p:nvSpPr>
          <p:cNvPr id="182279" name="Text Box 7"/>
          <p:cNvSpPr txBox="1">
            <a:spLocks noChangeArrowheads="1"/>
          </p:cNvSpPr>
          <p:nvPr/>
        </p:nvSpPr>
        <p:spPr bwMode="auto">
          <a:xfrm>
            <a:off x="465138" y="4011613"/>
            <a:ext cx="3252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chemeClr val="bg1"/>
                </a:solidFill>
                <a:latin typeface="思源黑体 CN Regular" panose="020B0500000000000000" pitchFamily="34" charset="-122"/>
                <a:ea typeface="思源黑体 CN Regular" panose="020B0500000000000000" pitchFamily="34" charset="-122"/>
              </a:rPr>
              <a:t>免疫</a:t>
            </a:r>
            <a:r>
              <a:rPr lang="en-US" altLang="zh-CN" sz="2800" b="1">
                <a:solidFill>
                  <a:schemeClr val="bg1"/>
                </a:solidFill>
                <a:latin typeface="思源黑体 CN Regular" panose="020B0500000000000000" pitchFamily="34" charset="-122"/>
                <a:ea typeface="思源黑体 CN Regular" panose="020B0500000000000000" pitchFamily="34" charset="-122"/>
              </a:rPr>
              <a:t>(immunity)</a:t>
            </a:r>
            <a:r>
              <a:rPr lang="zh-CN" altLang="en-US" sz="2800" b="1">
                <a:solidFill>
                  <a:schemeClr val="bg1"/>
                </a:solidFill>
                <a:latin typeface="思源黑体 CN Regular" panose="020B0500000000000000" pitchFamily="34" charset="-122"/>
                <a:ea typeface="思源黑体 CN Regular" panose="020B0500000000000000" pitchFamily="34" charset="-122"/>
              </a:rPr>
              <a:t>：</a:t>
            </a:r>
            <a:endParaRPr lang="zh-CN" altLang="en-US" sz="2400" b="1">
              <a:solidFill>
                <a:schemeClr val="bg1"/>
              </a:solidFill>
              <a:latin typeface="思源黑体 CN Regular" panose="020B0500000000000000" pitchFamily="34" charset="-122"/>
              <a:ea typeface="思源黑体 CN Regular" panose="020B0500000000000000" pitchFamily="34" charset="-122"/>
            </a:endParaRPr>
          </a:p>
        </p:txBody>
      </p:sp>
      <p:sp>
        <p:nvSpPr>
          <p:cNvPr id="182280" name="Text Box 8"/>
          <p:cNvSpPr txBox="1">
            <a:spLocks noChangeArrowheads="1"/>
          </p:cNvSpPr>
          <p:nvPr/>
        </p:nvSpPr>
        <p:spPr bwMode="auto">
          <a:xfrm>
            <a:off x="1982788" y="4587875"/>
            <a:ext cx="63388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b="1">
                <a:solidFill>
                  <a:schemeClr val="bg1"/>
                </a:solidFill>
                <a:latin typeface="思源黑体 CN Regular" panose="020B0500000000000000" pitchFamily="34" charset="-122"/>
                <a:ea typeface="思源黑体 CN Regular" panose="020B0500000000000000" pitchFamily="34" charset="-122"/>
              </a:rPr>
              <a:t>生物体能够辩认自我与非自我，对非我做出反应以保持自身稳定的功能。</a:t>
            </a:r>
          </a:p>
        </p:txBody>
      </p:sp>
      <p:sp>
        <p:nvSpPr>
          <p:cNvPr id="182281" name="Text Box 9"/>
          <p:cNvSpPr txBox="1">
            <a:spLocks noChangeArrowheads="1"/>
          </p:cNvSpPr>
          <p:nvPr/>
        </p:nvSpPr>
        <p:spPr bwMode="auto">
          <a:xfrm>
            <a:off x="1982788" y="3001963"/>
            <a:ext cx="6500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bg1"/>
                </a:solidFill>
                <a:latin typeface="思源黑体 CN Regular" panose="020B0500000000000000" pitchFamily="34" charset="-122"/>
                <a:ea typeface="思源黑体 CN Regular" panose="020B0500000000000000" pitchFamily="34" charset="-122"/>
              </a:rPr>
              <a:t>机体抵抗病原微生物的能力，即抗传染免疫。</a:t>
            </a:r>
          </a:p>
        </p:txBody>
      </p:sp>
      <p:sp>
        <p:nvSpPr>
          <p:cNvPr id="182282" name="Rectangle 10"/>
          <p:cNvSpPr>
            <a:spLocks noChangeArrowheads="1"/>
          </p:cNvSpPr>
          <p:nvPr/>
        </p:nvSpPr>
        <p:spPr bwMode="auto">
          <a:xfrm>
            <a:off x="457200" y="2397125"/>
            <a:ext cx="3133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chemeClr val="bg1"/>
                </a:solidFill>
                <a:latin typeface="思源黑体 CN Regular" panose="020B0500000000000000" pitchFamily="34" charset="-122"/>
                <a:ea typeface="思源黑体 CN Regular" panose="020B0500000000000000" pitchFamily="34" charset="-122"/>
              </a:rPr>
              <a:t>传统的免疫概念：</a:t>
            </a:r>
            <a:endParaRPr lang="zh-CN" altLang="en-US" sz="2400" b="1">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2274"/>
                                        </p:tgtEl>
                                        <p:attrNameLst>
                                          <p:attrName>style.visibility</p:attrName>
                                        </p:attrNameLst>
                                      </p:cBhvr>
                                      <p:to>
                                        <p:strVal val="visible"/>
                                      </p:to>
                                    </p:set>
                                    <p:anim calcmode="lin" valueType="num">
                                      <p:cBhvr additive="base">
                                        <p:cTn id="7" dur="500" fill="hold"/>
                                        <p:tgtEl>
                                          <p:spTgt spid="182274"/>
                                        </p:tgtEl>
                                        <p:attrNameLst>
                                          <p:attrName>ppt_x</p:attrName>
                                        </p:attrNameLst>
                                      </p:cBhvr>
                                      <p:tavLst>
                                        <p:tav tm="0">
                                          <p:val>
                                            <p:strVal val="0-#ppt_w/2"/>
                                          </p:val>
                                        </p:tav>
                                        <p:tav tm="100000">
                                          <p:val>
                                            <p:strVal val="#ppt_x"/>
                                          </p:val>
                                        </p:tav>
                                      </p:tavLst>
                                    </p:anim>
                                    <p:anim calcmode="lin" valueType="num">
                                      <p:cBhvr additive="base">
                                        <p:cTn id="8" dur="500" fill="hold"/>
                                        <p:tgtEl>
                                          <p:spTgt spid="1822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nodeType="afterGroup">
                            <p:stCondLst>
                              <p:cond delay="0"/>
                            </p:stCondLst>
                            <p:childTnLst>
                              <p:par>
                                <p:cTn id="11" presetID="6" presetClass="entr" presetSubtype="32" fill="hold" grpId="0" nodeType="clickEffect">
                                  <p:stCondLst>
                                    <p:cond delay="0"/>
                                  </p:stCondLst>
                                  <p:childTnLst>
                                    <p:set>
                                      <p:cBhvr>
                                        <p:cTn id="12" dur="1" fill="hold">
                                          <p:stCondLst>
                                            <p:cond delay="0"/>
                                          </p:stCondLst>
                                        </p:cTn>
                                        <p:tgtEl>
                                          <p:spTgt spid="182277"/>
                                        </p:tgtEl>
                                        <p:attrNameLst>
                                          <p:attrName>style.visibility</p:attrName>
                                        </p:attrNameLst>
                                      </p:cBhvr>
                                      <p:to>
                                        <p:strVal val="visible"/>
                                      </p:to>
                                    </p:set>
                                    <p:animEffect transition="in" filter="circle(out)">
                                      <p:cBhvr>
                                        <p:cTn id="13" dur="500"/>
                                        <p:tgtEl>
                                          <p:spTgt spid="182277"/>
                                        </p:tgtEl>
                                      </p:cBhvr>
                                    </p:animEffect>
                                  </p:childTnLst>
                                </p:cTn>
                              </p:par>
                            </p:childTnLst>
                          </p:cTn>
                        </p:par>
                        <p:par>
                          <p:cTn id="14" fill="hold">
                            <p:stCondLst>
                              <p:cond delay="500"/>
                            </p:stCondLst>
                            <p:childTnLst>
                              <p:par>
                                <p:cTn id="15" presetID="2" presetClass="entr" presetSubtype="9" fill="hold" grpId="0" nodeType="afterEffect">
                                  <p:stCondLst>
                                    <p:cond delay="0"/>
                                  </p:stCondLst>
                                  <p:childTnLst>
                                    <p:set>
                                      <p:cBhvr>
                                        <p:cTn id="16" dur="1" fill="hold">
                                          <p:stCondLst>
                                            <p:cond delay="0"/>
                                          </p:stCondLst>
                                        </p:cTn>
                                        <p:tgtEl>
                                          <p:spTgt spid="182275"/>
                                        </p:tgtEl>
                                        <p:attrNameLst>
                                          <p:attrName>style.visibility</p:attrName>
                                        </p:attrNameLst>
                                      </p:cBhvr>
                                      <p:to>
                                        <p:strVal val="visible"/>
                                      </p:to>
                                    </p:set>
                                    <p:anim calcmode="lin" valueType="num">
                                      <p:cBhvr additive="base">
                                        <p:cTn id="17" dur="500" fill="hold"/>
                                        <p:tgtEl>
                                          <p:spTgt spid="182275"/>
                                        </p:tgtEl>
                                        <p:attrNameLst>
                                          <p:attrName>ppt_x</p:attrName>
                                        </p:attrNameLst>
                                      </p:cBhvr>
                                      <p:tavLst>
                                        <p:tav tm="0">
                                          <p:val>
                                            <p:strVal val="0-#ppt_w/2"/>
                                          </p:val>
                                        </p:tav>
                                        <p:tav tm="100000">
                                          <p:val>
                                            <p:strVal val="#ppt_x"/>
                                          </p:val>
                                        </p:tav>
                                      </p:tavLst>
                                    </p:anim>
                                    <p:anim calcmode="lin" valueType="num">
                                      <p:cBhvr additive="base">
                                        <p:cTn id="18" dur="500" fill="hold"/>
                                        <p:tgtEl>
                                          <p:spTgt spid="182275"/>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nodeType="after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82278"/>
                                        </p:tgtEl>
                                        <p:attrNameLst>
                                          <p:attrName>style.visibility</p:attrName>
                                        </p:attrNameLst>
                                      </p:cBhvr>
                                      <p:to>
                                        <p:strVal val="visible"/>
                                      </p:to>
                                    </p:set>
                                    <p:animEffect transition="in" filter="wipe(left)">
                                      <p:cBhvr>
                                        <p:cTn id="23" dur="250"/>
                                        <p:tgtEl>
                                          <p:spTgt spid="182278"/>
                                        </p:tgtEl>
                                      </p:cBhvr>
                                    </p:animEffect>
                                  </p:childTnLst>
                                </p:cTn>
                              </p:par>
                            </p:childTnLst>
                          </p:cTn>
                        </p:par>
                        <p:par>
                          <p:cTn id="24" fill="hold">
                            <p:stCondLst>
                              <p:cond delay="250"/>
                            </p:stCondLst>
                            <p:childTnLst>
                              <p:par>
                                <p:cTn id="25" presetID="2" presetClass="entr" presetSubtype="8" fill="hold" grpId="0" nodeType="afterEffect">
                                  <p:stCondLst>
                                    <p:cond delay="0"/>
                                  </p:stCondLst>
                                  <p:childTnLst>
                                    <p:set>
                                      <p:cBhvr>
                                        <p:cTn id="26" dur="1" fill="hold">
                                          <p:stCondLst>
                                            <p:cond delay="0"/>
                                          </p:stCondLst>
                                        </p:cTn>
                                        <p:tgtEl>
                                          <p:spTgt spid="182276"/>
                                        </p:tgtEl>
                                        <p:attrNameLst>
                                          <p:attrName>style.visibility</p:attrName>
                                        </p:attrNameLst>
                                      </p:cBhvr>
                                      <p:to>
                                        <p:strVal val="visible"/>
                                      </p:to>
                                    </p:set>
                                    <p:anim calcmode="lin" valueType="num">
                                      <p:cBhvr additive="base">
                                        <p:cTn id="27" dur="500" fill="hold"/>
                                        <p:tgtEl>
                                          <p:spTgt spid="182276"/>
                                        </p:tgtEl>
                                        <p:attrNameLst>
                                          <p:attrName>ppt_x</p:attrName>
                                        </p:attrNameLst>
                                      </p:cBhvr>
                                      <p:tavLst>
                                        <p:tav tm="0">
                                          <p:val>
                                            <p:strVal val="0-#ppt_w/2"/>
                                          </p:val>
                                        </p:tav>
                                        <p:tav tm="100000">
                                          <p:val>
                                            <p:strVal val="#ppt_x"/>
                                          </p:val>
                                        </p:tav>
                                      </p:tavLst>
                                    </p:anim>
                                    <p:anim calcmode="lin" valueType="num">
                                      <p:cBhvr additive="base">
                                        <p:cTn id="28" dur="500" fill="hold"/>
                                        <p:tgtEl>
                                          <p:spTgt spid="182276"/>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750"/>
                            </p:stCondLst>
                            <p:childTnLst>
                              <p:par>
                                <p:cTn id="30" presetID="23" presetClass="entr" presetSubtype="32" fill="hold" grpId="0" nodeType="afterEffect">
                                  <p:stCondLst>
                                    <p:cond delay="0"/>
                                  </p:stCondLst>
                                  <p:childTnLst>
                                    <p:set>
                                      <p:cBhvr>
                                        <p:cTn id="31" dur="1" fill="hold">
                                          <p:stCondLst>
                                            <p:cond delay="0"/>
                                          </p:stCondLst>
                                        </p:cTn>
                                        <p:tgtEl>
                                          <p:spTgt spid="182279"/>
                                        </p:tgtEl>
                                        <p:attrNameLst>
                                          <p:attrName>style.visibility</p:attrName>
                                        </p:attrNameLst>
                                      </p:cBhvr>
                                      <p:to>
                                        <p:strVal val="visible"/>
                                      </p:to>
                                    </p:set>
                                    <p:anim calcmode="lin" valueType="num">
                                      <p:cBhvr>
                                        <p:cTn id="32" dur="500" fill="hold"/>
                                        <p:tgtEl>
                                          <p:spTgt spid="182279"/>
                                        </p:tgtEl>
                                        <p:attrNameLst>
                                          <p:attrName>ppt_w</p:attrName>
                                        </p:attrNameLst>
                                      </p:cBhvr>
                                      <p:tavLst>
                                        <p:tav tm="0">
                                          <p:val>
                                            <p:strVal val="4*#ppt_w"/>
                                          </p:val>
                                        </p:tav>
                                        <p:tav tm="100000">
                                          <p:val>
                                            <p:strVal val="#ppt_w"/>
                                          </p:val>
                                        </p:tav>
                                      </p:tavLst>
                                    </p:anim>
                                    <p:anim calcmode="lin" valueType="num">
                                      <p:cBhvr>
                                        <p:cTn id="33" dur="500" fill="hold"/>
                                        <p:tgtEl>
                                          <p:spTgt spid="182279"/>
                                        </p:tgtEl>
                                        <p:attrNameLst>
                                          <p:attrName>ppt_h</p:attrName>
                                        </p:attrNameLst>
                                      </p:cBhvr>
                                      <p:tavLst>
                                        <p:tav tm="0">
                                          <p:val>
                                            <p:strVal val="4*#ppt_h"/>
                                          </p:val>
                                        </p:tav>
                                        <p:tav tm="100000">
                                          <p:val>
                                            <p:strVal val="#ppt_h"/>
                                          </p:val>
                                        </p:tav>
                                      </p:tavLst>
                                    </p:anim>
                                  </p:childTnLst>
                                </p:cTn>
                              </p:par>
                            </p:childTnLst>
                          </p:cTn>
                        </p:par>
                        <p:par>
                          <p:cTn id="34" fill="hold" nodeType="afterGroup">
                            <p:stCondLst>
                              <p:cond delay="1250"/>
                            </p:stCondLst>
                            <p:childTnLst>
                              <p:par>
                                <p:cTn id="35" presetID="23" presetClass="entr" presetSubtype="16" fill="hold" grpId="0" nodeType="afterEffect">
                                  <p:stCondLst>
                                    <p:cond delay="0"/>
                                  </p:stCondLst>
                                  <p:childTnLst>
                                    <p:set>
                                      <p:cBhvr>
                                        <p:cTn id="36" dur="1" fill="hold">
                                          <p:stCondLst>
                                            <p:cond delay="0"/>
                                          </p:stCondLst>
                                        </p:cTn>
                                        <p:tgtEl>
                                          <p:spTgt spid="182280"/>
                                        </p:tgtEl>
                                        <p:attrNameLst>
                                          <p:attrName>style.visibility</p:attrName>
                                        </p:attrNameLst>
                                      </p:cBhvr>
                                      <p:to>
                                        <p:strVal val="visible"/>
                                      </p:to>
                                    </p:set>
                                    <p:anim calcmode="lin" valueType="num">
                                      <p:cBhvr>
                                        <p:cTn id="37" dur="500" fill="hold"/>
                                        <p:tgtEl>
                                          <p:spTgt spid="182280"/>
                                        </p:tgtEl>
                                        <p:attrNameLst>
                                          <p:attrName>ppt_w</p:attrName>
                                        </p:attrNameLst>
                                      </p:cBhvr>
                                      <p:tavLst>
                                        <p:tav tm="0">
                                          <p:val>
                                            <p:fltVal val="0"/>
                                          </p:val>
                                        </p:tav>
                                        <p:tav tm="100000">
                                          <p:val>
                                            <p:strVal val="#ppt_w"/>
                                          </p:val>
                                        </p:tav>
                                      </p:tavLst>
                                    </p:anim>
                                    <p:anim calcmode="lin" valueType="num">
                                      <p:cBhvr>
                                        <p:cTn id="38" dur="500" fill="hold"/>
                                        <p:tgtEl>
                                          <p:spTgt spid="182280"/>
                                        </p:tgtEl>
                                        <p:attrNameLst>
                                          <p:attrName>ppt_h</p:attrName>
                                        </p:attrNameLst>
                                      </p:cBhvr>
                                      <p:tavLst>
                                        <p:tav tm="0">
                                          <p:val>
                                            <p:fltVal val="0"/>
                                          </p:val>
                                        </p:tav>
                                        <p:tav tm="100000">
                                          <p:val>
                                            <p:strVal val="#ppt_h"/>
                                          </p:val>
                                        </p:tav>
                                      </p:tavLst>
                                    </p:anim>
                                  </p:childTnLst>
                                </p:cTn>
                              </p:par>
                            </p:childTnLst>
                          </p:cTn>
                        </p:par>
                        <p:par>
                          <p:cTn id="39" fill="hold" nodeType="afterGroup">
                            <p:stCondLst>
                              <p:cond delay="1750"/>
                            </p:stCondLst>
                            <p:childTnLst>
                              <p:par>
                                <p:cTn id="40" presetID="17" presetClass="entr" presetSubtype="10" fill="hold" grpId="0" nodeType="afterEffect">
                                  <p:stCondLst>
                                    <p:cond delay="0"/>
                                  </p:stCondLst>
                                  <p:childTnLst>
                                    <p:set>
                                      <p:cBhvr>
                                        <p:cTn id="41" dur="1" fill="hold">
                                          <p:stCondLst>
                                            <p:cond delay="0"/>
                                          </p:stCondLst>
                                        </p:cTn>
                                        <p:tgtEl>
                                          <p:spTgt spid="182282"/>
                                        </p:tgtEl>
                                        <p:attrNameLst>
                                          <p:attrName>style.visibility</p:attrName>
                                        </p:attrNameLst>
                                      </p:cBhvr>
                                      <p:to>
                                        <p:strVal val="visible"/>
                                      </p:to>
                                    </p:set>
                                    <p:anim calcmode="lin" valueType="num">
                                      <p:cBhvr>
                                        <p:cTn id="42" dur="500" fill="hold"/>
                                        <p:tgtEl>
                                          <p:spTgt spid="182282"/>
                                        </p:tgtEl>
                                        <p:attrNameLst>
                                          <p:attrName>ppt_w</p:attrName>
                                        </p:attrNameLst>
                                      </p:cBhvr>
                                      <p:tavLst>
                                        <p:tav tm="0">
                                          <p:val>
                                            <p:fltVal val="0"/>
                                          </p:val>
                                        </p:tav>
                                        <p:tav tm="100000">
                                          <p:val>
                                            <p:strVal val="#ppt_w"/>
                                          </p:val>
                                        </p:tav>
                                      </p:tavLst>
                                    </p:anim>
                                    <p:anim calcmode="lin" valueType="num">
                                      <p:cBhvr>
                                        <p:cTn id="43" dur="500" fill="hold"/>
                                        <p:tgtEl>
                                          <p:spTgt spid="182282"/>
                                        </p:tgtEl>
                                        <p:attrNameLst>
                                          <p:attrName>ppt_h</p:attrName>
                                        </p:attrNameLst>
                                      </p:cBhvr>
                                      <p:tavLst>
                                        <p:tav tm="0">
                                          <p:val>
                                            <p:strVal val="#ppt_h"/>
                                          </p:val>
                                        </p:tav>
                                        <p:tav tm="100000">
                                          <p:val>
                                            <p:strVal val="#ppt_h"/>
                                          </p:val>
                                        </p:tav>
                                      </p:tavLst>
                                    </p:anim>
                                  </p:childTnLst>
                                </p:cTn>
                              </p:par>
                            </p:childTnLst>
                          </p:cTn>
                        </p:par>
                        <p:par>
                          <p:cTn id="44" fill="hold" nodeType="afterGroup">
                            <p:stCondLst>
                              <p:cond delay="2250"/>
                            </p:stCondLst>
                            <p:childTnLst>
                              <p:par>
                                <p:cTn id="45" presetID="2" presetClass="entr" presetSubtype="1" fill="hold" grpId="0" nodeType="afterEffect">
                                  <p:stCondLst>
                                    <p:cond delay="0"/>
                                  </p:stCondLst>
                                  <p:childTnLst>
                                    <p:set>
                                      <p:cBhvr>
                                        <p:cTn id="46" dur="1" fill="hold">
                                          <p:stCondLst>
                                            <p:cond delay="0"/>
                                          </p:stCondLst>
                                        </p:cTn>
                                        <p:tgtEl>
                                          <p:spTgt spid="182281"/>
                                        </p:tgtEl>
                                        <p:attrNameLst>
                                          <p:attrName>style.visibility</p:attrName>
                                        </p:attrNameLst>
                                      </p:cBhvr>
                                      <p:to>
                                        <p:strVal val="visible"/>
                                      </p:to>
                                    </p:set>
                                    <p:anim calcmode="lin" valueType="num">
                                      <p:cBhvr additive="base">
                                        <p:cTn id="47" dur="500" fill="hold"/>
                                        <p:tgtEl>
                                          <p:spTgt spid="182281"/>
                                        </p:tgtEl>
                                        <p:attrNameLst>
                                          <p:attrName>ppt_x</p:attrName>
                                        </p:attrNameLst>
                                      </p:cBhvr>
                                      <p:tavLst>
                                        <p:tav tm="0">
                                          <p:val>
                                            <p:strVal val="#ppt_x"/>
                                          </p:val>
                                        </p:tav>
                                        <p:tav tm="100000">
                                          <p:val>
                                            <p:strVal val="#ppt_x"/>
                                          </p:val>
                                        </p:tav>
                                      </p:tavLst>
                                    </p:anim>
                                    <p:anim calcmode="lin" valueType="num">
                                      <p:cBhvr additive="base">
                                        <p:cTn id="48" dur="500" fill="hold"/>
                                        <p:tgtEl>
                                          <p:spTgt spid="18228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 grpId="0" autoUpdateAnimBg="0"/>
      <p:bldP spid="182275" grpId="0" autoUpdateAnimBg="0"/>
      <p:bldP spid="182276" grpId="0" autoUpdateAnimBg="0"/>
      <p:bldP spid="182277" grpId="0" animBg="1"/>
      <p:bldP spid="182278" grpId="0" animBg="1"/>
      <p:bldP spid="182279" grpId="0" autoUpdateAnimBg="0"/>
      <p:bldP spid="182280" grpId="0" autoUpdateAnimBg="0"/>
      <p:bldP spid="182281" grpId="0" autoUpdateAnimBg="0"/>
      <p:bldP spid="182282"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p:cNvSpPr txBox="1">
            <a:spLocks noChangeArrowheads="1"/>
          </p:cNvSpPr>
          <p:nvPr/>
        </p:nvSpPr>
        <p:spPr bwMode="auto">
          <a:xfrm>
            <a:off x="271463" y="454025"/>
            <a:ext cx="2895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solidFill>
                  <a:schemeClr val="bg1"/>
                </a:solidFill>
                <a:latin typeface="思源黑体 CN Heavy" panose="020B0A00000000000000" pitchFamily="34" charset="-122"/>
                <a:ea typeface="思源黑体 CN Heavy" panose="020B0A00000000000000" pitchFamily="34" charset="-122"/>
              </a:rPr>
              <a:t>2</a:t>
            </a:r>
            <a:r>
              <a:rPr lang="zh-CN" altLang="en-US">
                <a:solidFill>
                  <a:schemeClr val="bg1"/>
                </a:solidFill>
                <a:latin typeface="思源黑体 CN Heavy" panose="020B0A00000000000000" pitchFamily="34" charset="-122"/>
                <a:ea typeface="思源黑体 CN Heavy" panose="020B0A00000000000000" pitchFamily="34" charset="-122"/>
              </a:rPr>
              <a:t>．吞噬过程：</a:t>
            </a:r>
            <a:endParaRPr kumimoji="1" lang="zh-CN" altLang="en-US">
              <a:solidFill>
                <a:schemeClr val="bg1"/>
              </a:solidFill>
              <a:latin typeface="思源黑体 CN Heavy" panose="020B0A00000000000000" pitchFamily="34" charset="-122"/>
              <a:ea typeface="思源黑体 CN Heavy" panose="020B0A00000000000000" pitchFamily="34" charset="-122"/>
            </a:endParaRPr>
          </a:p>
        </p:txBody>
      </p:sp>
      <p:sp>
        <p:nvSpPr>
          <p:cNvPr id="218115" name="Rectangle 3"/>
          <p:cNvSpPr>
            <a:spLocks noChangeArrowheads="1"/>
          </p:cNvSpPr>
          <p:nvPr/>
        </p:nvSpPr>
        <p:spPr bwMode="auto">
          <a:xfrm>
            <a:off x="1979613" y="4318000"/>
            <a:ext cx="60325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400">
                <a:solidFill>
                  <a:schemeClr val="bg1"/>
                </a:solidFill>
                <a:latin typeface="思源黑体 CN Light" panose="020B0300000000000000" pitchFamily="34" charset="-122"/>
                <a:ea typeface="思源黑体 CN Light" panose="020B0300000000000000" pitchFamily="34" charset="-122"/>
              </a:rPr>
              <a:t>水解酶、溶菌酶等多种酶类和其它杀菌物质</a:t>
            </a:r>
            <a:endParaRPr lang="en-US" altLang="zh-CN" sz="2400">
              <a:solidFill>
                <a:schemeClr val="bg1"/>
              </a:solidFill>
              <a:latin typeface="思源黑体 CN Light" panose="020B0300000000000000" pitchFamily="34" charset="-122"/>
              <a:ea typeface="思源黑体 CN Light" panose="020B0300000000000000" pitchFamily="34" charset="-122"/>
            </a:endParaRPr>
          </a:p>
          <a:p>
            <a:pPr algn="just">
              <a:spcBef>
                <a:spcPct val="0"/>
              </a:spcBef>
              <a:buFontTx/>
              <a:buNone/>
            </a:pPr>
            <a:r>
              <a:rPr lang="zh-CN" altLang="en-US" sz="2400">
                <a:solidFill>
                  <a:schemeClr val="bg1"/>
                </a:solidFill>
                <a:latin typeface="思源黑体 CN Light" panose="020B0300000000000000" pitchFamily="34" charset="-122"/>
                <a:ea typeface="思源黑体 CN Light" panose="020B0300000000000000" pitchFamily="34" charset="-122"/>
              </a:rPr>
              <a:t>的作用下杀灭病原体</a:t>
            </a:r>
            <a:endParaRPr kumimoji="1" lang="zh-CN" altLang="en-US" sz="2400">
              <a:solidFill>
                <a:schemeClr val="bg1"/>
              </a:solidFill>
              <a:latin typeface="思源黑体 CN Light" panose="020B0300000000000000" pitchFamily="34" charset="-122"/>
              <a:ea typeface="思源黑体 CN Light" panose="020B0300000000000000" pitchFamily="34" charset="-122"/>
            </a:endParaRPr>
          </a:p>
        </p:txBody>
      </p:sp>
      <p:sp>
        <p:nvSpPr>
          <p:cNvPr id="218116" name="Rectangle 4"/>
          <p:cNvSpPr>
            <a:spLocks noChangeArrowheads="1"/>
          </p:cNvSpPr>
          <p:nvPr/>
        </p:nvSpPr>
        <p:spPr bwMode="auto">
          <a:xfrm>
            <a:off x="587375" y="1138238"/>
            <a:ext cx="1131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FF00"/>
                </a:solidFill>
                <a:latin typeface="思源黑体 CN Bold" panose="020B0800000000000000" pitchFamily="34" charset="-122"/>
                <a:ea typeface="思源黑体 CN Bold" panose="020B0800000000000000" pitchFamily="34" charset="-122"/>
              </a:rPr>
              <a:t>病原体</a:t>
            </a:r>
          </a:p>
        </p:txBody>
      </p:sp>
      <p:sp>
        <p:nvSpPr>
          <p:cNvPr id="218117" name="Rectangle 5"/>
          <p:cNvSpPr>
            <a:spLocks noChangeArrowheads="1"/>
          </p:cNvSpPr>
          <p:nvPr/>
        </p:nvSpPr>
        <p:spPr bwMode="auto">
          <a:xfrm>
            <a:off x="2339975" y="1143000"/>
            <a:ext cx="6288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FF00"/>
                </a:solidFill>
                <a:latin typeface="思源黑体 CN Bold" panose="020B0800000000000000" pitchFamily="34" charset="-122"/>
                <a:ea typeface="思源黑体 CN Bold" panose="020B0800000000000000" pitchFamily="34" charset="-122"/>
              </a:rPr>
              <a:t>吞噬细胞</a:t>
            </a:r>
            <a:r>
              <a:rPr lang="zh-CN" altLang="en-US" sz="2000">
                <a:solidFill>
                  <a:schemeClr val="bg1"/>
                </a:solidFill>
                <a:latin typeface="思源黑体 CN Light" panose="020B0300000000000000" pitchFamily="34" charset="-122"/>
                <a:ea typeface="思源黑体 CN Light" panose="020B0300000000000000" pitchFamily="34" charset="-122"/>
              </a:rPr>
              <a:t>（偶然相遇，或各种趋化因子的吸引作用）</a:t>
            </a:r>
          </a:p>
        </p:txBody>
      </p:sp>
      <p:sp>
        <p:nvSpPr>
          <p:cNvPr id="218118" name="AutoShape 6"/>
          <p:cNvSpPr>
            <a:spLocks noChangeArrowheads="1"/>
          </p:cNvSpPr>
          <p:nvPr/>
        </p:nvSpPr>
        <p:spPr bwMode="auto">
          <a:xfrm>
            <a:off x="1654175" y="1241425"/>
            <a:ext cx="685800" cy="228600"/>
          </a:xfrm>
          <a:prstGeom prst="leftRightArrow">
            <a:avLst>
              <a:gd name="adj1" fmla="val 50000"/>
              <a:gd name="adj2" fmla="val 6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Light" panose="020B0300000000000000" pitchFamily="34" charset="-122"/>
              <a:ea typeface="思源黑体 CN Light" panose="020B0300000000000000" pitchFamily="34" charset="-122"/>
            </a:endParaRPr>
          </a:p>
        </p:txBody>
      </p:sp>
      <p:sp>
        <p:nvSpPr>
          <p:cNvPr id="218119" name="Rectangle 7"/>
          <p:cNvSpPr>
            <a:spLocks noChangeArrowheads="1"/>
          </p:cNvSpPr>
          <p:nvPr/>
        </p:nvSpPr>
        <p:spPr bwMode="auto">
          <a:xfrm>
            <a:off x="673100" y="1908175"/>
            <a:ext cx="7796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bg1"/>
                </a:solidFill>
                <a:latin typeface="思源黑体 CN Light" panose="020B0300000000000000" pitchFamily="34" charset="-122"/>
                <a:ea typeface="思源黑体 CN Light" panose="020B0300000000000000" pitchFamily="34" charset="-122"/>
              </a:rPr>
              <a:t>（</a:t>
            </a:r>
            <a:r>
              <a:rPr lang="zh-CN" altLang="en-US" sz="2000" b="1">
                <a:solidFill>
                  <a:schemeClr val="bg1"/>
                </a:solidFill>
                <a:latin typeface="思源黑体 CN Light" panose="020B0300000000000000" pitchFamily="34" charset="-122"/>
                <a:ea typeface="思源黑体 CN Light" panose="020B0300000000000000" pitchFamily="34" charset="-122"/>
              </a:rPr>
              <a:t>吞噬细胞可在趋化因子的作用下穿过毛细血管壁到达感染局部</a:t>
            </a:r>
            <a:r>
              <a:rPr lang="zh-CN" altLang="en-US" sz="2000">
                <a:solidFill>
                  <a:schemeClr val="bg1"/>
                </a:solidFill>
                <a:latin typeface="思源黑体 CN Light" panose="020B0300000000000000" pitchFamily="34" charset="-122"/>
                <a:ea typeface="思源黑体 CN Light" panose="020B0300000000000000" pitchFamily="34" charset="-122"/>
              </a:rPr>
              <a:t>）</a:t>
            </a:r>
          </a:p>
        </p:txBody>
      </p:sp>
      <p:sp>
        <p:nvSpPr>
          <p:cNvPr id="218120" name="AutoShape 8"/>
          <p:cNvSpPr>
            <a:spLocks noChangeArrowheads="1"/>
          </p:cNvSpPr>
          <p:nvPr/>
        </p:nvSpPr>
        <p:spPr bwMode="auto">
          <a:xfrm>
            <a:off x="1352551" y="2855913"/>
            <a:ext cx="590550" cy="274637"/>
          </a:xfrm>
          <a:prstGeom prst="rightArrow">
            <a:avLst>
              <a:gd name="adj1" fmla="val 50000"/>
              <a:gd name="adj2" fmla="val 100105"/>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Light" panose="020B0300000000000000" pitchFamily="34" charset="-122"/>
              <a:ea typeface="思源黑体 CN Light" panose="020B0300000000000000" pitchFamily="34" charset="-122"/>
            </a:endParaRPr>
          </a:p>
        </p:txBody>
      </p:sp>
      <p:sp>
        <p:nvSpPr>
          <p:cNvPr id="218121" name="Rectangle 9"/>
          <p:cNvSpPr>
            <a:spLocks noChangeArrowheads="1"/>
          </p:cNvSpPr>
          <p:nvPr/>
        </p:nvSpPr>
        <p:spPr bwMode="auto">
          <a:xfrm>
            <a:off x="1979613" y="2746375"/>
            <a:ext cx="597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FF00"/>
                </a:solidFill>
                <a:latin typeface="思源黑体 CN Light" panose="020B0300000000000000" pitchFamily="34" charset="-122"/>
                <a:ea typeface="思源黑体 CN Light" panose="020B0300000000000000" pitchFamily="34" charset="-122"/>
              </a:rPr>
              <a:t>吞噬细胞伸出伪足，吞入病原体形成吞噬体</a:t>
            </a:r>
          </a:p>
        </p:txBody>
      </p:sp>
      <p:sp>
        <p:nvSpPr>
          <p:cNvPr id="218122" name="Rectangle 10"/>
          <p:cNvSpPr>
            <a:spLocks noChangeArrowheads="1"/>
          </p:cNvSpPr>
          <p:nvPr/>
        </p:nvSpPr>
        <p:spPr bwMode="auto">
          <a:xfrm>
            <a:off x="1979613" y="3532188"/>
            <a:ext cx="384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思源黑体 CN Light" panose="020B0300000000000000" pitchFamily="34" charset="-122"/>
                <a:ea typeface="思源黑体 CN Light" panose="020B0300000000000000" pitchFamily="34" charset="-122"/>
              </a:rPr>
              <a:t>与溶酶体融合为吞噬溶酶体</a:t>
            </a:r>
          </a:p>
        </p:txBody>
      </p:sp>
      <p:sp>
        <p:nvSpPr>
          <p:cNvPr id="218123" name="AutoShape 11"/>
          <p:cNvSpPr>
            <a:spLocks noChangeArrowheads="1"/>
          </p:cNvSpPr>
          <p:nvPr/>
        </p:nvSpPr>
        <p:spPr bwMode="auto">
          <a:xfrm>
            <a:off x="1322388" y="3622675"/>
            <a:ext cx="620712" cy="274638"/>
          </a:xfrm>
          <a:prstGeom prst="rightArrow">
            <a:avLst>
              <a:gd name="adj1" fmla="val 50000"/>
              <a:gd name="adj2" fmla="val 1001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Light" panose="020B0300000000000000" pitchFamily="34" charset="-122"/>
              <a:ea typeface="思源黑体 CN Light" panose="020B0300000000000000" pitchFamily="34" charset="-122"/>
            </a:endParaRPr>
          </a:p>
        </p:txBody>
      </p:sp>
      <p:sp>
        <p:nvSpPr>
          <p:cNvPr id="218124" name="AutoShape 12"/>
          <p:cNvSpPr>
            <a:spLocks noChangeArrowheads="1"/>
          </p:cNvSpPr>
          <p:nvPr/>
        </p:nvSpPr>
        <p:spPr bwMode="auto">
          <a:xfrm>
            <a:off x="1316038" y="4546600"/>
            <a:ext cx="712787" cy="374650"/>
          </a:xfrm>
          <a:prstGeom prst="rightArrow">
            <a:avLst>
              <a:gd name="adj1" fmla="val 50000"/>
              <a:gd name="adj2" fmla="val 10026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Light" panose="020B0300000000000000" pitchFamily="34" charset="-122"/>
              <a:ea typeface="思源黑体 CN Light" panose="020B03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8114"/>
                                        </p:tgtEl>
                                        <p:attrNameLst>
                                          <p:attrName>style.visibility</p:attrName>
                                        </p:attrNameLst>
                                      </p:cBhvr>
                                      <p:to>
                                        <p:strVal val="visible"/>
                                      </p:to>
                                    </p:set>
                                    <p:anim calcmode="lin" valueType="num">
                                      <p:cBhvr additive="base">
                                        <p:cTn id="7" dur="500" fill="hold"/>
                                        <p:tgtEl>
                                          <p:spTgt spid="218114"/>
                                        </p:tgtEl>
                                        <p:attrNameLst>
                                          <p:attrName>ppt_x</p:attrName>
                                        </p:attrNameLst>
                                      </p:cBhvr>
                                      <p:tavLst>
                                        <p:tav tm="0">
                                          <p:val>
                                            <p:strVal val="1+#ppt_w/2"/>
                                          </p:val>
                                        </p:tav>
                                        <p:tav tm="100000">
                                          <p:val>
                                            <p:strVal val="#ppt_x"/>
                                          </p:val>
                                        </p:tav>
                                      </p:tavLst>
                                    </p:anim>
                                    <p:anim calcmode="lin" valueType="num">
                                      <p:cBhvr additive="base">
                                        <p:cTn id="8" dur="500" fill="hold"/>
                                        <p:tgtEl>
                                          <p:spTgt spid="2181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18116"/>
                                        </p:tgtEl>
                                        <p:attrNameLst>
                                          <p:attrName>style.visibility</p:attrName>
                                        </p:attrNameLst>
                                      </p:cBhvr>
                                      <p:to>
                                        <p:strVal val="visible"/>
                                      </p:to>
                                    </p:set>
                                    <p:anim calcmode="lin" valueType="num">
                                      <p:cBhvr additive="base">
                                        <p:cTn id="13" dur="500" fill="hold"/>
                                        <p:tgtEl>
                                          <p:spTgt spid="218116"/>
                                        </p:tgtEl>
                                        <p:attrNameLst>
                                          <p:attrName>ppt_x</p:attrName>
                                        </p:attrNameLst>
                                      </p:cBhvr>
                                      <p:tavLst>
                                        <p:tav tm="0">
                                          <p:val>
                                            <p:strVal val="#ppt_x"/>
                                          </p:val>
                                        </p:tav>
                                        <p:tav tm="100000">
                                          <p:val>
                                            <p:strVal val="#ppt_x"/>
                                          </p:val>
                                        </p:tav>
                                      </p:tavLst>
                                    </p:anim>
                                    <p:anim calcmode="lin" valueType="num">
                                      <p:cBhvr additive="base">
                                        <p:cTn id="14" dur="500" fill="hold"/>
                                        <p:tgtEl>
                                          <p:spTgt spid="218116"/>
                                        </p:tgtEl>
                                        <p:attrNameLst>
                                          <p:attrName>ppt_y</p:attrName>
                                        </p:attrNameLst>
                                      </p:cBhvr>
                                      <p:tavLst>
                                        <p:tav tm="0">
                                          <p:val>
                                            <p:strVal val="0-#ppt_h/2"/>
                                          </p:val>
                                        </p:tav>
                                        <p:tav tm="100000">
                                          <p:val>
                                            <p:strVal val="#ppt_y"/>
                                          </p:val>
                                        </p:tav>
                                      </p:tavLst>
                                    </p:anim>
                                  </p:childTnLst>
                                </p:cTn>
                              </p:par>
                            </p:childTnLst>
                          </p:cTn>
                        </p:par>
                        <p:par>
                          <p:cTn id="15" fill="hold" nodeType="afterGroup">
                            <p:stCondLst>
                              <p:cond delay="500"/>
                            </p:stCondLst>
                            <p:childTnLst>
                              <p:par>
                                <p:cTn id="16" presetID="2" presetClass="entr" presetSubtype="12" fill="hold" grpId="0" nodeType="afterEffect">
                                  <p:stCondLst>
                                    <p:cond delay="0"/>
                                  </p:stCondLst>
                                  <p:childTnLst>
                                    <p:set>
                                      <p:cBhvr>
                                        <p:cTn id="17" dur="1" fill="hold">
                                          <p:stCondLst>
                                            <p:cond delay="0"/>
                                          </p:stCondLst>
                                        </p:cTn>
                                        <p:tgtEl>
                                          <p:spTgt spid="218118"/>
                                        </p:tgtEl>
                                        <p:attrNameLst>
                                          <p:attrName>style.visibility</p:attrName>
                                        </p:attrNameLst>
                                      </p:cBhvr>
                                      <p:to>
                                        <p:strVal val="visible"/>
                                      </p:to>
                                    </p:set>
                                    <p:anim calcmode="lin" valueType="num">
                                      <p:cBhvr additive="base">
                                        <p:cTn id="18" dur="500" fill="hold"/>
                                        <p:tgtEl>
                                          <p:spTgt spid="218118"/>
                                        </p:tgtEl>
                                        <p:attrNameLst>
                                          <p:attrName>ppt_x</p:attrName>
                                        </p:attrNameLst>
                                      </p:cBhvr>
                                      <p:tavLst>
                                        <p:tav tm="0">
                                          <p:val>
                                            <p:strVal val="0-#ppt_w/2"/>
                                          </p:val>
                                        </p:tav>
                                        <p:tav tm="100000">
                                          <p:val>
                                            <p:strVal val="#ppt_x"/>
                                          </p:val>
                                        </p:tav>
                                      </p:tavLst>
                                    </p:anim>
                                    <p:anim calcmode="lin" valueType="num">
                                      <p:cBhvr additive="base">
                                        <p:cTn id="19" dur="500" fill="hold"/>
                                        <p:tgtEl>
                                          <p:spTgt spid="218118"/>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1000"/>
                            </p:stCondLst>
                            <p:childTnLst>
                              <p:par>
                                <p:cTn id="21" presetID="2" presetClass="entr" presetSubtype="12" fill="hold" grpId="0" nodeType="afterEffect">
                                  <p:stCondLst>
                                    <p:cond delay="0"/>
                                  </p:stCondLst>
                                  <p:childTnLst>
                                    <p:set>
                                      <p:cBhvr>
                                        <p:cTn id="22" dur="1" fill="hold">
                                          <p:stCondLst>
                                            <p:cond delay="0"/>
                                          </p:stCondLst>
                                        </p:cTn>
                                        <p:tgtEl>
                                          <p:spTgt spid="218117"/>
                                        </p:tgtEl>
                                        <p:attrNameLst>
                                          <p:attrName>style.visibility</p:attrName>
                                        </p:attrNameLst>
                                      </p:cBhvr>
                                      <p:to>
                                        <p:strVal val="visible"/>
                                      </p:to>
                                    </p:set>
                                    <p:anim calcmode="lin" valueType="num">
                                      <p:cBhvr additive="base">
                                        <p:cTn id="23" dur="500" fill="hold"/>
                                        <p:tgtEl>
                                          <p:spTgt spid="218117"/>
                                        </p:tgtEl>
                                        <p:attrNameLst>
                                          <p:attrName>ppt_x</p:attrName>
                                        </p:attrNameLst>
                                      </p:cBhvr>
                                      <p:tavLst>
                                        <p:tav tm="0">
                                          <p:val>
                                            <p:strVal val="0-#ppt_w/2"/>
                                          </p:val>
                                        </p:tav>
                                        <p:tav tm="100000">
                                          <p:val>
                                            <p:strVal val="#ppt_x"/>
                                          </p:val>
                                        </p:tav>
                                      </p:tavLst>
                                    </p:anim>
                                    <p:anim calcmode="lin" valueType="num">
                                      <p:cBhvr additive="base">
                                        <p:cTn id="24" dur="500" fill="hold"/>
                                        <p:tgtEl>
                                          <p:spTgt spid="21811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6" fill="hold" grpId="0" nodeType="clickEffect">
                                  <p:stCondLst>
                                    <p:cond delay="0"/>
                                  </p:stCondLst>
                                  <p:childTnLst>
                                    <p:set>
                                      <p:cBhvr>
                                        <p:cTn id="28" dur="1" fill="hold">
                                          <p:stCondLst>
                                            <p:cond delay="0"/>
                                          </p:stCondLst>
                                        </p:cTn>
                                        <p:tgtEl>
                                          <p:spTgt spid="218119"/>
                                        </p:tgtEl>
                                        <p:attrNameLst>
                                          <p:attrName>style.visibility</p:attrName>
                                        </p:attrNameLst>
                                      </p:cBhvr>
                                      <p:to>
                                        <p:strVal val="visible"/>
                                      </p:to>
                                    </p:set>
                                    <p:anim calcmode="lin" valueType="num">
                                      <p:cBhvr additive="base">
                                        <p:cTn id="29" dur="500" fill="hold"/>
                                        <p:tgtEl>
                                          <p:spTgt spid="218119"/>
                                        </p:tgtEl>
                                        <p:attrNameLst>
                                          <p:attrName>ppt_x</p:attrName>
                                        </p:attrNameLst>
                                      </p:cBhvr>
                                      <p:tavLst>
                                        <p:tav tm="0">
                                          <p:val>
                                            <p:strVal val="1+#ppt_w/2"/>
                                          </p:val>
                                        </p:tav>
                                        <p:tav tm="100000">
                                          <p:val>
                                            <p:strVal val="#ppt_x"/>
                                          </p:val>
                                        </p:tav>
                                      </p:tavLst>
                                    </p:anim>
                                    <p:anim calcmode="lin" valueType="num">
                                      <p:cBhvr additive="base">
                                        <p:cTn id="30" dur="500" fill="hold"/>
                                        <p:tgtEl>
                                          <p:spTgt spid="21811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18120"/>
                                        </p:tgtEl>
                                        <p:attrNameLst>
                                          <p:attrName>style.visibility</p:attrName>
                                        </p:attrNameLst>
                                      </p:cBhvr>
                                      <p:to>
                                        <p:strVal val="visible"/>
                                      </p:to>
                                    </p:set>
                                    <p:anim calcmode="lin" valueType="num">
                                      <p:cBhvr additive="base">
                                        <p:cTn id="35" dur="500" fill="hold"/>
                                        <p:tgtEl>
                                          <p:spTgt spid="218120"/>
                                        </p:tgtEl>
                                        <p:attrNameLst>
                                          <p:attrName>ppt_x</p:attrName>
                                        </p:attrNameLst>
                                      </p:cBhvr>
                                      <p:tavLst>
                                        <p:tav tm="0">
                                          <p:val>
                                            <p:strVal val="1+#ppt_w/2"/>
                                          </p:val>
                                        </p:tav>
                                        <p:tav tm="100000">
                                          <p:val>
                                            <p:strVal val="#ppt_x"/>
                                          </p:val>
                                        </p:tav>
                                      </p:tavLst>
                                    </p:anim>
                                    <p:anim calcmode="lin" valueType="num">
                                      <p:cBhvr additive="base">
                                        <p:cTn id="36" dur="500" fill="hold"/>
                                        <p:tgtEl>
                                          <p:spTgt spid="218120"/>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500"/>
                            </p:stCondLst>
                            <p:childTnLst>
                              <p:par>
                                <p:cTn id="38" presetID="2" presetClass="entr" presetSubtype="12" fill="hold" grpId="0" nodeType="afterEffect">
                                  <p:stCondLst>
                                    <p:cond delay="0"/>
                                  </p:stCondLst>
                                  <p:childTnLst>
                                    <p:set>
                                      <p:cBhvr>
                                        <p:cTn id="39" dur="1" fill="hold">
                                          <p:stCondLst>
                                            <p:cond delay="0"/>
                                          </p:stCondLst>
                                        </p:cTn>
                                        <p:tgtEl>
                                          <p:spTgt spid="218121"/>
                                        </p:tgtEl>
                                        <p:attrNameLst>
                                          <p:attrName>style.visibility</p:attrName>
                                        </p:attrNameLst>
                                      </p:cBhvr>
                                      <p:to>
                                        <p:strVal val="visible"/>
                                      </p:to>
                                    </p:set>
                                    <p:anim calcmode="lin" valueType="num">
                                      <p:cBhvr additive="base">
                                        <p:cTn id="40" dur="500" fill="hold"/>
                                        <p:tgtEl>
                                          <p:spTgt spid="218121"/>
                                        </p:tgtEl>
                                        <p:attrNameLst>
                                          <p:attrName>ppt_x</p:attrName>
                                        </p:attrNameLst>
                                      </p:cBhvr>
                                      <p:tavLst>
                                        <p:tav tm="0">
                                          <p:val>
                                            <p:strVal val="0-#ppt_w/2"/>
                                          </p:val>
                                        </p:tav>
                                        <p:tav tm="100000">
                                          <p:val>
                                            <p:strVal val="#ppt_x"/>
                                          </p:val>
                                        </p:tav>
                                      </p:tavLst>
                                    </p:anim>
                                    <p:anim calcmode="lin" valueType="num">
                                      <p:cBhvr additive="base">
                                        <p:cTn id="41" dur="500" fill="hold"/>
                                        <p:tgtEl>
                                          <p:spTgt spid="218121"/>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6" fill="hold" grpId="0" nodeType="clickEffect">
                                  <p:stCondLst>
                                    <p:cond delay="0"/>
                                  </p:stCondLst>
                                  <p:childTnLst>
                                    <p:set>
                                      <p:cBhvr>
                                        <p:cTn id="45" dur="1" fill="hold">
                                          <p:stCondLst>
                                            <p:cond delay="0"/>
                                          </p:stCondLst>
                                        </p:cTn>
                                        <p:tgtEl>
                                          <p:spTgt spid="218123"/>
                                        </p:tgtEl>
                                        <p:attrNameLst>
                                          <p:attrName>style.visibility</p:attrName>
                                        </p:attrNameLst>
                                      </p:cBhvr>
                                      <p:to>
                                        <p:strVal val="visible"/>
                                      </p:to>
                                    </p:set>
                                    <p:anim calcmode="lin" valueType="num">
                                      <p:cBhvr additive="base">
                                        <p:cTn id="46" dur="500" fill="hold"/>
                                        <p:tgtEl>
                                          <p:spTgt spid="218123"/>
                                        </p:tgtEl>
                                        <p:attrNameLst>
                                          <p:attrName>ppt_x</p:attrName>
                                        </p:attrNameLst>
                                      </p:cBhvr>
                                      <p:tavLst>
                                        <p:tav tm="0">
                                          <p:val>
                                            <p:strVal val="1+#ppt_w/2"/>
                                          </p:val>
                                        </p:tav>
                                        <p:tav tm="100000">
                                          <p:val>
                                            <p:strVal val="#ppt_x"/>
                                          </p:val>
                                        </p:tav>
                                      </p:tavLst>
                                    </p:anim>
                                    <p:anim calcmode="lin" valueType="num">
                                      <p:cBhvr additive="base">
                                        <p:cTn id="47" dur="500" fill="hold"/>
                                        <p:tgtEl>
                                          <p:spTgt spid="218123"/>
                                        </p:tgtEl>
                                        <p:attrNameLst>
                                          <p:attrName>ppt_y</p:attrName>
                                        </p:attrNameLst>
                                      </p:cBhvr>
                                      <p:tavLst>
                                        <p:tav tm="0">
                                          <p:val>
                                            <p:strVal val="1+#ppt_h/2"/>
                                          </p:val>
                                        </p:tav>
                                        <p:tav tm="100000">
                                          <p:val>
                                            <p:strVal val="#ppt_y"/>
                                          </p:val>
                                        </p:tav>
                                      </p:tavLst>
                                    </p:anim>
                                  </p:childTnLst>
                                </p:cTn>
                              </p:par>
                            </p:childTnLst>
                          </p:cTn>
                        </p:par>
                        <p:par>
                          <p:cTn id="48" fill="hold" nodeType="afterGroup">
                            <p:stCondLst>
                              <p:cond delay="500"/>
                            </p:stCondLst>
                            <p:childTnLst>
                              <p:par>
                                <p:cTn id="49" presetID="2" presetClass="entr" presetSubtype="2" fill="hold" grpId="0" nodeType="afterEffect">
                                  <p:stCondLst>
                                    <p:cond delay="0"/>
                                  </p:stCondLst>
                                  <p:childTnLst>
                                    <p:set>
                                      <p:cBhvr>
                                        <p:cTn id="50" dur="1" fill="hold">
                                          <p:stCondLst>
                                            <p:cond delay="0"/>
                                          </p:stCondLst>
                                        </p:cTn>
                                        <p:tgtEl>
                                          <p:spTgt spid="218122"/>
                                        </p:tgtEl>
                                        <p:attrNameLst>
                                          <p:attrName>style.visibility</p:attrName>
                                        </p:attrNameLst>
                                      </p:cBhvr>
                                      <p:to>
                                        <p:strVal val="visible"/>
                                      </p:to>
                                    </p:set>
                                    <p:anim calcmode="lin" valueType="num">
                                      <p:cBhvr additive="base">
                                        <p:cTn id="51" dur="500" fill="hold"/>
                                        <p:tgtEl>
                                          <p:spTgt spid="218122"/>
                                        </p:tgtEl>
                                        <p:attrNameLst>
                                          <p:attrName>ppt_x</p:attrName>
                                        </p:attrNameLst>
                                      </p:cBhvr>
                                      <p:tavLst>
                                        <p:tav tm="0">
                                          <p:val>
                                            <p:strVal val="1+#ppt_w/2"/>
                                          </p:val>
                                        </p:tav>
                                        <p:tav tm="100000">
                                          <p:val>
                                            <p:strVal val="#ppt_x"/>
                                          </p:val>
                                        </p:tav>
                                      </p:tavLst>
                                    </p:anim>
                                    <p:anim calcmode="lin" valueType="num">
                                      <p:cBhvr additive="base">
                                        <p:cTn id="52" dur="500" fill="hold"/>
                                        <p:tgtEl>
                                          <p:spTgt spid="218122"/>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218124"/>
                                        </p:tgtEl>
                                        <p:attrNameLst>
                                          <p:attrName>style.visibility</p:attrName>
                                        </p:attrNameLst>
                                      </p:cBhvr>
                                      <p:to>
                                        <p:strVal val="visible"/>
                                      </p:to>
                                    </p:set>
                                    <p:anim calcmode="lin" valueType="num">
                                      <p:cBhvr additive="base">
                                        <p:cTn id="57" dur="500" fill="hold"/>
                                        <p:tgtEl>
                                          <p:spTgt spid="218124"/>
                                        </p:tgtEl>
                                        <p:attrNameLst>
                                          <p:attrName>ppt_x</p:attrName>
                                        </p:attrNameLst>
                                      </p:cBhvr>
                                      <p:tavLst>
                                        <p:tav tm="0">
                                          <p:val>
                                            <p:strVal val="1+#ppt_w/2"/>
                                          </p:val>
                                        </p:tav>
                                        <p:tav tm="100000">
                                          <p:val>
                                            <p:strVal val="#ppt_x"/>
                                          </p:val>
                                        </p:tav>
                                      </p:tavLst>
                                    </p:anim>
                                    <p:anim calcmode="lin" valueType="num">
                                      <p:cBhvr additive="base">
                                        <p:cTn id="58" dur="500" fill="hold"/>
                                        <p:tgtEl>
                                          <p:spTgt spid="218124"/>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500"/>
                            </p:stCondLst>
                            <p:childTnLst>
                              <p:par>
                                <p:cTn id="60" presetID="2" presetClass="entr" presetSubtype="1" fill="hold" grpId="0" nodeType="afterEffect">
                                  <p:stCondLst>
                                    <p:cond delay="0"/>
                                  </p:stCondLst>
                                  <p:childTnLst>
                                    <p:set>
                                      <p:cBhvr>
                                        <p:cTn id="61" dur="1" fill="hold">
                                          <p:stCondLst>
                                            <p:cond delay="0"/>
                                          </p:stCondLst>
                                        </p:cTn>
                                        <p:tgtEl>
                                          <p:spTgt spid="218115"/>
                                        </p:tgtEl>
                                        <p:attrNameLst>
                                          <p:attrName>style.visibility</p:attrName>
                                        </p:attrNameLst>
                                      </p:cBhvr>
                                      <p:to>
                                        <p:strVal val="visible"/>
                                      </p:to>
                                    </p:set>
                                    <p:anim calcmode="lin" valueType="num">
                                      <p:cBhvr additive="base">
                                        <p:cTn id="62" dur="500" fill="hold"/>
                                        <p:tgtEl>
                                          <p:spTgt spid="218115"/>
                                        </p:tgtEl>
                                        <p:attrNameLst>
                                          <p:attrName>ppt_x</p:attrName>
                                        </p:attrNameLst>
                                      </p:cBhvr>
                                      <p:tavLst>
                                        <p:tav tm="0">
                                          <p:val>
                                            <p:strVal val="#ppt_x"/>
                                          </p:val>
                                        </p:tav>
                                        <p:tav tm="100000">
                                          <p:val>
                                            <p:strVal val="#ppt_x"/>
                                          </p:val>
                                        </p:tav>
                                      </p:tavLst>
                                    </p:anim>
                                    <p:anim calcmode="lin" valueType="num">
                                      <p:cBhvr additive="base">
                                        <p:cTn id="63" dur="500" fill="hold"/>
                                        <p:tgtEl>
                                          <p:spTgt spid="2181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autoUpdateAnimBg="0"/>
      <p:bldP spid="218115" grpId="0" autoUpdateAnimBg="0"/>
      <p:bldP spid="218116" grpId="0" autoUpdateAnimBg="0"/>
      <p:bldP spid="218117" grpId="0" autoUpdateAnimBg="0"/>
      <p:bldP spid="218118" grpId="0" animBg="1"/>
      <p:bldP spid="218119" grpId="0" autoUpdateAnimBg="0"/>
      <p:bldP spid="218120" grpId="0" animBg="1"/>
      <p:bldP spid="218121" grpId="0" autoUpdateAnimBg="0"/>
      <p:bldP spid="218122" grpId="0" autoUpdateAnimBg="0"/>
      <p:bldP spid="218123" grpId="0" animBg="1"/>
      <p:bldP spid="2181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25" name="Text Box 13"/>
          <p:cNvSpPr txBox="1">
            <a:spLocks noChangeArrowheads="1"/>
          </p:cNvSpPr>
          <p:nvPr/>
        </p:nvSpPr>
        <p:spPr bwMode="auto">
          <a:xfrm>
            <a:off x="468313" y="1268413"/>
            <a:ext cx="2419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sz="2800" b="1">
                <a:solidFill>
                  <a:schemeClr val="folHlink"/>
                </a:solidFill>
                <a:latin typeface="思源黑体 CN Bold" panose="020B0800000000000000" pitchFamily="34" charset="-122"/>
                <a:ea typeface="思源黑体 CN Bold" panose="020B0800000000000000" pitchFamily="34" charset="-122"/>
              </a:rPr>
              <a:t> </a:t>
            </a:r>
            <a:r>
              <a:rPr lang="zh-CN" altLang="en-US" sz="2800" b="1">
                <a:solidFill>
                  <a:srgbClr val="FFFF00"/>
                </a:solidFill>
                <a:latin typeface="思源黑体 CN Bold" panose="020B0800000000000000" pitchFamily="34" charset="-122"/>
                <a:ea typeface="思源黑体 CN Bold" panose="020B0800000000000000" pitchFamily="34" charset="-122"/>
              </a:rPr>
              <a:t>完全吞噬：</a:t>
            </a:r>
          </a:p>
        </p:txBody>
      </p:sp>
      <p:sp>
        <p:nvSpPr>
          <p:cNvPr id="218126" name="Text Box 14"/>
          <p:cNvSpPr txBox="1">
            <a:spLocks noChangeArrowheads="1"/>
          </p:cNvSpPr>
          <p:nvPr/>
        </p:nvSpPr>
        <p:spPr bwMode="auto">
          <a:xfrm>
            <a:off x="896938" y="1792288"/>
            <a:ext cx="7851775"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600">
                <a:solidFill>
                  <a:schemeClr val="bg1"/>
                </a:solidFill>
                <a:latin typeface="思源黑体 CN Normal" panose="020B0400000000000000" pitchFamily="34" charset="-122"/>
                <a:ea typeface="思源黑体 CN Normal" panose="020B0400000000000000" pitchFamily="34" charset="-122"/>
              </a:rPr>
              <a:t>病原体被吞噬后，被杀死并消化分解，不能消化的残渣排出体外。</a:t>
            </a:r>
          </a:p>
        </p:txBody>
      </p:sp>
      <p:sp>
        <p:nvSpPr>
          <p:cNvPr id="218127" name="Text Box 15"/>
          <p:cNvSpPr txBox="1">
            <a:spLocks noChangeArrowheads="1"/>
          </p:cNvSpPr>
          <p:nvPr/>
        </p:nvSpPr>
        <p:spPr bwMode="auto">
          <a:xfrm>
            <a:off x="468313" y="3179763"/>
            <a:ext cx="2779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sz="2800" b="1">
                <a:solidFill>
                  <a:srgbClr val="FFFF00"/>
                </a:solidFill>
                <a:latin typeface="思源黑体 CN Bold" panose="020B0800000000000000" pitchFamily="34" charset="-122"/>
                <a:ea typeface="思源黑体 CN Bold" panose="020B0800000000000000" pitchFamily="34" charset="-122"/>
              </a:rPr>
              <a:t> </a:t>
            </a:r>
            <a:r>
              <a:rPr lang="zh-CN" altLang="en-US" sz="2800" b="1">
                <a:solidFill>
                  <a:srgbClr val="FFFF00"/>
                </a:solidFill>
                <a:latin typeface="思源黑体 CN Bold" panose="020B0800000000000000" pitchFamily="34" charset="-122"/>
                <a:ea typeface="思源黑体 CN Bold" panose="020B0800000000000000" pitchFamily="34" charset="-122"/>
              </a:rPr>
              <a:t>不完全吞噬：</a:t>
            </a:r>
          </a:p>
        </p:txBody>
      </p:sp>
      <p:sp>
        <p:nvSpPr>
          <p:cNvPr id="218128" name="Text Box 16"/>
          <p:cNvSpPr txBox="1">
            <a:spLocks noChangeArrowheads="1"/>
          </p:cNvSpPr>
          <p:nvPr/>
        </p:nvSpPr>
        <p:spPr bwMode="auto">
          <a:xfrm>
            <a:off x="896938" y="3825875"/>
            <a:ext cx="7923212"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600" dirty="0">
                <a:solidFill>
                  <a:schemeClr val="bg1"/>
                </a:solidFill>
                <a:latin typeface="思源黑体 CN Normal" panose="020B0400000000000000" pitchFamily="34" charset="-122"/>
                <a:ea typeface="思源黑体 CN Normal" panose="020B0400000000000000" pitchFamily="34" charset="-122"/>
              </a:rPr>
              <a:t>有些病原体，如结核杆菌、麻风杆菌、布氏杆菌等胞内寄生菌，具有抗吞噬溶酶体形成或</a:t>
            </a:r>
            <a:r>
              <a:rPr lang="zh-CN" altLang="en-US" sz="2600" dirty="0">
                <a:solidFill>
                  <a:srgbClr val="FFFF00"/>
                </a:solidFill>
                <a:latin typeface="思源黑体 CN Normal" panose="020B0400000000000000" pitchFamily="34" charset="-122"/>
                <a:ea typeface="思源黑体 CN Normal" panose="020B0400000000000000" pitchFamily="34" charset="-122"/>
              </a:rPr>
              <a:t>抗溶菌酶</a:t>
            </a:r>
            <a:r>
              <a:rPr lang="zh-CN" altLang="en-US" sz="2600" dirty="0">
                <a:solidFill>
                  <a:schemeClr val="bg1"/>
                </a:solidFill>
                <a:latin typeface="思源黑体 CN Normal" panose="020B0400000000000000" pitchFamily="34" charset="-122"/>
                <a:ea typeface="思源黑体 CN Normal" panose="020B0400000000000000" pitchFamily="34" charset="-122"/>
              </a:rPr>
              <a:t>等逃避机制，在免疫力低下的机体内，</a:t>
            </a:r>
            <a:r>
              <a:rPr lang="zh-CN" altLang="en-US" sz="2600" b="1" dirty="0">
                <a:solidFill>
                  <a:srgbClr val="FFFF00"/>
                </a:solidFill>
                <a:latin typeface="思源黑体 CN Normal" panose="020B0400000000000000" pitchFamily="34" charset="-122"/>
                <a:ea typeface="思源黑体 CN Normal" panose="020B0400000000000000" pitchFamily="34" charset="-122"/>
              </a:rPr>
              <a:t>虽被吞噬，却不能杀死，反而随吞噬细胞移动，造成扩散</a:t>
            </a:r>
            <a:r>
              <a:rPr lang="zh-CN" altLang="en-US" sz="2600" dirty="0">
                <a:solidFill>
                  <a:srgbClr val="FFFF00"/>
                </a:solidFill>
                <a:latin typeface="思源黑体 CN Normal" panose="020B0400000000000000" pitchFamily="34" charset="-122"/>
                <a:ea typeface="思源黑体 CN Normal" panose="020B0400000000000000" pitchFamily="34" charset="-122"/>
              </a:rPr>
              <a:t>。</a:t>
            </a:r>
          </a:p>
        </p:txBody>
      </p:sp>
      <p:sp>
        <p:nvSpPr>
          <p:cNvPr id="17" name="Text Box 2"/>
          <p:cNvSpPr txBox="1">
            <a:spLocks noChangeArrowheads="1"/>
          </p:cNvSpPr>
          <p:nvPr/>
        </p:nvSpPr>
        <p:spPr bwMode="auto">
          <a:xfrm>
            <a:off x="271463" y="454025"/>
            <a:ext cx="2895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solidFill>
                  <a:schemeClr val="bg1"/>
                </a:solidFill>
                <a:latin typeface="思源黑体 CN Heavy" panose="020B0A00000000000000" pitchFamily="34" charset="-122"/>
                <a:ea typeface="思源黑体 CN Heavy" panose="020B0A00000000000000" pitchFamily="34" charset="-122"/>
              </a:rPr>
              <a:t>2</a:t>
            </a:r>
            <a:r>
              <a:rPr lang="zh-CN" altLang="en-US">
                <a:solidFill>
                  <a:schemeClr val="bg1"/>
                </a:solidFill>
                <a:latin typeface="思源黑体 CN Heavy" panose="020B0A00000000000000" pitchFamily="34" charset="-122"/>
                <a:ea typeface="思源黑体 CN Heavy" panose="020B0A00000000000000" pitchFamily="34" charset="-122"/>
              </a:rPr>
              <a:t>．吞噬过程：</a:t>
            </a:r>
            <a:endParaRPr kumimoji="1" lang="zh-CN" altLang="en-US">
              <a:solidFill>
                <a:schemeClr val="bg1"/>
              </a:solidFill>
              <a:latin typeface="思源黑体 CN Heavy" panose="020B0A00000000000000" pitchFamily="34" charset="-122"/>
              <a:ea typeface="思源黑体 CN Heavy" panose="020B0A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8125"/>
                                        </p:tgtEl>
                                        <p:attrNameLst>
                                          <p:attrName>style.visibility</p:attrName>
                                        </p:attrNameLst>
                                      </p:cBhvr>
                                      <p:to>
                                        <p:strVal val="visible"/>
                                      </p:to>
                                    </p:set>
                                    <p:anim calcmode="lin" valueType="num">
                                      <p:cBhvr additive="base">
                                        <p:cTn id="7" dur="500" fill="hold"/>
                                        <p:tgtEl>
                                          <p:spTgt spid="218125"/>
                                        </p:tgtEl>
                                        <p:attrNameLst>
                                          <p:attrName>ppt_x</p:attrName>
                                        </p:attrNameLst>
                                      </p:cBhvr>
                                      <p:tavLst>
                                        <p:tav tm="0">
                                          <p:val>
                                            <p:strVal val="0-#ppt_w/2"/>
                                          </p:val>
                                        </p:tav>
                                        <p:tav tm="100000">
                                          <p:val>
                                            <p:strVal val="#ppt_x"/>
                                          </p:val>
                                        </p:tav>
                                      </p:tavLst>
                                    </p:anim>
                                    <p:anim calcmode="lin" valueType="num">
                                      <p:cBhvr additive="base">
                                        <p:cTn id="8" dur="500" fill="hold"/>
                                        <p:tgtEl>
                                          <p:spTgt spid="21812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218126"/>
                                        </p:tgtEl>
                                        <p:attrNameLst>
                                          <p:attrName>style.visibility</p:attrName>
                                        </p:attrNameLst>
                                      </p:cBhvr>
                                      <p:to>
                                        <p:strVal val="visible"/>
                                      </p:to>
                                    </p:set>
                                    <p:anim calcmode="lin" valueType="num">
                                      <p:cBhvr additive="base">
                                        <p:cTn id="12" dur="500" fill="hold"/>
                                        <p:tgtEl>
                                          <p:spTgt spid="218126"/>
                                        </p:tgtEl>
                                        <p:attrNameLst>
                                          <p:attrName>ppt_x</p:attrName>
                                        </p:attrNameLst>
                                      </p:cBhvr>
                                      <p:tavLst>
                                        <p:tav tm="0">
                                          <p:val>
                                            <p:strVal val="0-#ppt_w/2"/>
                                          </p:val>
                                        </p:tav>
                                        <p:tav tm="100000">
                                          <p:val>
                                            <p:strVal val="#ppt_x"/>
                                          </p:val>
                                        </p:tav>
                                      </p:tavLst>
                                    </p:anim>
                                    <p:anim calcmode="lin" valueType="num">
                                      <p:cBhvr additive="base">
                                        <p:cTn id="13" dur="500" fill="hold"/>
                                        <p:tgtEl>
                                          <p:spTgt spid="218126"/>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18127"/>
                                        </p:tgtEl>
                                        <p:attrNameLst>
                                          <p:attrName>style.visibility</p:attrName>
                                        </p:attrNameLst>
                                      </p:cBhvr>
                                      <p:to>
                                        <p:strVal val="visible"/>
                                      </p:to>
                                    </p:set>
                                    <p:anim calcmode="lin" valueType="num">
                                      <p:cBhvr additive="base">
                                        <p:cTn id="17" dur="500" fill="hold"/>
                                        <p:tgtEl>
                                          <p:spTgt spid="218127"/>
                                        </p:tgtEl>
                                        <p:attrNameLst>
                                          <p:attrName>ppt_x</p:attrName>
                                        </p:attrNameLst>
                                      </p:cBhvr>
                                      <p:tavLst>
                                        <p:tav tm="0">
                                          <p:val>
                                            <p:strVal val="1+#ppt_w/2"/>
                                          </p:val>
                                        </p:tav>
                                        <p:tav tm="100000">
                                          <p:val>
                                            <p:strVal val="#ppt_x"/>
                                          </p:val>
                                        </p:tav>
                                      </p:tavLst>
                                    </p:anim>
                                    <p:anim calcmode="lin" valueType="num">
                                      <p:cBhvr additive="base">
                                        <p:cTn id="18" dur="500" fill="hold"/>
                                        <p:tgtEl>
                                          <p:spTgt spid="218127"/>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3" presetClass="entr" presetSubtype="32" fill="hold" grpId="0" nodeType="afterEffect">
                                  <p:stCondLst>
                                    <p:cond delay="0"/>
                                  </p:stCondLst>
                                  <p:childTnLst>
                                    <p:set>
                                      <p:cBhvr>
                                        <p:cTn id="21" dur="1" fill="hold">
                                          <p:stCondLst>
                                            <p:cond delay="0"/>
                                          </p:stCondLst>
                                        </p:cTn>
                                        <p:tgtEl>
                                          <p:spTgt spid="218128"/>
                                        </p:tgtEl>
                                        <p:attrNameLst>
                                          <p:attrName>style.visibility</p:attrName>
                                        </p:attrNameLst>
                                      </p:cBhvr>
                                      <p:to>
                                        <p:strVal val="visible"/>
                                      </p:to>
                                    </p:set>
                                    <p:anim calcmode="lin" valueType="num">
                                      <p:cBhvr>
                                        <p:cTn id="22" dur="500" fill="hold"/>
                                        <p:tgtEl>
                                          <p:spTgt spid="218128"/>
                                        </p:tgtEl>
                                        <p:attrNameLst>
                                          <p:attrName>ppt_w</p:attrName>
                                        </p:attrNameLst>
                                      </p:cBhvr>
                                      <p:tavLst>
                                        <p:tav tm="0">
                                          <p:val>
                                            <p:strVal val="4*#ppt_w"/>
                                          </p:val>
                                        </p:tav>
                                        <p:tav tm="100000">
                                          <p:val>
                                            <p:strVal val="#ppt_w"/>
                                          </p:val>
                                        </p:tav>
                                      </p:tavLst>
                                    </p:anim>
                                    <p:anim calcmode="lin" valueType="num">
                                      <p:cBhvr>
                                        <p:cTn id="23" dur="500" fill="hold"/>
                                        <p:tgtEl>
                                          <p:spTgt spid="218128"/>
                                        </p:tgtEl>
                                        <p:attrNameLst>
                                          <p:attrName>ppt_h</p:attrName>
                                        </p:attrNameLst>
                                      </p:cBhvr>
                                      <p:tavLst>
                                        <p:tav tm="0">
                                          <p:val>
                                            <p:strVal val="4*#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1+#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25" grpId="0" autoUpdateAnimBg="0"/>
      <p:bldP spid="218126" grpId="0" autoUpdateAnimBg="0"/>
      <p:bldP spid="218127" grpId="0" autoUpdateAnimBg="0"/>
      <p:bldP spid="218128" grpId="0" autoUpdateAnimBg="0"/>
      <p:bldP spid="1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1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16632"/>
            <a:ext cx="8305800" cy="6690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descr="11-8"/>
          <p:cNvPicPr>
            <a:picLocks noChangeAspect="1" noChangeArrowheads="1"/>
          </p:cNvPicPr>
          <p:nvPr/>
        </p:nvPicPr>
        <p:blipFill>
          <a:blip r:embed="rId2">
            <a:extLst>
              <a:ext uri="{28A0092B-C50C-407E-A947-70E740481C1C}">
                <a14:useLocalDpi xmlns:a14="http://schemas.microsoft.com/office/drawing/2010/main" val="0"/>
              </a:ext>
            </a:extLst>
          </a:blip>
          <a:srcRect l="2750" r="2750"/>
          <a:stretch>
            <a:fillRect/>
          </a:stretch>
        </p:blipFill>
        <p:spPr bwMode="auto">
          <a:xfrm>
            <a:off x="250825" y="2565400"/>
            <a:ext cx="8642350" cy="383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39" name="Text Box 3"/>
          <p:cNvSpPr txBox="1">
            <a:spLocks noChangeArrowheads="1"/>
          </p:cNvSpPr>
          <p:nvPr/>
        </p:nvSpPr>
        <p:spPr bwMode="auto">
          <a:xfrm>
            <a:off x="414338" y="620713"/>
            <a:ext cx="83153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此外，巨噬细胞还可分泌多种</a:t>
            </a:r>
            <a:r>
              <a:rPr lang="zh-CN" altLang="en-US" sz="2400">
                <a:solidFill>
                  <a:srgbClr val="FFFF00"/>
                </a:solidFill>
                <a:latin typeface="思源黑体 CN Medium" panose="020B0600000000000000" pitchFamily="34" charset="-122"/>
                <a:ea typeface="思源黑体 CN Medium" panose="020B0600000000000000" pitchFamily="34" charset="-122"/>
              </a:rPr>
              <a:t>可溶性因子</a:t>
            </a:r>
            <a:r>
              <a:rPr lang="zh-CN" altLang="en-US" sz="2400">
                <a:solidFill>
                  <a:schemeClr val="bg1"/>
                </a:solidFill>
                <a:latin typeface="思源黑体 CN Medium" panose="020B0600000000000000" pitchFamily="34" charset="-122"/>
                <a:ea typeface="思源黑体 CN Medium" panose="020B0600000000000000" pitchFamily="34" charset="-122"/>
              </a:rPr>
              <a:t>，不但有加强杀菌促进炎症的作用，还具有</a:t>
            </a:r>
            <a:r>
              <a:rPr lang="zh-CN" altLang="en-US" sz="2400">
                <a:solidFill>
                  <a:srgbClr val="FFFF00"/>
                </a:solidFill>
                <a:latin typeface="思源黑体 CN Medium" panose="020B0600000000000000" pitchFamily="34" charset="-122"/>
                <a:ea typeface="思源黑体 CN Medium" panose="020B0600000000000000" pitchFamily="34" charset="-122"/>
              </a:rPr>
              <a:t>免疫调节，抗癌</a:t>
            </a:r>
            <a:r>
              <a:rPr lang="zh-CN" altLang="en-US" sz="2400">
                <a:solidFill>
                  <a:schemeClr val="bg1"/>
                </a:solidFill>
                <a:latin typeface="思源黑体 CN Medium" panose="020B0600000000000000" pitchFamily="34" charset="-122"/>
                <a:ea typeface="思源黑体 CN Medium" panose="020B0600000000000000" pitchFamily="34" charset="-122"/>
              </a:rPr>
              <a:t>等重要功能。同时，作为</a:t>
            </a:r>
            <a:r>
              <a:rPr lang="zh-CN" altLang="en-US" sz="2400">
                <a:solidFill>
                  <a:srgbClr val="FFFF00"/>
                </a:solidFill>
                <a:latin typeface="思源黑体 CN Medium" panose="020B0600000000000000" pitchFamily="34" charset="-122"/>
                <a:ea typeface="思源黑体 CN Medium" panose="020B0600000000000000" pitchFamily="34" charset="-122"/>
              </a:rPr>
              <a:t>抗原提呈细胞</a:t>
            </a:r>
            <a:r>
              <a:rPr lang="zh-CN" altLang="en-US" sz="2400">
                <a:solidFill>
                  <a:schemeClr val="bg1"/>
                </a:solidFill>
                <a:latin typeface="思源黑体 CN Medium" panose="020B0600000000000000" pitchFamily="34" charset="-122"/>
                <a:ea typeface="思源黑体 CN Medium" panose="020B0600000000000000" pitchFamily="34" charset="-122"/>
              </a:rPr>
              <a:t>，是特异性免疫的重要组成部分。</a:t>
            </a:r>
            <a:endParaRPr lang="zh-CN" altLang="en-US" sz="200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9139"/>
                                        </p:tgtEl>
                                        <p:attrNameLst>
                                          <p:attrName>style.visibility</p:attrName>
                                        </p:attrNameLst>
                                      </p:cBhvr>
                                      <p:to>
                                        <p:strVal val="visible"/>
                                      </p:to>
                                    </p:set>
                                    <p:anim calcmode="lin" valueType="num">
                                      <p:cBhvr additive="base">
                                        <p:cTn id="7" dur="500" fill="hold"/>
                                        <p:tgtEl>
                                          <p:spTgt spid="219139"/>
                                        </p:tgtEl>
                                        <p:attrNameLst>
                                          <p:attrName>ppt_x</p:attrName>
                                        </p:attrNameLst>
                                      </p:cBhvr>
                                      <p:tavLst>
                                        <p:tav tm="0">
                                          <p:val>
                                            <p:strVal val="#ppt_x"/>
                                          </p:val>
                                        </p:tav>
                                        <p:tav tm="100000">
                                          <p:val>
                                            <p:strVal val="#ppt_x"/>
                                          </p:val>
                                        </p:tav>
                                      </p:tavLst>
                                    </p:anim>
                                    <p:anim calcmode="lin" valueType="num">
                                      <p:cBhvr additive="base">
                                        <p:cTn id="8" dur="500" fill="hold"/>
                                        <p:tgtEl>
                                          <p:spTgt spid="21913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nodeType="clickEffect">
                                  <p:stCondLst>
                                    <p:cond delay="0"/>
                                  </p:stCondLst>
                                  <p:childTnLst>
                                    <p:set>
                                      <p:cBhvr>
                                        <p:cTn id="12" dur="1" fill="hold">
                                          <p:stCondLst>
                                            <p:cond delay="0"/>
                                          </p:stCondLst>
                                        </p:cTn>
                                        <p:tgtEl>
                                          <p:spTgt spid="219138"/>
                                        </p:tgtEl>
                                        <p:attrNameLst>
                                          <p:attrName>style.visibility</p:attrName>
                                        </p:attrNameLst>
                                      </p:cBhvr>
                                      <p:to>
                                        <p:strVal val="visible"/>
                                      </p:to>
                                    </p:set>
                                    <p:anim calcmode="lin" valueType="num">
                                      <p:cBhvr additive="base">
                                        <p:cTn id="13" dur="500" fill="hold"/>
                                        <p:tgtEl>
                                          <p:spTgt spid="219138"/>
                                        </p:tgtEl>
                                        <p:attrNameLst>
                                          <p:attrName>ppt_x</p:attrName>
                                        </p:attrNameLst>
                                      </p:cBhvr>
                                      <p:tavLst>
                                        <p:tav tm="0">
                                          <p:val>
                                            <p:strVal val="0-#ppt_w/2"/>
                                          </p:val>
                                        </p:tav>
                                        <p:tav tm="100000">
                                          <p:val>
                                            <p:strVal val="#ppt_x"/>
                                          </p:val>
                                        </p:tav>
                                      </p:tavLst>
                                    </p:anim>
                                    <p:anim calcmode="lin" valueType="num">
                                      <p:cBhvr additive="base">
                                        <p:cTn id="14" dur="500" fill="hold"/>
                                        <p:tgtEl>
                                          <p:spTgt spid="2191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Text Box 3"/>
          <p:cNvSpPr txBox="1">
            <a:spLocks noChangeArrowheads="1"/>
          </p:cNvSpPr>
          <p:nvPr/>
        </p:nvSpPr>
        <p:spPr bwMode="auto">
          <a:xfrm>
            <a:off x="593725" y="1196975"/>
            <a:ext cx="79565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800">
                <a:solidFill>
                  <a:srgbClr val="FFFF00"/>
                </a:solidFill>
                <a:latin typeface="思源黑体 CN Regular" panose="020B0500000000000000" pitchFamily="34" charset="-122"/>
                <a:ea typeface="思源黑体 CN Regular" panose="020B0500000000000000" pitchFamily="34" charset="-122"/>
              </a:rPr>
              <a:t>炎症是机体受到有害刺激时所表现的一系列局部和全身性防御应答，可以看作是</a:t>
            </a:r>
            <a:r>
              <a:rPr lang="zh-CN" altLang="en-US" sz="2800">
                <a:solidFill>
                  <a:schemeClr val="bg1"/>
                </a:solidFill>
                <a:latin typeface="思源黑体 CN Regular" panose="020B0500000000000000" pitchFamily="34" charset="-122"/>
                <a:ea typeface="思源黑体 CN Regular" panose="020B0500000000000000" pitchFamily="34" charset="-122"/>
              </a:rPr>
              <a:t>非特异免疫的综合作用结果</a:t>
            </a:r>
            <a:r>
              <a:rPr lang="zh-CN" altLang="en-US" sz="2800">
                <a:solidFill>
                  <a:srgbClr val="FFFF00"/>
                </a:solidFill>
                <a:latin typeface="思源黑体 CN Regular" panose="020B0500000000000000" pitchFamily="34" charset="-122"/>
                <a:ea typeface="思源黑体 CN Regular" panose="020B0500000000000000" pitchFamily="34" charset="-122"/>
              </a:rPr>
              <a:t>，其作用于</a:t>
            </a:r>
            <a:r>
              <a:rPr lang="zh-CN" altLang="en-US" sz="2800">
                <a:solidFill>
                  <a:srgbClr val="66FF33"/>
                </a:solidFill>
                <a:latin typeface="思源黑体 CN Regular" panose="020B0500000000000000" pitchFamily="34" charset="-122"/>
                <a:ea typeface="思源黑体 CN Regular" panose="020B0500000000000000" pitchFamily="34" charset="-122"/>
              </a:rPr>
              <a:t>清除有害异物</a:t>
            </a:r>
            <a:r>
              <a:rPr lang="zh-CN" altLang="en-US" sz="2800">
                <a:solidFill>
                  <a:schemeClr val="folHlink"/>
                </a:solidFill>
                <a:latin typeface="思源黑体 CN Regular" panose="020B0500000000000000" pitchFamily="34" charset="-122"/>
                <a:ea typeface="思源黑体 CN Regular" panose="020B0500000000000000" pitchFamily="34" charset="-122"/>
              </a:rPr>
              <a:t>、</a:t>
            </a:r>
            <a:r>
              <a:rPr lang="zh-CN" altLang="en-US" sz="2800">
                <a:solidFill>
                  <a:srgbClr val="66FF33"/>
                </a:solidFill>
                <a:latin typeface="思源黑体 CN Regular" panose="020B0500000000000000" pitchFamily="34" charset="-122"/>
                <a:ea typeface="思源黑体 CN Regular" panose="020B0500000000000000" pitchFamily="34" charset="-122"/>
              </a:rPr>
              <a:t>修复受伤组织</a:t>
            </a:r>
            <a:r>
              <a:rPr lang="zh-CN" altLang="en-US" sz="2800">
                <a:solidFill>
                  <a:schemeClr val="folHlink"/>
                </a:solidFill>
                <a:latin typeface="思源黑体 CN Regular" panose="020B0500000000000000" pitchFamily="34" charset="-122"/>
                <a:ea typeface="思源黑体 CN Regular" panose="020B0500000000000000" pitchFamily="34" charset="-122"/>
              </a:rPr>
              <a:t>，</a:t>
            </a:r>
            <a:r>
              <a:rPr lang="zh-CN" altLang="en-US" sz="2800">
                <a:solidFill>
                  <a:srgbClr val="66FF33"/>
                </a:solidFill>
                <a:latin typeface="思源黑体 CN Regular" panose="020B0500000000000000" pitchFamily="34" charset="-122"/>
                <a:ea typeface="思源黑体 CN Regular" panose="020B0500000000000000" pitchFamily="34" charset="-122"/>
              </a:rPr>
              <a:t>保持自身稳定性</a:t>
            </a:r>
            <a:r>
              <a:rPr lang="zh-CN" altLang="en-US" sz="2800">
                <a:solidFill>
                  <a:schemeClr val="folHlink"/>
                </a:solidFill>
                <a:latin typeface="思源黑体 CN Regular" panose="020B0500000000000000" pitchFamily="34" charset="-122"/>
                <a:ea typeface="思源黑体 CN Regular" panose="020B0500000000000000" pitchFamily="34" charset="-122"/>
              </a:rPr>
              <a:t>。</a:t>
            </a:r>
            <a:endParaRPr kumimoji="1" lang="zh-CN" altLang="en-US" sz="2800">
              <a:solidFill>
                <a:schemeClr val="folHlink"/>
              </a:solidFill>
              <a:latin typeface="思源黑体 CN Regular" panose="020B0500000000000000" pitchFamily="34" charset="-122"/>
              <a:ea typeface="思源黑体 CN Regular" panose="020B0500000000000000" pitchFamily="34" charset="-122"/>
            </a:endParaRPr>
          </a:p>
        </p:txBody>
      </p:sp>
      <p:sp>
        <p:nvSpPr>
          <p:cNvPr id="238596" name="Text Box 4"/>
          <p:cNvSpPr txBox="1">
            <a:spLocks noChangeArrowheads="1"/>
          </p:cNvSpPr>
          <p:nvPr/>
        </p:nvSpPr>
        <p:spPr bwMode="auto">
          <a:xfrm>
            <a:off x="200025" y="4508500"/>
            <a:ext cx="907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思源黑体 CN Regular" panose="020B0500000000000000" pitchFamily="34" charset="-122"/>
                <a:ea typeface="思源黑体 CN Regular" panose="020B0500000000000000" pitchFamily="34" charset="-122"/>
              </a:rPr>
              <a:t>有害刺激包括各种理化因素，但以病原微生物感染为主。</a:t>
            </a:r>
            <a:endParaRPr lang="zh-CN" altLang="en-US" sz="2400">
              <a:solidFill>
                <a:schemeClr val="bg1"/>
              </a:solidFill>
              <a:latin typeface="思源黑体 CN Regular" panose="020B0500000000000000" pitchFamily="34" charset="-122"/>
              <a:ea typeface="思源黑体 CN Regular" panose="020B0500000000000000" pitchFamily="34" charset="-122"/>
            </a:endParaRPr>
          </a:p>
        </p:txBody>
      </p:sp>
      <p:grpSp>
        <p:nvGrpSpPr>
          <p:cNvPr id="52228" name="组合 24"/>
          <p:cNvGrpSpPr>
            <a:grpSpLocks/>
          </p:cNvGrpSpPr>
          <p:nvPr/>
        </p:nvGrpSpPr>
        <p:grpSpPr bwMode="auto">
          <a:xfrm>
            <a:off x="0" y="230188"/>
            <a:ext cx="9274175" cy="1231900"/>
            <a:chOff x="-12700" y="312738"/>
            <a:chExt cx="9274096" cy="1232302"/>
          </a:xfrm>
        </p:grpSpPr>
        <p:sp>
          <p:nvSpPr>
            <p:cNvPr id="26" name="矩形 25"/>
            <p:cNvSpPr/>
            <p:nvPr/>
          </p:nvSpPr>
          <p:spPr>
            <a:xfrm>
              <a:off x="-12700" y="312738"/>
              <a:ext cx="9143922" cy="668555"/>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30" name="Text Box 2"/>
            <p:cNvSpPr txBox="1">
              <a:spLocks noChangeArrowheads="1"/>
            </p:cNvSpPr>
            <p:nvPr/>
          </p:nvSpPr>
          <p:spPr bwMode="auto">
            <a:xfrm>
              <a:off x="-12700" y="344711"/>
              <a:ext cx="927409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三、炎症（</a:t>
              </a:r>
              <a:r>
                <a:rPr lang="en-US" altLang="zh-CN" sz="3600">
                  <a:solidFill>
                    <a:schemeClr val="bg1"/>
                  </a:solidFill>
                  <a:latin typeface="思源黑体 CN Medium" panose="020B0600000000000000" pitchFamily="34" charset="-122"/>
                  <a:ea typeface="思源黑体 CN Medium" panose="020B0600000000000000" pitchFamily="34" charset="-122"/>
                </a:rPr>
                <a:t>inflammatory</a:t>
              </a:r>
              <a:r>
                <a:rPr lang="zh-CN" altLang="en-US" sz="3600">
                  <a:solidFill>
                    <a:schemeClr val="bg1"/>
                  </a:solidFill>
                  <a:latin typeface="思源黑体 CN Medium" panose="020B0600000000000000" pitchFamily="34" charset="-122"/>
                  <a:ea typeface="思源黑体 CN Medium" panose="020B0600000000000000" pitchFamily="34" charset="-122"/>
                </a:rPr>
                <a:t>）</a:t>
              </a:r>
            </a:p>
            <a:p>
              <a:pPr algn="ctr" eaLnBrk="1" hangingPunct="1">
                <a:spcBef>
                  <a:spcPct val="0"/>
                </a:spcBef>
                <a:buFontTx/>
                <a:buNone/>
              </a:pPr>
              <a:endParaRPr lang="zh-CN" altLang="en-US" sz="3600">
                <a:solidFill>
                  <a:schemeClr val="bg1"/>
                </a:solidFill>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38595"/>
                                        </p:tgtEl>
                                        <p:attrNameLst>
                                          <p:attrName>style.visibility</p:attrName>
                                        </p:attrNameLst>
                                      </p:cBhvr>
                                      <p:to>
                                        <p:strVal val="visible"/>
                                      </p:to>
                                    </p:set>
                                    <p:anim calcmode="lin" valueType="num">
                                      <p:cBhvr additive="base">
                                        <p:cTn id="7" dur="500" fill="hold"/>
                                        <p:tgtEl>
                                          <p:spTgt spid="238595"/>
                                        </p:tgtEl>
                                        <p:attrNameLst>
                                          <p:attrName>ppt_x</p:attrName>
                                        </p:attrNameLst>
                                      </p:cBhvr>
                                      <p:tavLst>
                                        <p:tav tm="0">
                                          <p:val>
                                            <p:strVal val="0-#ppt_w/2"/>
                                          </p:val>
                                        </p:tav>
                                        <p:tav tm="100000">
                                          <p:val>
                                            <p:strVal val="#ppt_x"/>
                                          </p:val>
                                        </p:tav>
                                      </p:tavLst>
                                    </p:anim>
                                    <p:anim calcmode="lin" valueType="num">
                                      <p:cBhvr additive="base">
                                        <p:cTn id="8" dur="500" fill="hold"/>
                                        <p:tgtEl>
                                          <p:spTgt spid="2385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38596"/>
                                        </p:tgtEl>
                                        <p:attrNameLst>
                                          <p:attrName>style.visibility</p:attrName>
                                        </p:attrNameLst>
                                      </p:cBhvr>
                                      <p:to>
                                        <p:strVal val="visible"/>
                                      </p:to>
                                    </p:set>
                                    <p:anim calcmode="lin" valueType="num">
                                      <p:cBhvr>
                                        <p:cTn id="13" dur="500" fill="hold"/>
                                        <p:tgtEl>
                                          <p:spTgt spid="238596"/>
                                        </p:tgtEl>
                                        <p:attrNameLst>
                                          <p:attrName>ppt_w</p:attrName>
                                        </p:attrNameLst>
                                      </p:cBhvr>
                                      <p:tavLst>
                                        <p:tav tm="0">
                                          <p:val>
                                            <p:fltVal val="0"/>
                                          </p:val>
                                        </p:tav>
                                        <p:tav tm="100000">
                                          <p:val>
                                            <p:strVal val="#ppt_w"/>
                                          </p:val>
                                        </p:tav>
                                      </p:tavLst>
                                    </p:anim>
                                    <p:anim calcmode="lin" valueType="num">
                                      <p:cBhvr>
                                        <p:cTn id="14" dur="500" fill="hold"/>
                                        <p:tgtEl>
                                          <p:spTgt spid="23859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autoUpdateAnimBg="0"/>
      <p:bldP spid="238596"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7" name="Text Box 5"/>
          <p:cNvSpPr txBox="1">
            <a:spLocks noChangeArrowheads="1"/>
          </p:cNvSpPr>
          <p:nvPr/>
        </p:nvSpPr>
        <p:spPr bwMode="auto">
          <a:xfrm>
            <a:off x="352425" y="1533525"/>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思源黑体 CN Bold" panose="020B0800000000000000" pitchFamily="34" charset="-122"/>
                <a:ea typeface="思源黑体 CN Bold" panose="020B0800000000000000" pitchFamily="34" charset="-122"/>
              </a:rPr>
              <a:t>病原体感染</a:t>
            </a:r>
          </a:p>
        </p:txBody>
      </p:sp>
      <p:sp>
        <p:nvSpPr>
          <p:cNvPr id="238598" name="Line 6"/>
          <p:cNvSpPr>
            <a:spLocks noChangeShapeType="1"/>
          </p:cNvSpPr>
          <p:nvPr/>
        </p:nvSpPr>
        <p:spPr bwMode="auto">
          <a:xfrm>
            <a:off x="1987550" y="1763713"/>
            <a:ext cx="398463" cy="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599" name="AutoShape 7"/>
          <p:cNvSpPr>
            <a:spLocks/>
          </p:cNvSpPr>
          <p:nvPr/>
        </p:nvSpPr>
        <p:spPr bwMode="auto">
          <a:xfrm>
            <a:off x="2435225" y="1411288"/>
            <a:ext cx="152400" cy="685800"/>
          </a:xfrm>
          <a:prstGeom prst="leftBrace">
            <a:avLst>
              <a:gd name="adj1" fmla="val 37500"/>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00">
              <a:latin typeface="思源黑体 CN Bold" panose="020B0800000000000000" pitchFamily="34" charset="-122"/>
              <a:ea typeface="思源黑体 CN Bold" panose="020B0800000000000000" pitchFamily="34" charset="-122"/>
            </a:endParaRPr>
          </a:p>
        </p:txBody>
      </p:sp>
      <p:sp>
        <p:nvSpPr>
          <p:cNvPr id="238600" name="Text Box 8"/>
          <p:cNvSpPr txBox="1">
            <a:spLocks noChangeArrowheads="1"/>
          </p:cNvSpPr>
          <p:nvPr/>
        </p:nvSpPr>
        <p:spPr bwMode="auto">
          <a:xfrm>
            <a:off x="2551113" y="1328738"/>
            <a:ext cx="2236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bg1"/>
                </a:solidFill>
                <a:latin typeface="思源黑体 CN Bold" panose="020B0800000000000000" pitchFamily="34" charset="-122"/>
                <a:ea typeface="思源黑体 CN Bold" panose="020B0800000000000000" pitchFamily="34" charset="-122"/>
              </a:rPr>
              <a:t>组织和微血管损伤</a:t>
            </a:r>
          </a:p>
        </p:txBody>
      </p:sp>
      <p:sp>
        <p:nvSpPr>
          <p:cNvPr id="238601" name="Text Box 9"/>
          <p:cNvSpPr txBox="1">
            <a:spLocks noChangeArrowheads="1"/>
          </p:cNvSpPr>
          <p:nvPr/>
        </p:nvSpPr>
        <p:spPr bwMode="auto">
          <a:xfrm>
            <a:off x="2551113" y="1785938"/>
            <a:ext cx="2236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bg1"/>
                </a:solidFill>
                <a:latin typeface="思源黑体 CN Bold" panose="020B0800000000000000" pitchFamily="34" charset="-122"/>
                <a:ea typeface="思源黑体 CN Bold" panose="020B0800000000000000" pitchFamily="34" charset="-122"/>
              </a:rPr>
              <a:t>旁路途径激活补体</a:t>
            </a:r>
          </a:p>
        </p:txBody>
      </p:sp>
      <p:sp>
        <p:nvSpPr>
          <p:cNvPr id="238602" name="Line 10"/>
          <p:cNvSpPr>
            <a:spLocks noChangeShapeType="1"/>
          </p:cNvSpPr>
          <p:nvPr/>
        </p:nvSpPr>
        <p:spPr bwMode="auto">
          <a:xfrm>
            <a:off x="4783138" y="1506538"/>
            <a:ext cx="485775"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03" name="Line 11"/>
          <p:cNvSpPr>
            <a:spLocks noChangeShapeType="1"/>
          </p:cNvSpPr>
          <p:nvPr/>
        </p:nvSpPr>
        <p:spPr bwMode="auto">
          <a:xfrm>
            <a:off x="4783138" y="2006600"/>
            <a:ext cx="485775"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04" name="Text Box 12"/>
          <p:cNvSpPr txBox="1">
            <a:spLocks noChangeArrowheads="1"/>
          </p:cNvSpPr>
          <p:nvPr/>
        </p:nvSpPr>
        <p:spPr bwMode="auto">
          <a:xfrm>
            <a:off x="5372100" y="1338263"/>
            <a:ext cx="2725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chemeClr val="bg1"/>
                </a:solidFill>
                <a:latin typeface="思源黑体 CN Bold" panose="020B0800000000000000" pitchFamily="34" charset="-122"/>
                <a:ea typeface="思源黑体 CN Bold" panose="020B0800000000000000" pitchFamily="34" charset="-122"/>
              </a:rPr>
              <a:t>5-</a:t>
            </a:r>
            <a:r>
              <a:rPr lang="zh-CN" altLang="en-US" sz="2000">
                <a:solidFill>
                  <a:schemeClr val="bg1"/>
                </a:solidFill>
                <a:latin typeface="思源黑体 CN Bold" panose="020B0800000000000000" pitchFamily="34" charset="-122"/>
                <a:ea typeface="思源黑体 CN Bold" panose="020B0800000000000000" pitchFamily="34" charset="-122"/>
              </a:rPr>
              <a:t>羟色胺、凝血因子等</a:t>
            </a:r>
          </a:p>
        </p:txBody>
      </p:sp>
      <p:sp>
        <p:nvSpPr>
          <p:cNvPr id="238605" name="Text Box 13"/>
          <p:cNvSpPr txBox="1">
            <a:spLocks noChangeArrowheads="1"/>
          </p:cNvSpPr>
          <p:nvPr/>
        </p:nvSpPr>
        <p:spPr bwMode="auto">
          <a:xfrm>
            <a:off x="5356225" y="1816100"/>
            <a:ext cx="249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bg1"/>
                </a:solidFill>
                <a:latin typeface="思源黑体 CN Bold" panose="020B0800000000000000" pitchFamily="34" charset="-122"/>
                <a:ea typeface="思源黑体 CN Bold" panose="020B0800000000000000" pitchFamily="34" charset="-122"/>
              </a:rPr>
              <a:t>趋化因子、过敏毒素</a:t>
            </a:r>
          </a:p>
        </p:txBody>
      </p:sp>
      <p:sp>
        <p:nvSpPr>
          <p:cNvPr id="238607" name="Line 15"/>
          <p:cNvSpPr>
            <a:spLocks noChangeShapeType="1"/>
          </p:cNvSpPr>
          <p:nvPr/>
        </p:nvSpPr>
        <p:spPr bwMode="auto">
          <a:xfrm>
            <a:off x="1974850" y="3008313"/>
            <a:ext cx="411163" cy="0"/>
          </a:xfrm>
          <a:prstGeom prst="line">
            <a:avLst/>
          </a:prstGeom>
          <a:noFill/>
          <a:ln w="444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09" name="Text Box 17"/>
          <p:cNvSpPr txBox="1">
            <a:spLocks noChangeArrowheads="1"/>
          </p:cNvSpPr>
          <p:nvPr/>
        </p:nvSpPr>
        <p:spPr bwMode="auto">
          <a:xfrm>
            <a:off x="2411413" y="2781300"/>
            <a:ext cx="597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血管扩张，毛细血管通透性升高、血流变缓</a:t>
            </a:r>
          </a:p>
        </p:txBody>
      </p:sp>
      <p:sp>
        <p:nvSpPr>
          <p:cNvPr id="238610" name="Line 18"/>
          <p:cNvSpPr>
            <a:spLocks noChangeShapeType="1"/>
          </p:cNvSpPr>
          <p:nvPr/>
        </p:nvSpPr>
        <p:spPr bwMode="auto">
          <a:xfrm flipV="1">
            <a:off x="2005013" y="3725863"/>
            <a:ext cx="379412" cy="1587"/>
          </a:xfrm>
          <a:prstGeom prst="line">
            <a:avLst/>
          </a:prstGeom>
          <a:noFill/>
          <a:ln w="476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11" name="Text Box 19"/>
          <p:cNvSpPr txBox="1">
            <a:spLocks noChangeArrowheads="1"/>
          </p:cNvSpPr>
          <p:nvPr/>
        </p:nvSpPr>
        <p:spPr bwMode="auto">
          <a:xfrm>
            <a:off x="2352675" y="3497263"/>
            <a:ext cx="384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血管内细胞和血清成分逸出</a:t>
            </a:r>
          </a:p>
        </p:txBody>
      </p:sp>
      <p:sp>
        <p:nvSpPr>
          <p:cNvPr id="238612" name="Line 20"/>
          <p:cNvSpPr>
            <a:spLocks noChangeShapeType="1"/>
          </p:cNvSpPr>
          <p:nvPr/>
        </p:nvSpPr>
        <p:spPr bwMode="auto">
          <a:xfrm>
            <a:off x="2005013" y="4991100"/>
            <a:ext cx="406400" cy="0"/>
          </a:xfrm>
          <a:prstGeom prst="line">
            <a:avLst/>
          </a:prstGeom>
          <a:noFill/>
          <a:ln w="5397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13" name="Text Box 21"/>
          <p:cNvSpPr txBox="1">
            <a:spLocks noChangeArrowheads="1"/>
          </p:cNvSpPr>
          <p:nvPr/>
        </p:nvSpPr>
        <p:spPr bwMode="auto">
          <a:xfrm>
            <a:off x="2646363" y="4230688"/>
            <a:ext cx="384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FF00"/>
                </a:solidFill>
                <a:latin typeface="思源黑体 CN Regular" panose="020B0500000000000000" pitchFamily="34" charset="-122"/>
                <a:ea typeface="思源黑体 CN Regular" panose="020B0500000000000000" pitchFamily="34" charset="-122"/>
              </a:rPr>
              <a:t>各种白细胞吞噬杀灭病原体</a:t>
            </a:r>
          </a:p>
        </p:txBody>
      </p:sp>
      <p:sp>
        <p:nvSpPr>
          <p:cNvPr id="238614" name="Text Box 22"/>
          <p:cNvSpPr txBox="1">
            <a:spLocks noChangeArrowheads="1"/>
          </p:cNvSpPr>
          <p:nvPr/>
        </p:nvSpPr>
        <p:spPr bwMode="auto">
          <a:xfrm>
            <a:off x="2652713" y="4764088"/>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FF00"/>
                </a:solidFill>
                <a:latin typeface="思源黑体 CN Regular" panose="020B0500000000000000" pitchFamily="34" charset="-122"/>
                <a:ea typeface="思源黑体 CN Regular" panose="020B0500000000000000" pitchFamily="34" charset="-122"/>
              </a:rPr>
              <a:t>活化的补体攻击、溶解病原菌</a:t>
            </a:r>
          </a:p>
        </p:txBody>
      </p:sp>
      <p:sp>
        <p:nvSpPr>
          <p:cNvPr id="238615" name="Text Box 23"/>
          <p:cNvSpPr txBox="1">
            <a:spLocks noChangeArrowheads="1"/>
          </p:cNvSpPr>
          <p:nvPr/>
        </p:nvSpPr>
        <p:spPr bwMode="auto">
          <a:xfrm>
            <a:off x="2646363" y="5311775"/>
            <a:ext cx="384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FF00"/>
                </a:solidFill>
                <a:latin typeface="思源黑体 CN Regular" panose="020B0500000000000000" pitchFamily="34" charset="-122"/>
                <a:ea typeface="思源黑体 CN Regular" panose="020B0500000000000000" pitchFamily="34" charset="-122"/>
              </a:rPr>
              <a:t>其它血浆成分扩大炎症反应</a:t>
            </a:r>
          </a:p>
        </p:txBody>
      </p:sp>
      <p:sp>
        <p:nvSpPr>
          <p:cNvPr id="238616" name="AutoShape 24"/>
          <p:cNvSpPr>
            <a:spLocks/>
          </p:cNvSpPr>
          <p:nvPr/>
        </p:nvSpPr>
        <p:spPr bwMode="auto">
          <a:xfrm>
            <a:off x="2530475" y="4419600"/>
            <a:ext cx="76200" cy="1143000"/>
          </a:xfrm>
          <a:prstGeom prst="leftBrace">
            <a:avLst>
              <a:gd name="adj1" fmla="val 125000"/>
              <a:gd name="adj2" fmla="val 50000"/>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Regular" panose="020B0500000000000000" pitchFamily="34" charset="-122"/>
              <a:ea typeface="思源黑体 CN Regular" panose="020B0500000000000000" pitchFamily="34" charset="-122"/>
            </a:endParaRPr>
          </a:p>
        </p:txBody>
      </p:sp>
      <p:grpSp>
        <p:nvGrpSpPr>
          <p:cNvPr id="53268" name="组合 24"/>
          <p:cNvGrpSpPr>
            <a:grpSpLocks/>
          </p:cNvGrpSpPr>
          <p:nvPr/>
        </p:nvGrpSpPr>
        <p:grpSpPr bwMode="auto">
          <a:xfrm>
            <a:off x="0" y="230188"/>
            <a:ext cx="9274175" cy="1231900"/>
            <a:chOff x="-12700" y="312738"/>
            <a:chExt cx="9274096" cy="1232302"/>
          </a:xfrm>
        </p:grpSpPr>
        <p:sp>
          <p:nvSpPr>
            <p:cNvPr id="26" name="矩形 25"/>
            <p:cNvSpPr/>
            <p:nvPr/>
          </p:nvSpPr>
          <p:spPr>
            <a:xfrm>
              <a:off x="-12700" y="312738"/>
              <a:ext cx="9143922" cy="668555"/>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270" name="Text Box 2"/>
            <p:cNvSpPr txBox="1">
              <a:spLocks noChangeArrowheads="1"/>
            </p:cNvSpPr>
            <p:nvPr/>
          </p:nvSpPr>
          <p:spPr bwMode="auto">
            <a:xfrm>
              <a:off x="-12700" y="344711"/>
              <a:ext cx="927409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三、炎症（</a:t>
              </a:r>
              <a:r>
                <a:rPr lang="en-US" altLang="zh-CN" sz="3600">
                  <a:solidFill>
                    <a:schemeClr val="bg1"/>
                  </a:solidFill>
                  <a:latin typeface="思源黑体 CN Medium" panose="020B0600000000000000" pitchFamily="34" charset="-122"/>
                  <a:ea typeface="思源黑体 CN Medium" panose="020B0600000000000000" pitchFamily="34" charset="-122"/>
                </a:rPr>
                <a:t>inflammatory</a:t>
              </a:r>
              <a:r>
                <a:rPr lang="zh-CN" altLang="en-US" sz="3600">
                  <a:solidFill>
                    <a:schemeClr val="bg1"/>
                  </a:solidFill>
                  <a:latin typeface="思源黑体 CN Medium" panose="020B0600000000000000" pitchFamily="34" charset="-122"/>
                  <a:ea typeface="思源黑体 CN Medium" panose="020B0600000000000000" pitchFamily="34" charset="-122"/>
                </a:rPr>
                <a:t>）</a:t>
              </a:r>
            </a:p>
            <a:p>
              <a:pPr algn="ctr" eaLnBrk="1" hangingPunct="1">
                <a:spcBef>
                  <a:spcPct val="0"/>
                </a:spcBef>
                <a:buFontTx/>
                <a:buNone/>
              </a:pPr>
              <a:endParaRPr lang="zh-CN" altLang="en-US" sz="3600">
                <a:solidFill>
                  <a:schemeClr val="bg1"/>
                </a:solidFill>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38597"/>
                                        </p:tgtEl>
                                        <p:attrNameLst>
                                          <p:attrName>style.visibility</p:attrName>
                                        </p:attrNameLst>
                                      </p:cBhvr>
                                      <p:to>
                                        <p:strVal val="visible"/>
                                      </p:to>
                                    </p:set>
                                    <p:anim calcmode="lin" valueType="num">
                                      <p:cBhvr>
                                        <p:cTn id="7" dur="500" fill="hold"/>
                                        <p:tgtEl>
                                          <p:spTgt spid="238597"/>
                                        </p:tgtEl>
                                        <p:attrNameLst>
                                          <p:attrName>ppt_w</p:attrName>
                                        </p:attrNameLst>
                                      </p:cBhvr>
                                      <p:tavLst>
                                        <p:tav tm="0">
                                          <p:val>
                                            <p:strVal val="4*#ppt_w"/>
                                          </p:val>
                                        </p:tav>
                                        <p:tav tm="100000">
                                          <p:val>
                                            <p:strVal val="#ppt_w"/>
                                          </p:val>
                                        </p:tav>
                                      </p:tavLst>
                                    </p:anim>
                                    <p:anim calcmode="lin" valueType="num">
                                      <p:cBhvr>
                                        <p:cTn id="8" dur="500" fill="hold"/>
                                        <p:tgtEl>
                                          <p:spTgt spid="238597"/>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8598"/>
                                        </p:tgtEl>
                                        <p:attrNameLst>
                                          <p:attrName>style.visibility</p:attrName>
                                        </p:attrNameLst>
                                      </p:cBhvr>
                                      <p:to>
                                        <p:strVal val="visible"/>
                                      </p:to>
                                    </p:set>
                                    <p:anim calcmode="lin" valueType="num">
                                      <p:cBhvr additive="base">
                                        <p:cTn id="13" dur="500" fill="hold"/>
                                        <p:tgtEl>
                                          <p:spTgt spid="238598"/>
                                        </p:tgtEl>
                                        <p:attrNameLst>
                                          <p:attrName>ppt_x</p:attrName>
                                        </p:attrNameLst>
                                      </p:cBhvr>
                                      <p:tavLst>
                                        <p:tav tm="0">
                                          <p:val>
                                            <p:strVal val="#ppt_x"/>
                                          </p:val>
                                        </p:tav>
                                        <p:tav tm="100000">
                                          <p:val>
                                            <p:strVal val="#ppt_x"/>
                                          </p:val>
                                        </p:tav>
                                      </p:tavLst>
                                    </p:anim>
                                    <p:anim calcmode="lin" valueType="num">
                                      <p:cBhvr additive="base">
                                        <p:cTn id="14" dur="500" fill="hold"/>
                                        <p:tgtEl>
                                          <p:spTgt spid="238598"/>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238599"/>
                                        </p:tgtEl>
                                        <p:attrNameLst>
                                          <p:attrName>style.visibility</p:attrName>
                                        </p:attrNameLst>
                                      </p:cBhvr>
                                      <p:to>
                                        <p:strVal val="visible"/>
                                      </p:to>
                                    </p:set>
                                    <p:anim calcmode="lin" valueType="num">
                                      <p:cBhvr additive="base">
                                        <p:cTn id="18" dur="500" fill="hold"/>
                                        <p:tgtEl>
                                          <p:spTgt spid="238599"/>
                                        </p:tgtEl>
                                        <p:attrNameLst>
                                          <p:attrName>ppt_x</p:attrName>
                                        </p:attrNameLst>
                                      </p:cBhvr>
                                      <p:tavLst>
                                        <p:tav tm="0">
                                          <p:val>
                                            <p:strVal val="1+#ppt_w/2"/>
                                          </p:val>
                                        </p:tav>
                                        <p:tav tm="100000">
                                          <p:val>
                                            <p:strVal val="#ppt_x"/>
                                          </p:val>
                                        </p:tav>
                                      </p:tavLst>
                                    </p:anim>
                                    <p:anim calcmode="lin" valueType="num">
                                      <p:cBhvr additive="base">
                                        <p:cTn id="19" dur="500" fill="hold"/>
                                        <p:tgtEl>
                                          <p:spTgt spid="238599"/>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000"/>
                            </p:stCondLst>
                            <p:childTnLst>
                              <p:par>
                                <p:cTn id="21" presetID="2" presetClass="entr" presetSubtype="12" fill="hold" grpId="0" nodeType="afterEffect">
                                  <p:stCondLst>
                                    <p:cond delay="0"/>
                                  </p:stCondLst>
                                  <p:childTnLst>
                                    <p:set>
                                      <p:cBhvr>
                                        <p:cTn id="22" dur="1" fill="hold">
                                          <p:stCondLst>
                                            <p:cond delay="0"/>
                                          </p:stCondLst>
                                        </p:cTn>
                                        <p:tgtEl>
                                          <p:spTgt spid="238600"/>
                                        </p:tgtEl>
                                        <p:attrNameLst>
                                          <p:attrName>style.visibility</p:attrName>
                                        </p:attrNameLst>
                                      </p:cBhvr>
                                      <p:to>
                                        <p:strVal val="visible"/>
                                      </p:to>
                                    </p:set>
                                    <p:anim calcmode="lin" valueType="num">
                                      <p:cBhvr additive="base">
                                        <p:cTn id="23" dur="500" fill="hold"/>
                                        <p:tgtEl>
                                          <p:spTgt spid="238600"/>
                                        </p:tgtEl>
                                        <p:attrNameLst>
                                          <p:attrName>ppt_x</p:attrName>
                                        </p:attrNameLst>
                                      </p:cBhvr>
                                      <p:tavLst>
                                        <p:tav tm="0">
                                          <p:val>
                                            <p:strVal val="0-#ppt_w/2"/>
                                          </p:val>
                                        </p:tav>
                                        <p:tav tm="100000">
                                          <p:val>
                                            <p:strVal val="#ppt_x"/>
                                          </p:val>
                                        </p:tav>
                                      </p:tavLst>
                                    </p:anim>
                                    <p:anim calcmode="lin" valueType="num">
                                      <p:cBhvr additive="base">
                                        <p:cTn id="24" dur="500" fill="hold"/>
                                        <p:tgtEl>
                                          <p:spTgt spid="238600"/>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1500"/>
                            </p:stCondLst>
                            <p:childTnLst>
                              <p:par>
                                <p:cTn id="26" presetID="2" presetClass="entr" presetSubtype="12" fill="hold" grpId="0" nodeType="afterEffect">
                                  <p:stCondLst>
                                    <p:cond delay="0"/>
                                  </p:stCondLst>
                                  <p:childTnLst>
                                    <p:set>
                                      <p:cBhvr>
                                        <p:cTn id="27" dur="1" fill="hold">
                                          <p:stCondLst>
                                            <p:cond delay="0"/>
                                          </p:stCondLst>
                                        </p:cTn>
                                        <p:tgtEl>
                                          <p:spTgt spid="238601"/>
                                        </p:tgtEl>
                                        <p:attrNameLst>
                                          <p:attrName>style.visibility</p:attrName>
                                        </p:attrNameLst>
                                      </p:cBhvr>
                                      <p:to>
                                        <p:strVal val="visible"/>
                                      </p:to>
                                    </p:set>
                                    <p:anim calcmode="lin" valueType="num">
                                      <p:cBhvr additive="base">
                                        <p:cTn id="28" dur="500" fill="hold"/>
                                        <p:tgtEl>
                                          <p:spTgt spid="238601"/>
                                        </p:tgtEl>
                                        <p:attrNameLst>
                                          <p:attrName>ppt_x</p:attrName>
                                        </p:attrNameLst>
                                      </p:cBhvr>
                                      <p:tavLst>
                                        <p:tav tm="0">
                                          <p:val>
                                            <p:strVal val="0-#ppt_w/2"/>
                                          </p:val>
                                        </p:tav>
                                        <p:tav tm="100000">
                                          <p:val>
                                            <p:strVal val="#ppt_x"/>
                                          </p:val>
                                        </p:tav>
                                      </p:tavLst>
                                    </p:anim>
                                    <p:anim calcmode="lin" valueType="num">
                                      <p:cBhvr additive="base">
                                        <p:cTn id="29" dur="500" fill="hold"/>
                                        <p:tgtEl>
                                          <p:spTgt spid="238601"/>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38602"/>
                                        </p:tgtEl>
                                        <p:attrNameLst>
                                          <p:attrName>style.visibility</p:attrName>
                                        </p:attrNameLst>
                                      </p:cBhvr>
                                      <p:to>
                                        <p:strVal val="visible"/>
                                      </p:to>
                                    </p:set>
                                    <p:anim calcmode="lin" valueType="num">
                                      <p:cBhvr additive="base">
                                        <p:cTn id="34" dur="500" fill="hold"/>
                                        <p:tgtEl>
                                          <p:spTgt spid="238602"/>
                                        </p:tgtEl>
                                        <p:attrNameLst>
                                          <p:attrName>ppt_x</p:attrName>
                                        </p:attrNameLst>
                                      </p:cBhvr>
                                      <p:tavLst>
                                        <p:tav tm="0">
                                          <p:val>
                                            <p:strVal val="0-#ppt_w/2"/>
                                          </p:val>
                                        </p:tav>
                                        <p:tav tm="100000">
                                          <p:val>
                                            <p:strVal val="#ppt_x"/>
                                          </p:val>
                                        </p:tav>
                                      </p:tavLst>
                                    </p:anim>
                                    <p:anim calcmode="lin" valueType="num">
                                      <p:cBhvr additive="base">
                                        <p:cTn id="35" dur="500" fill="hold"/>
                                        <p:tgtEl>
                                          <p:spTgt spid="238602"/>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500"/>
                            </p:stCondLst>
                            <p:childTnLst>
                              <p:par>
                                <p:cTn id="37" presetID="23" presetClass="entr" presetSubtype="36" fill="hold" grpId="0" nodeType="afterEffect">
                                  <p:stCondLst>
                                    <p:cond delay="0"/>
                                  </p:stCondLst>
                                  <p:childTnLst>
                                    <p:set>
                                      <p:cBhvr>
                                        <p:cTn id="38" dur="1" fill="hold">
                                          <p:stCondLst>
                                            <p:cond delay="0"/>
                                          </p:stCondLst>
                                        </p:cTn>
                                        <p:tgtEl>
                                          <p:spTgt spid="238604"/>
                                        </p:tgtEl>
                                        <p:attrNameLst>
                                          <p:attrName>style.visibility</p:attrName>
                                        </p:attrNameLst>
                                      </p:cBhvr>
                                      <p:to>
                                        <p:strVal val="visible"/>
                                      </p:to>
                                    </p:set>
                                    <p:anim calcmode="lin" valueType="num">
                                      <p:cBhvr>
                                        <p:cTn id="39" dur="500" fill="hold"/>
                                        <p:tgtEl>
                                          <p:spTgt spid="238604"/>
                                        </p:tgtEl>
                                        <p:attrNameLst>
                                          <p:attrName>ppt_w</p:attrName>
                                        </p:attrNameLst>
                                      </p:cBhvr>
                                      <p:tavLst>
                                        <p:tav tm="0">
                                          <p:val>
                                            <p:strVal val="(6*min(max(#ppt_w*#ppt_h,.3),1)-7.4)/-.7*#ppt_w"/>
                                          </p:val>
                                        </p:tav>
                                        <p:tav tm="100000">
                                          <p:val>
                                            <p:strVal val="#ppt_w"/>
                                          </p:val>
                                        </p:tav>
                                      </p:tavLst>
                                    </p:anim>
                                    <p:anim calcmode="lin" valueType="num">
                                      <p:cBhvr>
                                        <p:cTn id="40" dur="500" fill="hold"/>
                                        <p:tgtEl>
                                          <p:spTgt spid="238604"/>
                                        </p:tgtEl>
                                        <p:attrNameLst>
                                          <p:attrName>ppt_h</p:attrName>
                                        </p:attrNameLst>
                                      </p:cBhvr>
                                      <p:tavLst>
                                        <p:tav tm="0">
                                          <p:val>
                                            <p:strVal val="(6*min(max(#ppt_w*#ppt_h,.3),1)-7.4)/-.7*#ppt_h"/>
                                          </p:val>
                                        </p:tav>
                                        <p:tav tm="100000">
                                          <p:val>
                                            <p:strVal val="#ppt_h"/>
                                          </p:val>
                                        </p:tav>
                                      </p:tavLst>
                                    </p:anim>
                                    <p:anim calcmode="lin" valueType="num">
                                      <p:cBhvr>
                                        <p:cTn id="41" dur="500" fill="hold"/>
                                        <p:tgtEl>
                                          <p:spTgt spid="238604"/>
                                        </p:tgtEl>
                                        <p:attrNameLst>
                                          <p:attrName>ppt_x</p:attrName>
                                        </p:attrNameLst>
                                      </p:cBhvr>
                                      <p:tavLst>
                                        <p:tav tm="0">
                                          <p:val>
                                            <p:fltVal val="0.5"/>
                                          </p:val>
                                        </p:tav>
                                        <p:tav tm="100000">
                                          <p:val>
                                            <p:strVal val="#ppt_x"/>
                                          </p:val>
                                        </p:tav>
                                      </p:tavLst>
                                    </p:anim>
                                    <p:anim calcmode="lin" valueType="num">
                                      <p:cBhvr>
                                        <p:cTn id="42" dur="500" fill="hold"/>
                                        <p:tgtEl>
                                          <p:spTgt spid="238604"/>
                                        </p:tgtEl>
                                        <p:attrNameLst>
                                          <p:attrName>ppt_y</p:attrName>
                                        </p:attrNameLst>
                                      </p:cBhvr>
                                      <p:tavLst>
                                        <p:tav tm="0">
                                          <p:val>
                                            <p:strVal val="1+(6*min(max(#ppt_w*#ppt_h,.3),1)-7.4)/-.7*#ppt_h/2"/>
                                          </p:val>
                                        </p:tav>
                                        <p:tav tm="100000">
                                          <p:val>
                                            <p:strVal val="#ppt_y"/>
                                          </p:val>
                                        </p:tav>
                                      </p:tavLst>
                                    </p:anim>
                                  </p:childTnLst>
                                </p:cTn>
                              </p:par>
                            </p:childTnLst>
                          </p:cTn>
                        </p:par>
                        <p:par>
                          <p:cTn id="43" fill="hold" nodeType="afterGroup">
                            <p:stCondLst>
                              <p:cond delay="1000"/>
                            </p:stCondLst>
                            <p:childTnLst>
                              <p:par>
                                <p:cTn id="44" presetID="2" presetClass="entr" presetSubtype="1" fill="hold" grpId="0" nodeType="afterEffect">
                                  <p:stCondLst>
                                    <p:cond delay="0"/>
                                  </p:stCondLst>
                                  <p:childTnLst>
                                    <p:set>
                                      <p:cBhvr>
                                        <p:cTn id="45" dur="1" fill="hold">
                                          <p:stCondLst>
                                            <p:cond delay="0"/>
                                          </p:stCondLst>
                                        </p:cTn>
                                        <p:tgtEl>
                                          <p:spTgt spid="238603"/>
                                        </p:tgtEl>
                                        <p:attrNameLst>
                                          <p:attrName>style.visibility</p:attrName>
                                        </p:attrNameLst>
                                      </p:cBhvr>
                                      <p:to>
                                        <p:strVal val="visible"/>
                                      </p:to>
                                    </p:set>
                                    <p:anim calcmode="lin" valueType="num">
                                      <p:cBhvr additive="base">
                                        <p:cTn id="46" dur="500" fill="hold"/>
                                        <p:tgtEl>
                                          <p:spTgt spid="238603"/>
                                        </p:tgtEl>
                                        <p:attrNameLst>
                                          <p:attrName>ppt_x</p:attrName>
                                        </p:attrNameLst>
                                      </p:cBhvr>
                                      <p:tavLst>
                                        <p:tav tm="0">
                                          <p:val>
                                            <p:strVal val="#ppt_x"/>
                                          </p:val>
                                        </p:tav>
                                        <p:tav tm="100000">
                                          <p:val>
                                            <p:strVal val="#ppt_x"/>
                                          </p:val>
                                        </p:tav>
                                      </p:tavLst>
                                    </p:anim>
                                    <p:anim calcmode="lin" valueType="num">
                                      <p:cBhvr additive="base">
                                        <p:cTn id="47" dur="500" fill="hold"/>
                                        <p:tgtEl>
                                          <p:spTgt spid="238603"/>
                                        </p:tgtEl>
                                        <p:attrNameLst>
                                          <p:attrName>ppt_y</p:attrName>
                                        </p:attrNameLst>
                                      </p:cBhvr>
                                      <p:tavLst>
                                        <p:tav tm="0">
                                          <p:val>
                                            <p:strVal val="0-#ppt_h/2"/>
                                          </p:val>
                                        </p:tav>
                                        <p:tav tm="100000">
                                          <p:val>
                                            <p:strVal val="#ppt_y"/>
                                          </p:val>
                                        </p:tav>
                                      </p:tavLst>
                                    </p:anim>
                                  </p:childTnLst>
                                </p:cTn>
                              </p:par>
                            </p:childTnLst>
                          </p:cTn>
                        </p:par>
                        <p:par>
                          <p:cTn id="48" fill="hold" nodeType="afterGroup">
                            <p:stCondLst>
                              <p:cond delay="1500"/>
                            </p:stCondLst>
                            <p:childTnLst>
                              <p:par>
                                <p:cTn id="49" presetID="3" presetClass="entr" presetSubtype="5" fill="hold" grpId="0" nodeType="afterEffect">
                                  <p:stCondLst>
                                    <p:cond delay="0"/>
                                  </p:stCondLst>
                                  <p:childTnLst>
                                    <p:set>
                                      <p:cBhvr>
                                        <p:cTn id="50" dur="1" fill="hold">
                                          <p:stCondLst>
                                            <p:cond delay="0"/>
                                          </p:stCondLst>
                                        </p:cTn>
                                        <p:tgtEl>
                                          <p:spTgt spid="238605"/>
                                        </p:tgtEl>
                                        <p:attrNameLst>
                                          <p:attrName>style.visibility</p:attrName>
                                        </p:attrNameLst>
                                      </p:cBhvr>
                                      <p:to>
                                        <p:strVal val="visible"/>
                                      </p:to>
                                    </p:set>
                                    <p:animEffect transition="in" filter="blinds(vertical)">
                                      <p:cBhvr>
                                        <p:cTn id="51" dur="500"/>
                                        <p:tgtEl>
                                          <p:spTgt spid="238605"/>
                                        </p:tgtEl>
                                      </p:cBhvr>
                                    </p:animEffect>
                                  </p:childTnLst>
                                </p:cTn>
                              </p:par>
                            </p:childTnLst>
                          </p:cTn>
                        </p:par>
                        <p:par>
                          <p:cTn id="52" fill="hold" nodeType="afterGroup">
                            <p:stCondLst>
                              <p:cond delay="2000"/>
                            </p:stCondLst>
                            <p:childTnLst>
                              <p:par>
                                <p:cTn id="53" presetID="2" presetClass="entr" presetSubtype="8" fill="hold" grpId="0" nodeType="afterEffect">
                                  <p:stCondLst>
                                    <p:cond delay="0"/>
                                  </p:stCondLst>
                                  <p:childTnLst>
                                    <p:set>
                                      <p:cBhvr>
                                        <p:cTn id="54" dur="1" fill="hold">
                                          <p:stCondLst>
                                            <p:cond delay="0"/>
                                          </p:stCondLst>
                                        </p:cTn>
                                        <p:tgtEl>
                                          <p:spTgt spid="238607"/>
                                        </p:tgtEl>
                                        <p:attrNameLst>
                                          <p:attrName>style.visibility</p:attrName>
                                        </p:attrNameLst>
                                      </p:cBhvr>
                                      <p:to>
                                        <p:strVal val="visible"/>
                                      </p:to>
                                    </p:set>
                                    <p:anim calcmode="lin" valueType="num">
                                      <p:cBhvr additive="base">
                                        <p:cTn id="55" dur="500" fill="hold"/>
                                        <p:tgtEl>
                                          <p:spTgt spid="238607"/>
                                        </p:tgtEl>
                                        <p:attrNameLst>
                                          <p:attrName>ppt_x</p:attrName>
                                        </p:attrNameLst>
                                      </p:cBhvr>
                                      <p:tavLst>
                                        <p:tav tm="0">
                                          <p:val>
                                            <p:strVal val="0-#ppt_w/2"/>
                                          </p:val>
                                        </p:tav>
                                        <p:tav tm="100000">
                                          <p:val>
                                            <p:strVal val="#ppt_x"/>
                                          </p:val>
                                        </p:tav>
                                      </p:tavLst>
                                    </p:anim>
                                    <p:anim calcmode="lin" valueType="num">
                                      <p:cBhvr additive="base">
                                        <p:cTn id="56" dur="500" fill="hold"/>
                                        <p:tgtEl>
                                          <p:spTgt spid="238607"/>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2500"/>
                            </p:stCondLst>
                            <p:childTnLst>
                              <p:par>
                                <p:cTn id="58" presetID="2" presetClass="entr" presetSubtype="9" fill="hold" grpId="0" nodeType="afterEffect">
                                  <p:stCondLst>
                                    <p:cond delay="0"/>
                                  </p:stCondLst>
                                  <p:childTnLst>
                                    <p:set>
                                      <p:cBhvr>
                                        <p:cTn id="59" dur="1" fill="hold">
                                          <p:stCondLst>
                                            <p:cond delay="0"/>
                                          </p:stCondLst>
                                        </p:cTn>
                                        <p:tgtEl>
                                          <p:spTgt spid="238609"/>
                                        </p:tgtEl>
                                        <p:attrNameLst>
                                          <p:attrName>style.visibility</p:attrName>
                                        </p:attrNameLst>
                                      </p:cBhvr>
                                      <p:to>
                                        <p:strVal val="visible"/>
                                      </p:to>
                                    </p:set>
                                    <p:anim calcmode="lin" valueType="num">
                                      <p:cBhvr additive="base">
                                        <p:cTn id="60" dur="500" fill="hold"/>
                                        <p:tgtEl>
                                          <p:spTgt spid="238609"/>
                                        </p:tgtEl>
                                        <p:attrNameLst>
                                          <p:attrName>ppt_x</p:attrName>
                                        </p:attrNameLst>
                                      </p:cBhvr>
                                      <p:tavLst>
                                        <p:tav tm="0">
                                          <p:val>
                                            <p:strVal val="0-#ppt_w/2"/>
                                          </p:val>
                                        </p:tav>
                                        <p:tav tm="100000">
                                          <p:val>
                                            <p:strVal val="#ppt_x"/>
                                          </p:val>
                                        </p:tav>
                                      </p:tavLst>
                                    </p:anim>
                                    <p:anim calcmode="lin" valueType="num">
                                      <p:cBhvr additive="base">
                                        <p:cTn id="61" dur="500" fill="hold"/>
                                        <p:tgtEl>
                                          <p:spTgt spid="238609"/>
                                        </p:tgtEl>
                                        <p:attrNameLst>
                                          <p:attrName>ppt_y</p:attrName>
                                        </p:attrNameLst>
                                      </p:cBhvr>
                                      <p:tavLst>
                                        <p:tav tm="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238610"/>
                                        </p:tgtEl>
                                        <p:attrNameLst>
                                          <p:attrName>style.visibility</p:attrName>
                                        </p:attrNameLst>
                                      </p:cBhvr>
                                      <p:to>
                                        <p:strVal val="visible"/>
                                      </p:to>
                                    </p:set>
                                    <p:anim calcmode="lin" valueType="num">
                                      <p:cBhvr additive="base">
                                        <p:cTn id="66" dur="500" fill="hold"/>
                                        <p:tgtEl>
                                          <p:spTgt spid="238610"/>
                                        </p:tgtEl>
                                        <p:attrNameLst>
                                          <p:attrName>ppt_x</p:attrName>
                                        </p:attrNameLst>
                                      </p:cBhvr>
                                      <p:tavLst>
                                        <p:tav tm="0">
                                          <p:val>
                                            <p:strVal val="1+#ppt_w/2"/>
                                          </p:val>
                                        </p:tav>
                                        <p:tav tm="100000">
                                          <p:val>
                                            <p:strVal val="#ppt_x"/>
                                          </p:val>
                                        </p:tav>
                                      </p:tavLst>
                                    </p:anim>
                                    <p:anim calcmode="lin" valueType="num">
                                      <p:cBhvr additive="base">
                                        <p:cTn id="67" dur="500" fill="hold"/>
                                        <p:tgtEl>
                                          <p:spTgt spid="238610"/>
                                        </p:tgtEl>
                                        <p:attrNameLst>
                                          <p:attrName>ppt_y</p:attrName>
                                        </p:attrNameLst>
                                      </p:cBhvr>
                                      <p:tavLst>
                                        <p:tav tm="0">
                                          <p:val>
                                            <p:strVal val="#ppt_y"/>
                                          </p:val>
                                        </p:tav>
                                        <p:tav tm="100000">
                                          <p:val>
                                            <p:strVal val="#ppt_y"/>
                                          </p:val>
                                        </p:tav>
                                      </p:tavLst>
                                    </p:anim>
                                  </p:childTnLst>
                                </p:cTn>
                              </p:par>
                            </p:childTnLst>
                          </p:cTn>
                        </p:par>
                        <p:par>
                          <p:cTn id="68" fill="hold" nodeType="afterGroup">
                            <p:stCondLst>
                              <p:cond delay="500"/>
                            </p:stCondLst>
                            <p:childTnLst>
                              <p:par>
                                <p:cTn id="69" presetID="2" presetClass="entr" presetSubtype="12" fill="hold" grpId="0" nodeType="afterEffect">
                                  <p:stCondLst>
                                    <p:cond delay="0"/>
                                  </p:stCondLst>
                                  <p:childTnLst>
                                    <p:set>
                                      <p:cBhvr>
                                        <p:cTn id="70" dur="1" fill="hold">
                                          <p:stCondLst>
                                            <p:cond delay="0"/>
                                          </p:stCondLst>
                                        </p:cTn>
                                        <p:tgtEl>
                                          <p:spTgt spid="238611"/>
                                        </p:tgtEl>
                                        <p:attrNameLst>
                                          <p:attrName>style.visibility</p:attrName>
                                        </p:attrNameLst>
                                      </p:cBhvr>
                                      <p:to>
                                        <p:strVal val="visible"/>
                                      </p:to>
                                    </p:set>
                                    <p:anim calcmode="lin" valueType="num">
                                      <p:cBhvr additive="base">
                                        <p:cTn id="71" dur="500" fill="hold"/>
                                        <p:tgtEl>
                                          <p:spTgt spid="238611"/>
                                        </p:tgtEl>
                                        <p:attrNameLst>
                                          <p:attrName>ppt_x</p:attrName>
                                        </p:attrNameLst>
                                      </p:cBhvr>
                                      <p:tavLst>
                                        <p:tav tm="0">
                                          <p:val>
                                            <p:strVal val="0-#ppt_w/2"/>
                                          </p:val>
                                        </p:tav>
                                        <p:tav tm="100000">
                                          <p:val>
                                            <p:strVal val="#ppt_x"/>
                                          </p:val>
                                        </p:tav>
                                      </p:tavLst>
                                    </p:anim>
                                    <p:anim calcmode="lin" valueType="num">
                                      <p:cBhvr additive="base">
                                        <p:cTn id="72" dur="500" fill="hold"/>
                                        <p:tgtEl>
                                          <p:spTgt spid="238611"/>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6" fill="hold" grpId="0" nodeType="clickEffect">
                                  <p:stCondLst>
                                    <p:cond delay="0"/>
                                  </p:stCondLst>
                                  <p:childTnLst>
                                    <p:set>
                                      <p:cBhvr>
                                        <p:cTn id="76" dur="1" fill="hold">
                                          <p:stCondLst>
                                            <p:cond delay="0"/>
                                          </p:stCondLst>
                                        </p:cTn>
                                        <p:tgtEl>
                                          <p:spTgt spid="238612"/>
                                        </p:tgtEl>
                                        <p:attrNameLst>
                                          <p:attrName>style.visibility</p:attrName>
                                        </p:attrNameLst>
                                      </p:cBhvr>
                                      <p:to>
                                        <p:strVal val="visible"/>
                                      </p:to>
                                    </p:set>
                                    <p:anim calcmode="lin" valueType="num">
                                      <p:cBhvr additive="base">
                                        <p:cTn id="77" dur="500" fill="hold"/>
                                        <p:tgtEl>
                                          <p:spTgt spid="238612"/>
                                        </p:tgtEl>
                                        <p:attrNameLst>
                                          <p:attrName>ppt_x</p:attrName>
                                        </p:attrNameLst>
                                      </p:cBhvr>
                                      <p:tavLst>
                                        <p:tav tm="0">
                                          <p:val>
                                            <p:strVal val="1+#ppt_w/2"/>
                                          </p:val>
                                        </p:tav>
                                        <p:tav tm="100000">
                                          <p:val>
                                            <p:strVal val="#ppt_x"/>
                                          </p:val>
                                        </p:tav>
                                      </p:tavLst>
                                    </p:anim>
                                    <p:anim calcmode="lin" valueType="num">
                                      <p:cBhvr additive="base">
                                        <p:cTn id="78" dur="500" fill="hold"/>
                                        <p:tgtEl>
                                          <p:spTgt spid="238612"/>
                                        </p:tgtEl>
                                        <p:attrNameLst>
                                          <p:attrName>ppt_y</p:attrName>
                                        </p:attrNameLst>
                                      </p:cBhvr>
                                      <p:tavLst>
                                        <p:tav tm="0">
                                          <p:val>
                                            <p:strVal val="1+#ppt_h/2"/>
                                          </p:val>
                                        </p:tav>
                                        <p:tav tm="100000">
                                          <p:val>
                                            <p:strVal val="#ppt_y"/>
                                          </p:val>
                                        </p:tav>
                                      </p:tavLst>
                                    </p:anim>
                                  </p:childTnLst>
                                </p:cTn>
                              </p:par>
                            </p:childTnLst>
                          </p:cTn>
                        </p:par>
                        <p:par>
                          <p:cTn id="79" fill="hold" nodeType="afterGroup">
                            <p:stCondLst>
                              <p:cond delay="500"/>
                            </p:stCondLst>
                            <p:childTnLst>
                              <p:par>
                                <p:cTn id="80" presetID="23" presetClass="entr" presetSubtype="32" fill="hold" grpId="0" nodeType="afterEffect">
                                  <p:stCondLst>
                                    <p:cond delay="0"/>
                                  </p:stCondLst>
                                  <p:childTnLst>
                                    <p:set>
                                      <p:cBhvr>
                                        <p:cTn id="81" dur="1" fill="hold">
                                          <p:stCondLst>
                                            <p:cond delay="0"/>
                                          </p:stCondLst>
                                        </p:cTn>
                                        <p:tgtEl>
                                          <p:spTgt spid="238616"/>
                                        </p:tgtEl>
                                        <p:attrNameLst>
                                          <p:attrName>style.visibility</p:attrName>
                                        </p:attrNameLst>
                                      </p:cBhvr>
                                      <p:to>
                                        <p:strVal val="visible"/>
                                      </p:to>
                                    </p:set>
                                    <p:anim calcmode="lin" valueType="num">
                                      <p:cBhvr>
                                        <p:cTn id="82" dur="500" fill="hold"/>
                                        <p:tgtEl>
                                          <p:spTgt spid="238616"/>
                                        </p:tgtEl>
                                        <p:attrNameLst>
                                          <p:attrName>ppt_w</p:attrName>
                                        </p:attrNameLst>
                                      </p:cBhvr>
                                      <p:tavLst>
                                        <p:tav tm="0">
                                          <p:val>
                                            <p:strVal val="4*#ppt_w"/>
                                          </p:val>
                                        </p:tav>
                                        <p:tav tm="100000">
                                          <p:val>
                                            <p:strVal val="#ppt_w"/>
                                          </p:val>
                                        </p:tav>
                                      </p:tavLst>
                                    </p:anim>
                                    <p:anim calcmode="lin" valueType="num">
                                      <p:cBhvr>
                                        <p:cTn id="83" dur="500" fill="hold"/>
                                        <p:tgtEl>
                                          <p:spTgt spid="238616"/>
                                        </p:tgtEl>
                                        <p:attrNameLst>
                                          <p:attrName>ppt_h</p:attrName>
                                        </p:attrNameLst>
                                      </p:cBhvr>
                                      <p:tavLst>
                                        <p:tav tm="0">
                                          <p:val>
                                            <p:strVal val="4*#ppt_h"/>
                                          </p:val>
                                        </p:tav>
                                        <p:tav tm="100000">
                                          <p:val>
                                            <p:strVal val="#ppt_h"/>
                                          </p:val>
                                        </p:tav>
                                      </p:tavLst>
                                    </p:anim>
                                  </p:childTnLst>
                                </p:cTn>
                              </p:par>
                            </p:childTnLst>
                          </p:cTn>
                        </p:par>
                        <p:par>
                          <p:cTn id="84" fill="hold" nodeType="afterGroup">
                            <p:stCondLst>
                              <p:cond delay="1000"/>
                            </p:stCondLst>
                            <p:childTnLst>
                              <p:par>
                                <p:cTn id="85" presetID="2" presetClass="entr" presetSubtype="2" fill="hold" grpId="0" nodeType="afterEffect">
                                  <p:stCondLst>
                                    <p:cond delay="0"/>
                                  </p:stCondLst>
                                  <p:childTnLst>
                                    <p:set>
                                      <p:cBhvr>
                                        <p:cTn id="86" dur="1" fill="hold">
                                          <p:stCondLst>
                                            <p:cond delay="0"/>
                                          </p:stCondLst>
                                        </p:cTn>
                                        <p:tgtEl>
                                          <p:spTgt spid="238613"/>
                                        </p:tgtEl>
                                        <p:attrNameLst>
                                          <p:attrName>style.visibility</p:attrName>
                                        </p:attrNameLst>
                                      </p:cBhvr>
                                      <p:to>
                                        <p:strVal val="visible"/>
                                      </p:to>
                                    </p:set>
                                    <p:anim calcmode="lin" valueType="num">
                                      <p:cBhvr additive="base">
                                        <p:cTn id="87" dur="500" fill="hold"/>
                                        <p:tgtEl>
                                          <p:spTgt spid="238613"/>
                                        </p:tgtEl>
                                        <p:attrNameLst>
                                          <p:attrName>ppt_x</p:attrName>
                                        </p:attrNameLst>
                                      </p:cBhvr>
                                      <p:tavLst>
                                        <p:tav tm="0">
                                          <p:val>
                                            <p:strVal val="1+#ppt_w/2"/>
                                          </p:val>
                                        </p:tav>
                                        <p:tav tm="100000">
                                          <p:val>
                                            <p:strVal val="#ppt_x"/>
                                          </p:val>
                                        </p:tav>
                                      </p:tavLst>
                                    </p:anim>
                                    <p:anim calcmode="lin" valueType="num">
                                      <p:cBhvr additive="base">
                                        <p:cTn id="88" dur="500" fill="hold"/>
                                        <p:tgtEl>
                                          <p:spTgt spid="238613"/>
                                        </p:tgtEl>
                                        <p:attrNameLst>
                                          <p:attrName>ppt_y</p:attrName>
                                        </p:attrNameLst>
                                      </p:cBhvr>
                                      <p:tavLst>
                                        <p:tav tm="0">
                                          <p:val>
                                            <p:strVal val="#ppt_y"/>
                                          </p:val>
                                        </p:tav>
                                        <p:tav tm="100000">
                                          <p:val>
                                            <p:strVal val="#ppt_y"/>
                                          </p:val>
                                        </p:tav>
                                      </p:tavLst>
                                    </p:anim>
                                  </p:childTnLst>
                                </p:cTn>
                              </p:par>
                            </p:childTnLst>
                          </p:cTn>
                        </p:par>
                        <p:par>
                          <p:cTn id="89" fill="hold" nodeType="afterGroup">
                            <p:stCondLst>
                              <p:cond delay="1500"/>
                            </p:stCondLst>
                            <p:childTnLst>
                              <p:par>
                                <p:cTn id="90" presetID="23" presetClass="entr" presetSubtype="32" fill="hold" grpId="0" nodeType="afterEffect">
                                  <p:stCondLst>
                                    <p:cond delay="0"/>
                                  </p:stCondLst>
                                  <p:childTnLst>
                                    <p:set>
                                      <p:cBhvr>
                                        <p:cTn id="91" dur="1" fill="hold">
                                          <p:stCondLst>
                                            <p:cond delay="0"/>
                                          </p:stCondLst>
                                        </p:cTn>
                                        <p:tgtEl>
                                          <p:spTgt spid="238614"/>
                                        </p:tgtEl>
                                        <p:attrNameLst>
                                          <p:attrName>style.visibility</p:attrName>
                                        </p:attrNameLst>
                                      </p:cBhvr>
                                      <p:to>
                                        <p:strVal val="visible"/>
                                      </p:to>
                                    </p:set>
                                    <p:anim calcmode="lin" valueType="num">
                                      <p:cBhvr>
                                        <p:cTn id="92" dur="500" fill="hold"/>
                                        <p:tgtEl>
                                          <p:spTgt spid="238614"/>
                                        </p:tgtEl>
                                        <p:attrNameLst>
                                          <p:attrName>ppt_w</p:attrName>
                                        </p:attrNameLst>
                                      </p:cBhvr>
                                      <p:tavLst>
                                        <p:tav tm="0">
                                          <p:val>
                                            <p:strVal val="4*#ppt_w"/>
                                          </p:val>
                                        </p:tav>
                                        <p:tav tm="100000">
                                          <p:val>
                                            <p:strVal val="#ppt_w"/>
                                          </p:val>
                                        </p:tav>
                                      </p:tavLst>
                                    </p:anim>
                                    <p:anim calcmode="lin" valueType="num">
                                      <p:cBhvr>
                                        <p:cTn id="93" dur="500" fill="hold"/>
                                        <p:tgtEl>
                                          <p:spTgt spid="238614"/>
                                        </p:tgtEl>
                                        <p:attrNameLst>
                                          <p:attrName>ppt_h</p:attrName>
                                        </p:attrNameLst>
                                      </p:cBhvr>
                                      <p:tavLst>
                                        <p:tav tm="0">
                                          <p:val>
                                            <p:strVal val="4*#ppt_h"/>
                                          </p:val>
                                        </p:tav>
                                        <p:tav tm="100000">
                                          <p:val>
                                            <p:strVal val="#ppt_h"/>
                                          </p:val>
                                        </p:tav>
                                      </p:tavLst>
                                    </p:anim>
                                  </p:childTnLst>
                                </p:cTn>
                              </p:par>
                            </p:childTnLst>
                          </p:cTn>
                        </p:par>
                        <p:par>
                          <p:cTn id="94" fill="hold" nodeType="afterGroup">
                            <p:stCondLst>
                              <p:cond delay="2000"/>
                            </p:stCondLst>
                            <p:childTnLst>
                              <p:par>
                                <p:cTn id="95" presetID="12" presetClass="entr" presetSubtype="1" fill="hold" grpId="0" nodeType="afterEffect">
                                  <p:stCondLst>
                                    <p:cond delay="0"/>
                                  </p:stCondLst>
                                  <p:childTnLst>
                                    <p:set>
                                      <p:cBhvr>
                                        <p:cTn id="96" dur="1" fill="hold">
                                          <p:stCondLst>
                                            <p:cond delay="0"/>
                                          </p:stCondLst>
                                        </p:cTn>
                                        <p:tgtEl>
                                          <p:spTgt spid="238615"/>
                                        </p:tgtEl>
                                        <p:attrNameLst>
                                          <p:attrName>style.visibility</p:attrName>
                                        </p:attrNameLst>
                                      </p:cBhvr>
                                      <p:to>
                                        <p:strVal val="visible"/>
                                      </p:to>
                                    </p:set>
                                    <p:animEffect transition="in" filter="slide(fromTop)">
                                      <p:cBhvr>
                                        <p:cTn id="97" dur="500"/>
                                        <p:tgtEl>
                                          <p:spTgt spid="238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7" grpId="0" autoUpdateAnimBg="0"/>
      <p:bldP spid="238598" grpId="0" animBg="1"/>
      <p:bldP spid="238599" grpId="0" animBg="1"/>
      <p:bldP spid="238600" grpId="0" autoUpdateAnimBg="0"/>
      <p:bldP spid="238601" grpId="0" autoUpdateAnimBg="0"/>
      <p:bldP spid="238602" grpId="0" animBg="1"/>
      <p:bldP spid="238603" grpId="0" animBg="1"/>
      <p:bldP spid="238604" grpId="0" autoUpdateAnimBg="0"/>
      <p:bldP spid="238605" grpId="0" autoUpdateAnimBg="0"/>
      <p:bldP spid="238607" grpId="0" animBg="1"/>
      <p:bldP spid="238609" grpId="0" autoUpdateAnimBg="0"/>
      <p:bldP spid="238610" grpId="0" animBg="1"/>
      <p:bldP spid="238611" grpId="0" autoUpdateAnimBg="0"/>
      <p:bldP spid="238612" grpId="0" animBg="1"/>
      <p:bldP spid="238613" grpId="0" autoUpdateAnimBg="0"/>
      <p:bldP spid="238614" grpId="0" autoUpdateAnimBg="0"/>
      <p:bldP spid="238615" grpId="0" autoUpdateAnimBg="0"/>
      <p:bldP spid="2386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5" name="Text Box 9"/>
          <p:cNvSpPr txBox="1">
            <a:spLocks noChangeArrowheads="1"/>
          </p:cNvSpPr>
          <p:nvPr/>
        </p:nvSpPr>
        <p:spPr bwMode="auto">
          <a:xfrm>
            <a:off x="468313" y="765175"/>
            <a:ext cx="8391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FFFF00"/>
                </a:solidFill>
                <a:latin typeface="思源黑体 CN Normal" panose="020B0400000000000000" pitchFamily="34" charset="-122"/>
                <a:ea typeface="思源黑体 CN Normal" panose="020B0400000000000000" pitchFamily="34" charset="-122"/>
              </a:rPr>
              <a:t>炎症</a:t>
            </a:r>
            <a:r>
              <a:rPr kumimoji="1" lang="zh-CN" altLang="en-US" sz="2400">
                <a:solidFill>
                  <a:schemeClr val="bg1"/>
                </a:solidFill>
                <a:latin typeface="思源黑体 CN Normal" panose="020B0400000000000000" pitchFamily="34" charset="-122"/>
                <a:ea typeface="思源黑体 CN Normal" panose="020B0400000000000000" pitchFamily="34" charset="-122"/>
              </a:rPr>
              <a:t>既是一种病理过程，又是一种防御病原体的积极方式：</a:t>
            </a:r>
          </a:p>
        </p:txBody>
      </p:sp>
      <p:sp>
        <p:nvSpPr>
          <p:cNvPr id="239626" name="Text Box 10"/>
          <p:cNvSpPr txBox="1">
            <a:spLocks noChangeArrowheads="1"/>
          </p:cNvSpPr>
          <p:nvPr/>
        </p:nvSpPr>
        <p:spPr bwMode="auto">
          <a:xfrm>
            <a:off x="425450" y="1700213"/>
            <a:ext cx="880241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ct val="0"/>
              </a:spcBef>
              <a:buFont typeface="Marlett" pitchFamily="2" charset="2"/>
              <a:buChar char="t"/>
            </a:pPr>
            <a:r>
              <a:rPr kumimoji="1" lang="en-US" altLang="zh-CN" sz="2400" dirty="0">
                <a:solidFill>
                  <a:srgbClr val="FFFF00"/>
                </a:solidFill>
                <a:latin typeface="思源黑体 CN Bold" panose="020B0800000000000000" pitchFamily="34" charset="-122"/>
                <a:ea typeface="思源黑体 CN Bold" panose="020B0800000000000000" pitchFamily="34" charset="-122"/>
              </a:rPr>
              <a:t> </a:t>
            </a:r>
            <a:r>
              <a:rPr kumimoji="1" lang="zh-CN" altLang="en-US" sz="2400" dirty="0">
                <a:solidFill>
                  <a:srgbClr val="FFFF00"/>
                </a:solidFill>
                <a:latin typeface="思源黑体 CN Bold" panose="020B0800000000000000" pitchFamily="34" charset="-122"/>
                <a:ea typeface="思源黑体 CN Bold" panose="020B0800000000000000" pitchFamily="34" charset="-122"/>
              </a:rPr>
              <a:t>动员了大量的吞噬细胞聚集在炎症部位；</a:t>
            </a:r>
          </a:p>
          <a:p>
            <a:pPr eaLnBrk="1" hangingPunct="1">
              <a:lnSpc>
                <a:spcPct val="200000"/>
              </a:lnSpc>
              <a:spcBef>
                <a:spcPct val="0"/>
              </a:spcBef>
              <a:buFont typeface="Marlett" pitchFamily="2" charset="2"/>
              <a:buChar char="t"/>
            </a:pPr>
            <a:r>
              <a:rPr kumimoji="1" lang="zh-CN" altLang="en-US" sz="2400" dirty="0">
                <a:solidFill>
                  <a:srgbClr val="FFFF00"/>
                </a:solidFill>
                <a:latin typeface="思源黑体 CN Bold" panose="020B0800000000000000" pitchFamily="34" charset="-122"/>
                <a:ea typeface="思源黑体 CN Bold" panose="020B0800000000000000" pitchFamily="34" charset="-122"/>
              </a:rPr>
              <a:t> 血液中的抗菌因子和抗体发生局部浓缩；</a:t>
            </a:r>
          </a:p>
          <a:p>
            <a:pPr eaLnBrk="1" hangingPunct="1">
              <a:lnSpc>
                <a:spcPct val="200000"/>
              </a:lnSpc>
              <a:spcBef>
                <a:spcPct val="0"/>
              </a:spcBef>
              <a:buFont typeface="Marlett" pitchFamily="2" charset="2"/>
              <a:buChar char="t"/>
            </a:pPr>
            <a:r>
              <a:rPr kumimoji="1" lang="zh-CN" altLang="en-US" sz="2400" dirty="0">
                <a:solidFill>
                  <a:srgbClr val="FFFF00"/>
                </a:solidFill>
                <a:latin typeface="思源黑体 CN Bold" panose="020B0800000000000000" pitchFamily="34" charset="-122"/>
                <a:ea typeface="思源黑体 CN Bold" panose="020B0800000000000000" pitchFamily="34" charset="-122"/>
              </a:rPr>
              <a:t> 死亡宿主细胞的堆积可释放</a:t>
            </a:r>
            <a:r>
              <a:rPr kumimoji="1" lang="zh-CN" altLang="en-US" sz="2400" dirty="0" smtClean="0">
                <a:solidFill>
                  <a:srgbClr val="FFFF00"/>
                </a:solidFill>
                <a:latin typeface="思源黑体 CN Bold" panose="020B0800000000000000" pitchFamily="34" charset="-122"/>
                <a:ea typeface="思源黑体 CN Bold" panose="020B0800000000000000" pitchFamily="34" charset="-122"/>
              </a:rPr>
              <a:t>抗</a:t>
            </a:r>
            <a:r>
              <a:rPr kumimoji="1" lang="zh-CN" altLang="en-US" sz="2400" dirty="0">
                <a:solidFill>
                  <a:srgbClr val="FFFF00"/>
                </a:solidFill>
                <a:latin typeface="思源黑体 CN Bold" panose="020B0800000000000000" pitchFamily="34" charset="-122"/>
                <a:ea typeface="思源黑体 CN Bold" panose="020B0800000000000000" pitchFamily="34" charset="-122"/>
              </a:rPr>
              <a:t>菌</a:t>
            </a:r>
            <a:r>
              <a:rPr kumimoji="1" lang="zh-CN" altLang="en-US" sz="2400" dirty="0" smtClean="0">
                <a:solidFill>
                  <a:srgbClr val="FFFF00"/>
                </a:solidFill>
                <a:latin typeface="思源黑体 CN Bold" panose="020B0800000000000000" pitchFamily="34" charset="-122"/>
                <a:ea typeface="思源黑体 CN Bold" panose="020B0800000000000000" pitchFamily="34" charset="-122"/>
              </a:rPr>
              <a:t>物质</a:t>
            </a:r>
            <a:r>
              <a:rPr kumimoji="1" lang="zh-CN" altLang="en-US" sz="2400" dirty="0">
                <a:solidFill>
                  <a:srgbClr val="FFFF00"/>
                </a:solidFill>
                <a:latin typeface="思源黑体 CN Bold" panose="020B0800000000000000" pitchFamily="34" charset="-122"/>
                <a:ea typeface="思源黑体 CN Bold" panose="020B0800000000000000" pitchFamily="34" charset="-122"/>
              </a:rPr>
              <a:t>；</a:t>
            </a:r>
          </a:p>
          <a:p>
            <a:pPr eaLnBrk="1" hangingPunct="1">
              <a:lnSpc>
                <a:spcPct val="200000"/>
              </a:lnSpc>
              <a:spcBef>
                <a:spcPct val="0"/>
              </a:spcBef>
              <a:buFont typeface="Marlett" pitchFamily="2" charset="2"/>
              <a:buChar char="t"/>
            </a:pPr>
            <a:r>
              <a:rPr kumimoji="1" lang="zh-CN" altLang="en-US" sz="2400" dirty="0">
                <a:solidFill>
                  <a:srgbClr val="FFFF00"/>
                </a:solidFill>
                <a:latin typeface="思源黑体 CN Bold" panose="020B0800000000000000" pitchFamily="34" charset="-122"/>
                <a:ea typeface="思源黑体 CN Bold" panose="020B0800000000000000" pitchFamily="34" charset="-122"/>
              </a:rPr>
              <a:t>炎症中心氧浓度下降和乳酸积累，进一步抑制病原菌的生长；</a:t>
            </a:r>
          </a:p>
          <a:p>
            <a:pPr eaLnBrk="1" hangingPunct="1">
              <a:lnSpc>
                <a:spcPct val="200000"/>
              </a:lnSpc>
              <a:spcBef>
                <a:spcPct val="0"/>
              </a:spcBef>
              <a:buFont typeface="Marlett" pitchFamily="2" charset="2"/>
              <a:buChar char="t"/>
            </a:pPr>
            <a:r>
              <a:rPr kumimoji="1" lang="zh-CN" altLang="en-US" sz="2400" dirty="0">
                <a:solidFill>
                  <a:srgbClr val="FFFF00"/>
                </a:solidFill>
                <a:latin typeface="思源黑体 CN Bold" panose="020B0800000000000000" pitchFamily="34" charset="-122"/>
                <a:ea typeface="思源黑体 CN Bold" panose="020B0800000000000000" pitchFamily="34" charset="-122"/>
              </a:rPr>
              <a:t> 适度的体温升高可以加速免疫反应的进程；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9625"/>
                                        </p:tgtEl>
                                        <p:attrNameLst>
                                          <p:attrName>style.visibility</p:attrName>
                                        </p:attrNameLst>
                                      </p:cBhvr>
                                      <p:to>
                                        <p:strVal val="visible"/>
                                      </p:to>
                                    </p:set>
                                    <p:animEffect transition="in" filter="blinds(horizontal)">
                                      <p:cBhvr>
                                        <p:cTn id="7" dur="500"/>
                                        <p:tgtEl>
                                          <p:spTgt spid="2396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9626"/>
                                        </p:tgtEl>
                                        <p:attrNameLst>
                                          <p:attrName>style.visibility</p:attrName>
                                        </p:attrNameLst>
                                      </p:cBhvr>
                                      <p:to>
                                        <p:strVal val="visible"/>
                                      </p:to>
                                    </p:set>
                                    <p:animEffect transition="in" filter="box(in)">
                                      <p:cBhvr>
                                        <p:cTn id="12" dur="500"/>
                                        <p:tgtEl>
                                          <p:spTgt spid="239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5" grpId="0" autoUpdateAnimBg="0"/>
      <p:bldP spid="239626"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Text Box 3"/>
          <p:cNvSpPr txBox="1">
            <a:spLocks noChangeArrowheads="1"/>
          </p:cNvSpPr>
          <p:nvPr/>
        </p:nvSpPr>
        <p:spPr bwMode="auto">
          <a:xfrm>
            <a:off x="366713" y="1700213"/>
            <a:ext cx="541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正常体液和组织中抵抗病原体的成分：</a:t>
            </a:r>
            <a:endParaRPr lang="zh-CN" altLang="en-US" sz="2000">
              <a:solidFill>
                <a:schemeClr val="bg1"/>
              </a:solidFill>
              <a:latin typeface="思源黑体 CN Regular" panose="020B0500000000000000" pitchFamily="34" charset="-122"/>
              <a:ea typeface="思源黑体 CN Regular" panose="020B0500000000000000" pitchFamily="34" charset="-122"/>
            </a:endParaRPr>
          </a:p>
        </p:txBody>
      </p:sp>
      <p:sp>
        <p:nvSpPr>
          <p:cNvPr id="223236" name="Rectangle 4"/>
          <p:cNvSpPr>
            <a:spLocks noChangeArrowheads="1"/>
          </p:cNvSpPr>
          <p:nvPr/>
        </p:nvSpPr>
        <p:spPr bwMode="auto">
          <a:xfrm>
            <a:off x="5961063" y="1004888"/>
            <a:ext cx="1809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FF00"/>
                </a:solidFill>
                <a:latin typeface="思源黑体 CN Regular" panose="020B0500000000000000" pitchFamily="34" charset="-122"/>
                <a:ea typeface="思源黑体 CN Regular" panose="020B0500000000000000" pitchFamily="34" charset="-122"/>
              </a:rPr>
              <a:t>补体系统</a:t>
            </a:r>
          </a:p>
        </p:txBody>
      </p:sp>
      <p:sp>
        <p:nvSpPr>
          <p:cNvPr id="223237" name="Rectangle 5"/>
          <p:cNvSpPr>
            <a:spLocks noChangeArrowheads="1"/>
          </p:cNvSpPr>
          <p:nvPr/>
        </p:nvSpPr>
        <p:spPr bwMode="auto">
          <a:xfrm>
            <a:off x="5961063" y="1724025"/>
            <a:ext cx="1403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FF00"/>
                </a:solidFill>
                <a:latin typeface="思源黑体 CN Regular" panose="020B0500000000000000" pitchFamily="34" charset="-122"/>
                <a:ea typeface="思源黑体 CN Regular" panose="020B0500000000000000" pitchFamily="34" charset="-122"/>
              </a:rPr>
              <a:t>干扰素</a:t>
            </a:r>
          </a:p>
        </p:txBody>
      </p:sp>
      <p:sp>
        <p:nvSpPr>
          <p:cNvPr id="223238" name="Rectangle 6"/>
          <p:cNvSpPr>
            <a:spLocks noChangeArrowheads="1"/>
          </p:cNvSpPr>
          <p:nvPr/>
        </p:nvSpPr>
        <p:spPr bwMode="auto">
          <a:xfrm>
            <a:off x="5965825" y="2462213"/>
            <a:ext cx="2216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FF00"/>
                </a:solidFill>
                <a:latin typeface="思源黑体 CN Regular" panose="020B0500000000000000" pitchFamily="34" charset="-122"/>
                <a:ea typeface="思源黑体 CN Regular" panose="020B0500000000000000" pitchFamily="34" charset="-122"/>
              </a:rPr>
              <a:t>溶菌酶，等</a:t>
            </a:r>
          </a:p>
        </p:txBody>
      </p:sp>
      <p:sp>
        <p:nvSpPr>
          <p:cNvPr id="223239" name="AutoShape 7"/>
          <p:cNvSpPr>
            <a:spLocks/>
          </p:cNvSpPr>
          <p:nvPr/>
        </p:nvSpPr>
        <p:spPr bwMode="auto">
          <a:xfrm>
            <a:off x="5580063" y="1281113"/>
            <a:ext cx="381000" cy="1447800"/>
          </a:xfrm>
          <a:prstGeom prst="leftBrace">
            <a:avLst>
              <a:gd name="adj1" fmla="val 31667"/>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latin typeface="思源黑体 CN Regular" panose="020B0500000000000000" pitchFamily="34" charset="-122"/>
              <a:ea typeface="思源黑体 CN Regular" panose="020B0500000000000000" pitchFamily="34" charset="-122"/>
            </a:endParaRPr>
          </a:p>
        </p:txBody>
      </p:sp>
      <p:sp>
        <p:nvSpPr>
          <p:cNvPr id="223240" name="Text Box 8"/>
          <p:cNvSpPr txBox="1">
            <a:spLocks noChangeArrowheads="1"/>
          </p:cNvSpPr>
          <p:nvPr/>
        </p:nvSpPr>
        <p:spPr bwMode="auto">
          <a:xfrm>
            <a:off x="366713" y="3379788"/>
            <a:ext cx="6384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FFFF00"/>
                </a:solidFill>
                <a:latin typeface="思源黑体 CN Regular" panose="020B0500000000000000" pitchFamily="34" charset="-122"/>
                <a:ea typeface="思源黑体 CN Regular" panose="020B0500000000000000" pitchFamily="34" charset="-122"/>
              </a:rPr>
              <a:t>1.</a:t>
            </a:r>
            <a:r>
              <a:rPr lang="zh-CN" altLang="en-US" sz="2800">
                <a:solidFill>
                  <a:srgbClr val="FFFF00"/>
                </a:solidFill>
                <a:latin typeface="思源黑体 CN Regular" panose="020B0500000000000000" pitchFamily="34" charset="-122"/>
                <a:ea typeface="思源黑体 CN Regular" panose="020B0500000000000000" pitchFamily="34" charset="-122"/>
              </a:rPr>
              <a:t>补体系统（</a:t>
            </a:r>
            <a:r>
              <a:rPr lang="en-US" altLang="zh-CN" sz="2800">
                <a:solidFill>
                  <a:srgbClr val="FFFF00"/>
                </a:solidFill>
                <a:latin typeface="思源黑体 CN Regular" panose="020B0500000000000000" pitchFamily="34" charset="-122"/>
                <a:ea typeface="思源黑体 CN Regular" panose="020B0500000000000000" pitchFamily="34" charset="-122"/>
              </a:rPr>
              <a:t>complement system</a:t>
            </a:r>
            <a:r>
              <a:rPr lang="zh-CN" altLang="en-US" sz="2800">
                <a:solidFill>
                  <a:srgbClr val="FFFF00"/>
                </a:solidFill>
                <a:latin typeface="思源黑体 CN Regular" panose="020B0500000000000000" pitchFamily="34" charset="-122"/>
                <a:ea typeface="思源黑体 CN Regular" panose="020B0500000000000000" pitchFamily="34" charset="-122"/>
              </a:rPr>
              <a:t>）：</a:t>
            </a:r>
          </a:p>
        </p:txBody>
      </p:sp>
      <p:sp>
        <p:nvSpPr>
          <p:cNvPr id="223241" name="Text Box 9"/>
          <p:cNvSpPr txBox="1">
            <a:spLocks noChangeArrowheads="1"/>
          </p:cNvSpPr>
          <p:nvPr/>
        </p:nvSpPr>
        <p:spPr bwMode="auto">
          <a:xfrm>
            <a:off x="365125" y="4048125"/>
            <a:ext cx="854392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000">
                <a:solidFill>
                  <a:schemeClr val="bg1"/>
                </a:solidFill>
                <a:latin typeface="思源黑体 CN Regular" panose="020B0500000000000000" pitchFamily="34" charset="-122"/>
                <a:ea typeface="思源黑体 CN Regular" panose="020B0500000000000000" pitchFamily="34" charset="-122"/>
              </a:rPr>
              <a:t>存在于正常机体体液中的非特异性的杀菌物质，包括廿余种蛋白质成分，主要由</a:t>
            </a:r>
            <a:r>
              <a:rPr lang="zh-CN" altLang="en-US" sz="2000">
                <a:solidFill>
                  <a:srgbClr val="66FF33"/>
                </a:solidFill>
                <a:latin typeface="思源黑体 CN Regular" panose="020B0500000000000000" pitchFamily="34" charset="-122"/>
                <a:ea typeface="思源黑体 CN Regular" panose="020B0500000000000000" pitchFamily="34" charset="-122"/>
              </a:rPr>
              <a:t>肝细胞</a:t>
            </a:r>
            <a:r>
              <a:rPr lang="zh-CN" altLang="en-US" sz="2000">
                <a:solidFill>
                  <a:schemeClr val="bg1"/>
                </a:solidFill>
                <a:latin typeface="思源黑体 CN Regular" panose="020B0500000000000000" pitchFamily="34" charset="-122"/>
                <a:ea typeface="思源黑体 CN Regular" panose="020B0500000000000000" pitchFamily="34" charset="-122"/>
              </a:rPr>
              <a:t>和</a:t>
            </a:r>
            <a:r>
              <a:rPr lang="zh-CN" altLang="en-US" sz="2000">
                <a:solidFill>
                  <a:srgbClr val="66FF33"/>
                </a:solidFill>
                <a:latin typeface="思源黑体 CN Regular" panose="020B0500000000000000" pitchFamily="34" charset="-122"/>
                <a:ea typeface="思源黑体 CN Regular" panose="020B0500000000000000" pitchFamily="34" charset="-122"/>
              </a:rPr>
              <a:t>巨噬细胞</a:t>
            </a:r>
            <a:r>
              <a:rPr lang="zh-CN" altLang="en-US" sz="2000">
                <a:solidFill>
                  <a:schemeClr val="bg1"/>
                </a:solidFill>
                <a:latin typeface="思源黑体 CN Regular" panose="020B0500000000000000" pitchFamily="34" charset="-122"/>
                <a:ea typeface="思源黑体 CN Regular" panose="020B0500000000000000" pitchFamily="34" charset="-122"/>
              </a:rPr>
              <a:t>产生，通常以无活性形式存在于正常血清和体液中。当在一定条件下促发补体系统的一系列酶促级联反应，使补体由</a:t>
            </a:r>
            <a:r>
              <a:rPr lang="zh-CN" altLang="en-US" sz="2000" u="sng">
                <a:solidFill>
                  <a:schemeClr val="bg1"/>
                </a:solidFill>
                <a:latin typeface="思源黑体 CN Regular" panose="020B0500000000000000" pitchFamily="34" charset="-122"/>
                <a:ea typeface="思源黑体 CN Regular" panose="020B0500000000000000" pitchFamily="34" charset="-122"/>
              </a:rPr>
              <a:t>无活性形式</a:t>
            </a:r>
            <a:r>
              <a:rPr lang="zh-CN" altLang="en-US" sz="2000">
                <a:solidFill>
                  <a:srgbClr val="FFFF00"/>
                </a:solidFill>
                <a:latin typeface="思源黑体 CN Regular" panose="020B0500000000000000" pitchFamily="34" charset="-122"/>
                <a:ea typeface="思源黑体 CN Regular" panose="020B0500000000000000" pitchFamily="34" charset="-122"/>
              </a:rPr>
              <a:t>转变为</a:t>
            </a:r>
            <a:r>
              <a:rPr lang="zh-CN" altLang="en-US" sz="2000">
                <a:solidFill>
                  <a:schemeClr val="bg1"/>
                </a:solidFill>
                <a:latin typeface="思源黑体 CN Regular" panose="020B0500000000000000" pitchFamily="34" charset="-122"/>
                <a:ea typeface="思源黑体 CN Regular" panose="020B0500000000000000" pitchFamily="34" charset="-122"/>
              </a:rPr>
              <a:t>对病原体具有杀灭作用的</a:t>
            </a:r>
            <a:r>
              <a:rPr lang="zh-CN" altLang="en-US" sz="2000" u="sng">
                <a:solidFill>
                  <a:schemeClr val="bg1"/>
                </a:solidFill>
                <a:latin typeface="思源黑体 CN Regular" panose="020B0500000000000000" pitchFamily="34" charset="-122"/>
                <a:ea typeface="思源黑体 CN Regular" panose="020B0500000000000000" pitchFamily="34" charset="-122"/>
              </a:rPr>
              <a:t>活性形式</a:t>
            </a:r>
            <a:r>
              <a:rPr lang="zh-CN" altLang="en-US" sz="2000">
                <a:solidFill>
                  <a:schemeClr val="bg1"/>
                </a:solidFill>
                <a:latin typeface="思源黑体 CN Regular" panose="020B0500000000000000" pitchFamily="34" charset="-122"/>
                <a:ea typeface="思源黑体 CN Regular" panose="020B0500000000000000" pitchFamily="34" charset="-122"/>
              </a:rPr>
              <a:t>称</a:t>
            </a:r>
            <a:r>
              <a:rPr lang="zh-CN" altLang="en-US" sz="2400" b="1">
                <a:solidFill>
                  <a:srgbClr val="66FF33"/>
                </a:solidFill>
                <a:latin typeface="思源黑体 CN Regular" panose="020B0500000000000000" pitchFamily="34" charset="-122"/>
                <a:ea typeface="思源黑体 CN Regular" panose="020B0500000000000000" pitchFamily="34" charset="-122"/>
              </a:rPr>
              <a:t>补体激活</a:t>
            </a:r>
            <a:r>
              <a:rPr lang="zh-CN" altLang="en-US" sz="2000">
                <a:latin typeface="思源黑体 CN Regular" panose="020B0500000000000000" pitchFamily="34" charset="-122"/>
                <a:ea typeface="思源黑体 CN Regular" panose="020B0500000000000000" pitchFamily="34" charset="-122"/>
              </a:rPr>
              <a:t>。</a:t>
            </a:r>
            <a:endParaRPr kumimoji="1" lang="zh-CN" altLang="en-US" sz="2000">
              <a:latin typeface="思源黑体 CN Regular" panose="020B0500000000000000" pitchFamily="34" charset="-122"/>
              <a:ea typeface="思源黑体 CN Regular" panose="020B0500000000000000" pitchFamily="34" charset="-122"/>
            </a:endParaRPr>
          </a:p>
        </p:txBody>
      </p:sp>
      <p:grpSp>
        <p:nvGrpSpPr>
          <p:cNvPr id="55305" name="组合 9"/>
          <p:cNvGrpSpPr>
            <a:grpSpLocks/>
          </p:cNvGrpSpPr>
          <p:nvPr/>
        </p:nvGrpSpPr>
        <p:grpSpPr bwMode="auto">
          <a:xfrm>
            <a:off x="0" y="230188"/>
            <a:ext cx="9274175" cy="677862"/>
            <a:chOff x="-12700" y="312738"/>
            <a:chExt cx="9274096" cy="678304"/>
          </a:xfrm>
        </p:grpSpPr>
        <p:sp>
          <p:nvSpPr>
            <p:cNvPr id="11" name="矩形 10"/>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307"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四、正常体液或组织中的抗菌物质</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3235"/>
                                        </p:tgtEl>
                                        <p:attrNameLst>
                                          <p:attrName>style.visibility</p:attrName>
                                        </p:attrNameLst>
                                      </p:cBhvr>
                                      <p:to>
                                        <p:strVal val="visible"/>
                                      </p:to>
                                    </p:set>
                                    <p:anim calcmode="lin" valueType="num">
                                      <p:cBhvr additive="base">
                                        <p:cTn id="7" dur="500" fill="hold"/>
                                        <p:tgtEl>
                                          <p:spTgt spid="223235"/>
                                        </p:tgtEl>
                                        <p:attrNameLst>
                                          <p:attrName>ppt_x</p:attrName>
                                        </p:attrNameLst>
                                      </p:cBhvr>
                                      <p:tavLst>
                                        <p:tav tm="0">
                                          <p:val>
                                            <p:strVal val="0-#ppt_w/2"/>
                                          </p:val>
                                        </p:tav>
                                        <p:tav tm="100000">
                                          <p:val>
                                            <p:strVal val="#ppt_x"/>
                                          </p:val>
                                        </p:tav>
                                      </p:tavLst>
                                    </p:anim>
                                    <p:anim calcmode="lin" valueType="num">
                                      <p:cBhvr additive="base">
                                        <p:cTn id="8" dur="500" fill="hold"/>
                                        <p:tgtEl>
                                          <p:spTgt spid="22323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3239"/>
                                        </p:tgtEl>
                                        <p:attrNameLst>
                                          <p:attrName>style.visibility</p:attrName>
                                        </p:attrNameLst>
                                      </p:cBhvr>
                                      <p:to>
                                        <p:strVal val="visible"/>
                                      </p:to>
                                    </p:set>
                                    <p:anim calcmode="lin" valueType="num">
                                      <p:cBhvr additive="base">
                                        <p:cTn id="13" dur="500" fill="hold"/>
                                        <p:tgtEl>
                                          <p:spTgt spid="223239"/>
                                        </p:tgtEl>
                                        <p:attrNameLst>
                                          <p:attrName>ppt_x</p:attrName>
                                        </p:attrNameLst>
                                      </p:cBhvr>
                                      <p:tavLst>
                                        <p:tav tm="0">
                                          <p:val>
                                            <p:strVal val="#ppt_x"/>
                                          </p:val>
                                        </p:tav>
                                        <p:tav tm="100000">
                                          <p:val>
                                            <p:strVal val="#ppt_x"/>
                                          </p:val>
                                        </p:tav>
                                      </p:tavLst>
                                    </p:anim>
                                    <p:anim calcmode="lin" valueType="num">
                                      <p:cBhvr additive="base">
                                        <p:cTn id="14" dur="500" fill="hold"/>
                                        <p:tgtEl>
                                          <p:spTgt spid="223239"/>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3" presetClass="entr" presetSubtype="32" fill="hold" grpId="0" nodeType="afterEffect">
                                  <p:stCondLst>
                                    <p:cond delay="0"/>
                                  </p:stCondLst>
                                  <p:childTnLst>
                                    <p:set>
                                      <p:cBhvr>
                                        <p:cTn id="17" dur="1" fill="hold">
                                          <p:stCondLst>
                                            <p:cond delay="0"/>
                                          </p:stCondLst>
                                        </p:cTn>
                                        <p:tgtEl>
                                          <p:spTgt spid="223236"/>
                                        </p:tgtEl>
                                        <p:attrNameLst>
                                          <p:attrName>style.visibility</p:attrName>
                                        </p:attrNameLst>
                                      </p:cBhvr>
                                      <p:to>
                                        <p:strVal val="visible"/>
                                      </p:to>
                                    </p:set>
                                    <p:anim calcmode="lin" valueType="num">
                                      <p:cBhvr>
                                        <p:cTn id="18" dur="500" fill="hold"/>
                                        <p:tgtEl>
                                          <p:spTgt spid="223236"/>
                                        </p:tgtEl>
                                        <p:attrNameLst>
                                          <p:attrName>ppt_w</p:attrName>
                                        </p:attrNameLst>
                                      </p:cBhvr>
                                      <p:tavLst>
                                        <p:tav tm="0">
                                          <p:val>
                                            <p:strVal val="4*#ppt_w"/>
                                          </p:val>
                                        </p:tav>
                                        <p:tav tm="100000">
                                          <p:val>
                                            <p:strVal val="#ppt_w"/>
                                          </p:val>
                                        </p:tav>
                                      </p:tavLst>
                                    </p:anim>
                                    <p:anim calcmode="lin" valueType="num">
                                      <p:cBhvr>
                                        <p:cTn id="19" dur="500" fill="hold"/>
                                        <p:tgtEl>
                                          <p:spTgt spid="223236"/>
                                        </p:tgtEl>
                                        <p:attrNameLst>
                                          <p:attrName>ppt_h</p:attrName>
                                        </p:attrNameLst>
                                      </p:cBhvr>
                                      <p:tavLst>
                                        <p:tav tm="0">
                                          <p:val>
                                            <p:strVal val="4*#ppt_h"/>
                                          </p:val>
                                        </p:tav>
                                        <p:tav tm="100000">
                                          <p:val>
                                            <p:strVal val="#ppt_h"/>
                                          </p:val>
                                        </p:tav>
                                      </p:tavLst>
                                    </p:anim>
                                  </p:childTnLst>
                                </p:cTn>
                              </p:par>
                            </p:childTnLst>
                          </p:cTn>
                        </p:par>
                        <p:par>
                          <p:cTn id="20" fill="hold" nodeType="afterGroup">
                            <p:stCondLst>
                              <p:cond delay="1000"/>
                            </p:stCondLst>
                            <p:childTnLst>
                              <p:par>
                                <p:cTn id="21" presetID="23" presetClass="entr" presetSubtype="32" fill="hold" grpId="0" nodeType="afterEffect">
                                  <p:stCondLst>
                                    <p:cond delay="0"/>
                                  </p:stCondLst>
                                  <p:childTnLst>
                                    <p:set>
                                      <p:cBhvr>
                                        <p:cTn id="22" dur="1" fill="hold">
                                          <p:stCondLst>
                                            <p:cond delay="0"/>
                                          </p:stCondLst>
                                        </p:cTn>
                                        <p:tgtEl>
                                          <p:spTgt spid="223237"/>
                                        </p:tgtEl>
                                        <p:attrNameLst>
                                          <p:attrName>style.visibility</p:attrName>
                                        </p:attrNameLst>
                                      </p:cBhvr>
                                      <p:to>
                                        <p:strVal val="visible"/>
                                      </p:to>
                                    </p:set>
                                    <p:anim calcmode="lin" valueType="num">
                                      <p:cBhvr>
                                        <p:cTn id="23" dur="500" fill="hold"/>
                                        <p:tgtEl>
                                          <p:spTgt spid="223237"/>
                                        </p:tgtEl>
                                        <p:attrNameLst>
                                          <p:attrName>ppt_w</p:attrName>
                                        </p:attrNameLst>
                                      </p:cBhvr>
                                      <p:tavLst>
                                        <p:tav tm="0">
                                          <p:val>
                                            <p:strVal val="4*#ppt_w"/>
                                          </p:val>
                                        </p:tav>
                                        <p:tav tm="100000">
                                          <p:val>
                                            <p:strVal val="#ppt_w"/>
                                          </p:val>
                                        </p:tav>
                                      </p:tavLst>
                                    </p:anim>
                                    <p:anim calcmode="lin" valueType="num">
                                      <p:cBhvr>
                                        <p:cTn id="24" dur="500" fill="hold"/>
                                        <p:tgtEl>
                                          <p:spTgt spid="223237"/>
                                        </p:tgtEl>
                                        <p:attrNameLst>
                                          <p:attrName>ppt_h</p:attrName>
                                        </p:attrNameLst>
                                      </p:cBhvr>
                                      <p:tavLst>
                                        <p:tav tm="0">
                                          <p:val>
                                            <p:strVal val="4*#ppt_h"/>
                                          </p:val>
                                        </p:tav>
                                        <p:tav tm="100000">
                                          <p:val>
                                            <p:strVal val="#ppt_h"/>
                                          </p:val>
                                        </p:tav>
                                      </p:tavLst>
                                    </p:anim>
                                  </p:childTnLst>
                                </p:cTn>
                              </p:par>
                            </p:childTnLst>
                          </p:cTn>
                        </p:par>
                        <p:par>
                          <p:cTn id="25" fill="hold" nodeType="afterGroup">
                            <p:stCondLst>
                              <p:cond delay="1500"/>
                            </p:stCondLst>
                            <p:childTnLst>
                              <p:par>
                                <p:cTn id="26" presetID="23" presetClass="entr" presetSubtype="32" fill="hold" grpId="0" nodeType="afterEffect">
                                  <p:stCondLst>
                                    <p:cond delay="0"/>
                                  </p:stCondLst>
                                  <p:childTnLst>
                                    <p:set>
                                      <p:cBhvr>
                                        <p:cTn id="27" dur="1" fill="hold">
                                          <p:stCondLst>
                                            <p:cond delay="0"/>
                                          </p:stCondLst>
                                        </p:cTn>
                                        <p:tgtEl>
                                          <p:spTgt spid="223238"/>
                                        </p:tgtEl>
                                        <p:attrNameLst>
                                          <p:attrName>style.visibility</p:attrName>
                                        </p:attrNameLst>
                                      </p:cBhvr>
                                      <p:to>
                                        <p:strVal val="visible"/>
                                      </p:to>
                                    </p:set>
                                    <p:anim calcmode="lin" valueType="num">
                                      <p:cBhvr>
                                        <p:cTn id="28" dur="500" fill="hold"/>
                                        <p:tgtEl>
                                          <p:spTgt spid="223238"/>
                                        </p:tgtEl>
                                        <p:attrNameLst>
                                          <p:attrName>ppt_w</p:attrName>
                                        </p:attrNameLst>
                                      </p:cBhvr>
                                      <p:tavLst>
                                        <p:tav tm="0">
                                          <p:val>
                                            <p:strVal val="4*#ppt_w"/>
                                          </p:val>
                                        </p:tav>
                                        <p:tav tm="100000">
                                          <p:val>
                                            <p:strVal val="#ppt_w"/>
                                          </p:val>
                                        </p:tav>
                                      </p:tavLst>
                                    </p:anim>
                                    <p:anim calcmode="lin" valueType="num">
                                      <p:cBhvr>
                                        <p:cTn id="29" dur="500" fill="hold"/>
                                        <p:tgtEl>
                                          <p:spTgt spid="223238"/>
                                        </p:tgtEl>
                                        <p:attrNameLst>
                                          <p:attrName>ppt_h</p:attrName>
                                        </p:attrNameLst>
                                      </p:cBhvr>
                                      <p:tavLst>
                                        <p:tav tm="0">
                                          <p:val>
                                            <p:strVal val="4*#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12" fill="hold" grpId="0" nodeType="clickEffect">
                                  <p:stCondLst>
                                    <p:cond delay="0"/>
                                  </p:stCondLst>
                                  <p:childTnLst>
                                    <p:set>
                                      <p:cBhvr>
                                        <p:cTn id="33" dur="1" fill="hold">
                                          <p:stCondLst>
                                            <p:cond delay="0"/>
                                          </p:stCondLst>
                                        </p:cTn>
                                        <p:tgtEl>
                                          <p:spTgt spid="223240"/>
                                        </p:tgtEl>
                                        <p:attrNameLst>
                                          <p:attrName>style.visibility</p:attrName>
                                        </p:attrNameLst>
                                      </p:cBhvr>
                                      <p:to>
                                        <p:strVal val="visible"/>
                                      </p:to>
                                    </p:set>
                                    <p:anim calcmode="lin" valueType="num">
                                      <p:cBhvr additive="base">
                                        <p:cTn id="34" dur="500" fill="hold"/>
                                        <p:tgtEl>
                                          <p:spTgt spid="223240"/>
                                        </p:tgtEl>
                                        <p:attrNameLst>
                                          <p:attrName>ppt_x</p:attrName>
                                        </p:attrNameLst>
                                      </p:cBhvr>
                                      <p:tavLst>
                                        <p:tav tm="0">
                                          <p:val>
                                            <p:strVal val="0-#ppt_w/2"/>
                                          </p:val>
                                        </p:tav>
                                        <p:tav tm="100000">
                                          <p:val>
                                            <p:strVal val="#ppt_x"/>
                                          </p:val>
                                        </p:tav>
                                      </p:tavLst>
                                    </p:anim>
                                    <p:anim calcmode="lin" valueType="num">
                                      <p:cBhvr additive="base">
                                        <p:cTn id="35" dur="500" fill="hold"/>
                                        <p:tgtEl>
                                          <p:spTgt spid="223240"/>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23241"/>
                                        </p:tgtEl>
                                        <p:attrNameLst>
                                          <p:attrName>style.visibility</p:attrName>
                                        </p:attrNameLst>
                                      </p:cBhvr>
                                      <p:to>
                                        <p:strVal val="visible"/>
                                      </p:to>
                                    </p:set>
                                    <p:anim calcmode="lin" valueType="num">
                                      <p:cBhvr additive="base">
                                        <p:cTn id="40" dur="500" fill="hold"/>
                                        <p:tgtEl>
                                          <p:spTgt spid="223241"/>
                                        </p:tgtEl>
                                        <p:attrNameLst>
                                          <p:attrName>ppt_x</p:attrName>
                                        </p:attrNameLst>
                                      </p:cBhvr>
                                      <p:tavLst>
                                        <p:tav tm="0">
                                          <p:val>
                                            <p:strVal val="0-#ppt_w/2"/>
                                          </p:val>
                                        </p:tav>
                                        <p:tav tm="100000">
                                          <p:val>
                                            <p:strVal val="#ppt_x"/>
                                          </p:val>
                                        </p:tav>
                                      </p:tavLst>
                                    </p:anim>
                                    <p:anim calcmode="lin" valueType="num">
                                      <p:cBhvr additive="base">
                                        <p:cTn id="41" dur="500" fill="hold"/>
                                        <p:tgtEl>
                                          <p:spTgt spid="2232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autoUpdateAnimBg="0"/>
      <p:bldP spid="223236" grpId="0" autoUpdateAnimBg="0"/>
      <p:bldP spid="223237" grpId="0" autoUpdateAnimBg="0"/>
      <p:bldP spid="223238" grpId="0" autoUpdateAnimBg="0"/>
      <p:bldP spid="223239" grpId="0" animBg="1"/>
      <p:bldP spid="223240" grpId="0" autoUpdateAnimBg="0"/>
      <p:bldP spid="223241"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11-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 y="382722"/>
            <a:ext cx="8258175"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3"/>
          <p:cNvSpPr>
            <a:spLocks noChangeArrowheads="1"/>
          </p:cNvSpPr>
          <p:nvPr/>
        </p:nvSpPr>
        <p:spPr bwMode="auto">
          <a:xfrm>
            <a:off x="285750" y="5301208"/>
            <a:ext cx="88582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defRPr/>
            </a:pPr>
            <a:r>
              <a:rPr lang="zh-CN" altLang="en-US" sz="2400" dirty="0" smtClean="0">
                <a:solidFill>
                  <a:srgbClr val="FFFF00"/>
                </a:solidFill>
                <a:latin typeface="思源黑体 CN Heavy" panose="020B0A00000000000000" pitchFamily="34" charset="-122"/>
                <a:ea typeface="思源黑体 CN Heavy" panose="020B0A00000000000000" pitchFamily="34" charset="-122"/>
              </a:rPr>
              <a:t>对病原体具有杀灭作用的补体活性形式</a:t>
            </a:r>
            <a:r>
              <a:rPr lang="en-US" altLang="zh-CN" sz="2400" dirty="0" smtClean="0">
                <a:solidFill>
                  <a:srgbClr val="FFFF00"/>
                </a:solidFill>
                <a:latin typeface="思源黑体 CN Heavy" panose="020B0A00000000000000" pitchFamily="34" charset="-122"/>
                <a:ea typeface="思源黑体 CN Heavy" panose="020B0A00000000000000" pitchFamily="34" charset="-122"/>
              </a:rPr>
              <a:t>----</a:t>
            </a:r>
            <a:r>
              <a:rPr lang="zh-CN" altLang="en-US" sz="2000" dirty="0" smtClean="0">
                <a:solidFill>
                  <a:srgbClr val="FFFF00"/>
                </a:solidFill>
                <a:latin typeface="思源黑体 CN Heavy" panose="020B0A00000000000000" pitchFamily="34" charset="-122"/>
                <a:ea typeface="思源黑体 CN Heavy" panose="020B0A00000000000000" pitchFamily="34" charset="-122"/>
              </a:rPr>
              <a:t>引起膜不可逆损伤，导致细胞溶解（革兰氏阴性菌、具有脂蛋白膜的病毒颗粒、红细胞和有核细胞）</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7812167" y="379413"/>
            <a:ext cx="1107996" cy="586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dirty="0">
                <a:solidFill>
                  <a:srgbClr val="FFFF00"/>
                </a:solidFill>
                <a:latin typeface="思源黑体 CN Medium" panose="020B0600000000000000" pitchFamily="34" charset="-122"/>
                <a:ea typeface="思源黑体 CN Medium" panose="020B0600000000000000" pitchFamily="34" charset="-122"/>
              </a:rPr>
              <a:t>补体激活的经典途径</a:t>
            </a:r>
            <a:r>
              <a:rPr kumimoji="1" lang="en-US" altLang="zh-CN" sz="2800" dirty="0">
                <a:solidFill>
                  <a:srgbClr val="FFFF00"/>
                </a:solidFill>
                <a:latin typeface="思源黑体 CN Medium" panose="020B0600000000000000" pitchFamily="34" charset="-122"/>
                <a:ea typeface="思源黑体 CN Medium" panose="020B0600000000000000" pitchFamily="34" charset="-122"/>
              </a:rPr>
              <a:t>---</a:t>
            </a:r>
            <a:r>
              <a:rPr lang="zh-CN" altLang="en-US" sz="2400" dirty="0">
                <a:solidFill>
                  <a:schemeClr val="bg1"/>
                </a:solidFill>
                <a:latin typeface="思源黑体 CN Medium" panose="020B0600000000000000" pitchFamily="34" charset="-122"/>
                <a:ea typeface="思源黑体 CN Medium" panose="020B0600000000000000" pitchFamily="34" charset="-122"/>
              </a:rPr>
              <a:t>被任何抗原抗体</a:t>
            </a:r>
          </a:p>
          <a:p>
            <a:pPr eaLnBrk="1" hangingPunct="1">
              <a:spcBef>
                <a:spcPct val="0"/>
              </a:spcBef>
              <a:buFontTx/>
              <a:buNone/>
            </a:pPr>
            <a:r>
              <a:rPr lang="zh-CN" altLang="en-US" sz="2400" dirty="0">
                <a:solidFill>
                  <a:schemeClr val="bg1"/>
                </a:solidFill>
                <a:latin typeface="思源黑体 CN Medium" panose="020B0600000000000000" pitchFamily="34" charset="-122"/>
                <a:ea typeface="思源黑体 CN Medium" panose="020B0600000000000000" pitchFamily="34" charset="-122"/>
              </a:rPr>
              <a:t>复合物所激活，起补充抗体的作</a:t>
            </a:r>
            <a:r>
              <a:rPr lang="en-US" altLang="zh-CN" sz="2400" dirty="0">
                <a:solidFill>
                  <a:schemeClr val="accent1"/>
                </a:solidFill>
                <a:latin typeface="思源黑体 CN Medium" panose="020B0600000000000000" pitchFamily="34" charset="-122"/>
                <a:ea typeface="思源黑体 CN Medium" panose="020B0600000000000000" pitchFamily="34" charset="-122"/>
              </a:rPr>
              <a:t>-----</a:t>
            </a:r>
            <a:r>
              <a:rPr lang="zh-CN" altLang="en-US" dirty="0">
                <a:solidFill>
                  <a:srgbClr val="66FF33"/>
                </a:solidFill>
                <a:latin typeface="思源黑体 CN Medium" panose="020B0600000000000000" pitchFamily="34" charset="-122"/>
                <a:ea typeface="思源黑体 CN Medium" panose="020B0600000000000000" pitchFamily="34" charset="-122"/>
              </a:rPr>
              <a:t>补体</a:t>
            </a:r>
            <a:endParaRPr lang="zh-CN" altLang="en-US" sz="2400" dirty="0">
              <a:solidFill>
                <a:schemeClr val="accent1"/>
              </a:solidFill>
              <a:latin typeface="思源黑体 CN Medium" panose="020B0600000000000000" pitchFamily="34" charset="-122"/>
              <a:ea typeface="思源黑体 CN Medium" panose="020B0600000000000000"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1" y="883606"/>
            <a:ext cx="7767537" cy="5507890"/>
          </a:xfrm>
          <a:prstGeom prst="rect">
            <a:avLst/>
          </a:prstGeom>
        </p:spPr>
      </p:pic>
      <p:grpSp>
        <p:nvGrpSpPr>
          <p:cNvPr id="5" name="组合 4"/>
          <p:cNvGrpSpPr/>
          <p:nvPr/>
        </p:nvGrpSpPr>
        <p:grpSpPr>
          <a:xfrm>
            <a:off x="1845052" y="1512416"/>
            <a:ext cx="4601203" cy="2543060"/>
            <a:chOff x="1845052" y="1512416"/>
            <a:chExt cx="4601203" cy="2543060"/>
          </a:xfrm>
          <a:solidFill>
            <a:srgbClr val="FF0000">
              <a:alpha val="22000"/>
            </a:srgbClr>
          </a:solidFill>
        </p:grpSpPr>
        <p:sp>
          <p:nvSpPr>
            <p:cNvPr id="7" name="燕尾形 6"/>
            <p:cNvSpPr/>
            <p:nvPr/>
          </p:nvSpPr>
          <p:spPr>
            <a:xfrm rot="1659228">
              <a:off x="3729066" y="3034270"/>
              <a:ext cx="504056" cy="64807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rot="2508847">
              <a:off x="2976705" y="2447586"/>
              <a:ext cx="504056" cy="64807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rot="1310005">
              <a:off x="4181534" y="3269018"/>
              <a:ext cx="504056" cy="64807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4723051" y="3407404"/>
              <a:ext cx="504056" cy="64807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5942199" y="3407404"/>
              <a:ext cx="504056" cy="64807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1"/>
            <p:cNvSpPr/>
            <p:nvPr/>
          </p:nvSpPr>
          <p:spPr>
            <a:xfrm>
              <a:off x="5332625" y="3407404"/>
              <a:ext cx="504056" cy="64807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rot="2507997">
              <a:off x="1845052" y="1512416"/>
              <a:ext cx="504056" cy="64807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rot="2346443">
              <a:off x="2642566" y="2135524"/>
              <a:ext cx="504056" cy="64807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rot="2142877">
              <a:off x="2247967" y="1824404"/>
              <a:ext cx="504056" cy="64807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rot="2048191">
              <a:off x="3311750" y="2760427"/>
              <a:ext cx="504056" cy="64807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850" y="1268413"/>
            <a:ext cx="8640763" cy="3313112"/>
          </a:xfrm>
        </p:spPr>
        <p:txBody>
          <a:bodyPr/>
          <a:lstStyle/>
          <a:p>
            <a:pPr algn="just">
              <a:lnSpc>
                <a:spcPct val="150000"/>
              </a:lnSpc>
              <a:defRPr/>
            </a:pPr>
            <a:r>
              <a:rPr lang="zh-CN" altLang="en-US" sz="2400" dirty="0" smtClean="0">
                <a:solidFill>
                  <a:schemeClr val="bg1"/>
                </a:solidFill>
                <a:latin typeface="思源黑体 CN Normal" panose="020B0400000000000000" pitchFamily="34" charset="-122"/>
                <a:ea typeface="思源黑体 CN Normal" panose="020B0400000000000000" pitchFamily="34" charset="-122"/>
              </a:rPr>
              <a:t>内地</a:t>
            </a:r>
            <a:r>
              <a:rPr lang="en-US" altLang="zh-CN" sz="2400" dirty="0" smtClean="0">
                <a:solidFill>
                  <a:schemeClr val="bg1"/>
                </a:solidFill>
                <a:latin typeface="思源黑体 CN Normal" panose="020B0400000000000000" pitchFamily="34" charset="-122"/>
                <a:ea typeface="思源黑体 CN Normal" panose="020B0400000000000000" pitchFamily="34" charset="-122"/>
              </a:rPr>
              <a:t>2014</a:t>
            </a:r>
            <a:r>
              <a:rPr lang="zh-CN" altLang="en-US" sz="2400" dirty="0" smtClean="0">
                <a:solidFill>
                  <a:schemeClr val="bg1"/>
                </a:solidFill>
                <a:latin typeface="思源黑体 CN Normal" panose="020B0400000000000000" pitchFamily="34" charset="-122"/>
                <a:ea typeface="思源黑体 CN Normal" panose="020B0400000000000000" pitchFamily="34" charset="-122"/>
              </a:rPr>
              <a:t>年度共报告法定传染病</a:t>
            </a:r>
            <a:r>
              <a:rPr lang="en-US" altLang="zh-CN" sz="2400" dirty="0" smtClean="0">
                <a:solidFill>
                  <a:schemeClr val="bg1"/>
                </a:solidFill>
                <a:latin typeface="思源黑体 CN Normal" panose="020B0400000000000000" pitchFamily="34" charset="-122"/>
                <a:ea typeface="思源黑体 CN Normal" panose="020B0400000000000000" pitchFamily="34" charset="-122"/>
              </a:rPr>
              <a:t>7184391</a:t>
            </a:r>
            <a:r>
              <a:rPr lang="zh-CN" altLang="en-US" sz="2400" dirty="0" smtClean="0">
                <a:solidFill>
                  <a:schemeClr val="bg1"/>
                </a:solidFill>
                <a:latin typeface="思源黑体 CN Normal" panose="020B0400000000000000" pitchFamily="34" charset="-122"/>
                <a:ea typeface="思源黑体 CN Normal" panose="020B0400000000000000" pitchFamily="34" charset="-122"/>
              </a:rPr>
              <a:t>例，死亡</a:t>
            </a:r>
            <a:r>
              <a:rPr lang="en-US" altLang="zh-CN" sz="2400" dirty="0" smtClean="0">
                <a:solidFill>
                  <a:schemeClr val="bg1"/>
                </a:solidFill>
                <a:latin typeface="思源黑体 CN Normal" panose="020B0400000000000000" pitchFamily="34" charset="-122"/>
                <a:ea typeface="思源黑体 CN Normal" panose="020B0400000000000000" pitchFamily="34" charset="-122"/>
              </a:rPr>
              <a:t>16629</a:t>
            </a:r>
            <a:r>
              <a:rPr lang="zh-CN" altLang="en-US" sz="2400" dirty="0" smtClean="0">
                <a:solidFill>
                  <a:schemeClr val="bg1"/>
                </a:solidFill>
                <a:latin typeface="思源黑体 CN Normal" panose="020B0400000000000000" pitchFamily="34" charset="-122"/>
                <a:ea typeface="思源黑体 CN Normal" panose="020B0400000000000000" pitchFamily="34" charset="-122"/>
              </a:rPr>
              <a:t>人，报告发病率</a:t>
            </a:r>
            <a:r>
              <a:rPr lang="en-US" altLang="zh-CN" sz="2400" dirty="0" smtClean="0">
                <a:solidFill>
                  <a:schemeClr val="bg1"/>
                </a:solidFill>
                <a:latin typeface="思源黑体 CN Normal" panose="020B0400000000000000" pitchFamily="34" charset="-122"/>
                <a:ea typeface="思源黑体 CN Normal" panose="020B0400000000000000" pitchFamily="34" charset="-122"/>
              </a:rPr>
              <a:t>530.15/10</a:t>
            </a:r>
            <a:r>
              <a:rPr lang="zh-CN" altLang="en-US" sz="2400" dirty="0" smtClean="0">
                <a:solidFill>
                  <a:schemeClr val="bg1"/>
                </a:solidFill>
                <a:latin typeface="思源黑体 CN Normal" panose="020B0400000000000000" pitchFamily="34" charset="-122"/>
                <a:ea typeface="思源黑体 CN Normal" panose="020B0400000000000000" pitchFamily="34" charset="-122"/>
              </a:rPr>
              <a:t>万，死亡率为</a:t>
            </a:r>
            <a:r>
              <a:rPr lang="en-US" altLang="zh-CN" sz="2400" dirty="0" smtClean="0">
                <a:solidFill>
                  <a:schemeClr val="bg1"/>
                </a:solidFill>
                <a:latin typeface="思源黑体 CN Normal" panose="020B0400000000000000" pitchFamily="34" charset="-122"/>
                <a:ea typeface="思源黑体 CN Normal" panose="020B0400000000000000" pitchFamily="34" charset="-122"/>
              </a:rPr>
              <a:t>1.23/10</a:t>
            </a:r>
            <a:r>
              <a:rPr lang="zh-CN" altLang="en-US" sz="2400" dirty="0" smtClean="0">
                <a:solidFill>
                  <a:schemeClr val="bg1"/>
                </a:solidFill>
                <a:latin typeface="思源黑体 CN Normal" panose="020B0400000000000000" pitchFamily="34" charset="-122"/>
                <a:ea typeface="思源黑体 CN Normal" panose="020B0400000000000000" pitchFamily="34" charset="-122"/>
              </a:rPr>
              <a:t>万。</a:t>
            </a:r>
          </a:p>
          <a:p>
            <a:pPr algn="just">
              <a:lnSpc>
                <a:spcPct val="150000"/>
              </a:lnSpc>
              <a:defRPr/>
            </a:pPr>
            <a:r>
              <a:rPr lang="zh-CN" altLang="en-US" sz="2400" dirty="0" smtClean="0">
                <a:solidFill>
                  <a:schemeClr val="bg1"/>
                </a:solidFill>
                <a:latin typeface="思源黑体 CN Normal" panose="020B0400000000000000" pitchFamily="34" charset="-122"/>
                <a:ea typeface="思源黑体 CN Normal" panose="020B0400000000000000" pitchFamily="34" charset="-122"/>
              </a:rPr>
              <a:t>主要为鼠疫、登革热、人感染高致病性禽流感、钩端螺旋体病、布鲁氏菌病和炭疽，下降的病种为流行性乙型脑炎、血吸虫病、疟疾、狂犬病和流行性出血热。</a:t>
            </a:r>
          </a:p>
          <a:p>
            <a:pPr marL="0" indent="0" algn="just">
              <a:lnSpc>
                <a:spcPct val="150000"/>
              </a:lnSpc>
              <a:buFontTx/>
              <a:buNone/>
              <a:defRPr/>
            </a:pPr>
            <a:r>
              <a:rPr lang="zh-CN" altLang="en-US" sz="2400" dirty="0" smtClean="0">
                <a:solidFill>
                  <a:schemeClr val="bg1"/>
                </a:solidFill>
                <a:latin typeface="思源黑体 CN Normal" panose="020B0400000000000000" pitchFamily="34" charset="-122"/>
                <a:ea typeface="思源黑体 CN Normal" panose="020B0400000000000000" pitchFamily="34" charset="-122"/>
              </a:rPr>
              <a:t>　　</a:t>
            </a:r>
            <a:endParaRPr lang="zh-CN" altLang="en-US" sz="2400" dirty="0">
              <a:solidFill>
                <a:schemeClr val="bg1"/>
              </a:solidFill>
              <a:latin typeface="思源黑体 CN Normal" panose="020B0400000000000000" pitchFamily="34" charset="-122"/>
              <a:ea typeface="思源黑体 CN Normal" panose="020B0400000000000000" pitchFamily="34" charset="-122"/>
            </a:endParaRPr>
          </a:p>
        </p:txBody>
      </p:sp>
      <p:sp>
        <p:nvSpPr>
          <p:cNvPr id="5" name="矩形 4"/>
          <p:cNvSpPr/>
          <p:nvPr/>
        </p:nvSpPr>
        <p:spPr>
          <a:xfrm>
            <a:off x="-12700" y="312738"/>
            <a:ext cx="9144000" cy="668337"/>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72" name="矩形 2"/>
          <p:cNvSpPr>
            <a:spLocks noChangeArrowheads="1"/>
          </p:cNvSpPr>
          <p:nvPr/>
        </p:nvSpPr>
        <p:spPr bwMode="auto">
          <a:xfrm>
            <a:off x="792163" y="384175"/>
            <a:ext cx="755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bg1"/>
                </a:solidFill>
                <a:latin typeface="思源黑体 CN Medium" panose="020B0600000000000000" pitchFamily="34" charset="-122"/>
                <a:ea typeface="思源黑体 CN Medium" panose="020B0600000000000000" pitchFamily="34" charset="-122"/>
              </a:rPr>
              <a:t>中国内地</a:t>
            </a:r>
            <a:r>
              <a:rPr lang="en-US" altLang="zh-CN" sz="2800">
                <a:solidFill>
                  <a:schemeClr val="bg1"/>
                </a:solidFill>
                <a:latin typeface="思源黑体 CN Medium" panose="020B0600000000000000" pitchFamily="34" charset="-122"/>
                <a:ea typeface="思源黑体 CN Medium" panose="020B0600000000000000" pitchFamily="34" charset="-122"/>
              </a:rPr>
              <a:t>2014</a:t>
            </a:r>
            <a:r>
              <a:rPr lang="zh-CN" altLang="en-US" sz="2800">
                <a:solidFill>
                  <a:schemeClr val="bg1"/>
                </a:solidFill>
                <a:latin typeface="思源黑体 CN Medium" panose="020B0600000000000000" pitchFamily="34" charset="-122"/>
                <a:ea typeface="思源黑体 CN Medium" panose="020B0600000000000000" pitchFamily="34" charset="-122"/>
              </a:rPr>
              <a:t>年度报告法定传染病</a:t>
            </a:r>
            <a:r>
              <a:rPr lang="en-US" altLang="zh-CN" sz="2800">
                <a:solidFill>
                  <a:schemeClr val="bg1"/>
                </a:solidFill>
                <a:latin typeface="思源黑体 CN Medium" panose="020B0600000000000000" pitchFamily="34" charset="-122"/>
                <a:ea typeface="思源黑体 CN Medium" panose="020B0600000000000000" pitchFamily="34" charset="-122"/>
              </a:rPr>
              <a:t>718</a:t>
            </a:r>
            <a:r>
              <a:rPr lang="zh-CN" altLang="en-US" sz="2800">
                <a:solidFill>
                  <a:schemeClr val="bg1"/>
                </a:solidFill>
                <a:latin typeface="思源黑体 CN Medium" panose="020B0600000000000000" pitchFamily="34" charset="-122"/>
                <a:ea typeface="思源黑体 CN Medium" panose="020B0600000000000000" pitchFamily="34" charset="-122"/>
              </a:rPr>
              <a:t>万多例</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11-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20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3"/>
          <p:cNvSpPr>
            <a:spLocks noChangeArrowheads="1"/>
          </p:cNvSpPr>
          <p:nvPr/>
        </p:nvSpPr>
        <p:spPr bwMode="auto">
          <a:xfrm>
            <a:off x="7812360" y="332656"/>
            <a:ext cx="1107996" cy="594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FFFF00"/>
                </a:solidFill>
                <a:latin typeface="思源黑体 CN Medium" panose="020B0600000000000000" pitchFamily="34" charset="-122"/>
                <a:ea typeface="思源黑体 CN Medium" panose="020B0600000000000000" pitchFamily="34" charset="-122"/>
              </a:rPr>
              <a:t>补体激活的替代途径</a:t>
            </a:r>
            <a:r>
              <a:rPr kumimoji="1" lang="en-US" altLang="zh-CN" dirty="0">
                <a:solidFill>
                  <a:srgbClr val="FFFF00"/>
                </a:solidFill>
                <a:latin typeface="思源黑体 CN Medium" panose="020B0600000000000000" pitchFamily="34" charset="-122"/>
                <a:ea typeface="思源黑体 CN Medium" panose="020B0600000000000000" pitchFamily="34" charset="-122"/>
              </a:rPr>
              <a:t>---</a:t>
            </a:r>
            <a:r>
              <a:rPr lang="zh-CN" altLang="en-US" sz="2800" dirty="0">
                <a:solidFill>
                  <a:schemeClr val="bg1"/>
                </a:solidFill>
                <a:latin typeface="思源黑体 CN Medium" panose="020B0600000000000000" pitchFamily="34" charset="-122"/>
                <a:ea typeface="思源黑体 CN Medium" panose="020B0600000000000000" pitchFamily="34" charset="-122"/>
              </a:rPr>
              <a:t>酵母多糖、</a:t>
            </a:r>
            <a:r>
              <a:rPr lang="en-US" altLang="zh-CN" sz="2800" dirty="0">
                <a:solidFill>
                  <a:schemeClr val="bg1"/>
                </a:solidFill>
                <a:latin typeface="思源黑体 CN Medium" panose="020B0600000000000000" pitchFamily="34" charset="-122"/>
                <a:ea typeface="思源黑体 CN Medium" panose="020B0600000000000000" pitchFamily="34" charset="-122"/>
              </a:rPr>
              <a:t>LPS</a:t>
            </a:r>
            <a:r>
              <a:rPr lang="zh-CN" altLang="en-US" sz="2800" dirty="0" smtClean="0">
                <a:solidFill>
                  <a:schemeClr val="bg1"/>
                </a:solidFill>
                <a:latin typeface="思源黑体 CN Medium" panose="020B0600000000000000" pitchFamily="34" charset="-122"/>
                <a:ea typeface="思源黑体 CN Medium" panose="020B0600000000000000" pitchFamily="34" charset="-122"/>
              </a:rPr>
              <a:t>等多种</a:t>
            </a:r>
            <a:r>
              <a:rPr lang="zh-CN" altLang="en-US" sz="2800" dirty="0">
                <a:solidFill>
                  <a:schemeClr val="bg1"/>
                </a:solidFill>
                <a:latin typeface="思源黑体 CN Medium" panose="020B0600000000000000" pitchFamily="34" charset="-122"/>
                <a:ea typeface="思源黑体 CN Medium" panose="020B0600000000000000" pitchFamily="34" charset="-122"/>
              </a:rPr>
              <a:t>微生物及其产物所激活</a:t>
            </a:r>
            <a:endParaRPr lang="zh-CN" altLang="en-US" sz="36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2"/>
          <p:cNvSpPr txBox="1">
            <a:spLocks noChangeArrowheads="1"/>
          </p:cNvSpPr>
          <p:nvPr/>
        </p:nvSpPr>
        <p:spPr bwMode="auto">
          <a:xfrm>
            <a:off x="673100" y="381000"/>
            <a:ext cx="4298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3600">
                <a:solidFill>
                  <a:schemeClr val="bg1"/>
                </a:solidFill>
                <a:latin typeface="思源黑体 CN Bold" panose="020B0800000000000000" pitchFamily="34" charset="-122"/>
                <a:ea typeface="思源黑体 CN Bold" panose="020B0800000000000000" pitchFamily="34" charset="-122"/>
              </a:rPr>
              <a:t>补体的生物学功能：</a:t>
            </a:r>
            <a:endParaRPr kumimoji="1" lang="zh-CN" altLang="en-US" sz="2400">
              <a:solidFill>
                <a:schemeClr val="bg1"/>
              </a:solidFill>
              <a:latin typeface="思源黑体 CN Bold" panose="020B0800000000000000" pitchFamily="34" charset="-122"/>
              <a:ea typeface="思源黑体 CN Bold" panose="020B0800000000000000" pitchFamily="34" charset="-122"/>
            </a:endParaRPr>
          </a:p>
        </p:txBody>
      </p:sp>
      <p:sp>
        <p:nvSpPr>
          <p:cNvPr id="231427" name="Text Box 3"/>
          <p:cNvSpPr txBox="1">
            <a:spLocks noChangeArrowheads="1"/>
          </p:cNvSpPr>
          <p:nvPr/>
        </p:nvSpPr>
        <p:spPr bwMode="auto">
          <a:xfrm>
            <a:off x="2484438" y="1431925"/>
            <a:ext cx="3562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kumimoji="1" lang="en-US" altLang="zh-CN" sz="2800">
                <a:solidFill>
                  <a:schemeClr val="folHlink"/>
                </a:solidFill>
                <a:latin typeface="思源黑体 CN Bold" panose="020B0800000000000000" pitchFamily="34" charset="-122"/>
                <a:ea typeface="思源黑体 CN Bold" panose="020B0800000000000000" pitchFamily="34" charset="-122"/>
              </a:rPr>
              <a:t>  </a:t>
            </a:r>
            <a:r>
              <a:rPr kumimoji="1" lang="zh-CN" altLang="en-US" sz="2800">
                <a:solidFill>
                  <a:srgbClr val="FFFF00"/>
                </a:solidFill>
                <a:latin typeface="思源黑体 CN Bold" panose="020B0800000000000000" pitchFamily="34" charset="-122"/>
                <a:ea typeface="思源黑体 CN Bold" panose="020B0800000000000000" pitchFamily="34" charset="-122"/>
              </a:rPr>
              <a:t>溶解和杀伤细胞；</a:t>
            </a:r>
            <a:endParaRPr kumimoji="1" lang="zh-CN" altLang="en-US" sz="2400">
              <a:solidFill>
                <a:srgbClr val="FFFF00"/>
              </a:solidFill>
              <a:latin typeface="思源黑体 CN Bold" panose="020B0800000000000000" pitchFamily="34" charset="-122"/>
              <a:ea typeface="思源黑体 CN Bold" panose="020B0800000000000000" pitchFamily="34" charset="-122"/>
            </a:endParaRPr>
          </a:p>
        </p:txBody>
      </p:sp>
      <p:sp>
        <p:nvSpPr>
          <p:cNvPr id="231428" name="Rectangle 4"/>
          <p:cNvSpPr>
            <a:spLocks noChangeArrowheads="1"/>
          </p:cNvSpPr>
          <p:nvPr/>
        </p:nvSpPr>
        <p:spPr bwMode="auto">
          <a:xfrm>
            <a:off x="2484438" y="2193925"/>
            <a:ext cx="2495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kumimoji="1" lang="en-US" altLang="zh-CN" sz="2800">
                <a:solidFill>
                  <a:schemeClr val="folHlink"/>
                </a:solidFill>
                <a:latin typeface="思源黑体 CN Bold" panose="020B0800000000000000" pitchFamily="34" charset="-122"/>
                <a:ea typeface="思源黑体 CN Bold" panose="020B0800000000000000" pitchFamily="34" charset="-122"/>
              </a:rPr>
              <a:t>  </a:t>
            </a:r>
            <a:r>
              <a:rPr kumimoji="1" lang="zh-CN" altLang="en-US" sz="2800">
                <a:solidFill>
                  <a:srgbClr val="FFFF00"/>
                </a:solidFill>
                <a:latin typeface="思源黑体 CN Bold" panose="020B0800000000000000" pitchFamily="34" charset="-122"/>
                <a:ea typeface="思源黑体 CN Bold" panose="020B0800000000000000" pitchFamily="34" charset="-122"/>
              </a:rPr>
              <a:t>趋化作用；</a:t>
            </a:r>
          </a:p>
        </p:txBody>
      </p:sp>
      <p:sp>
        <p:nvSpPr>
          <p:cNvPr id="231429" name="Rectangle 5"/>
          <p:cNvSpPr>
            <a:spLocks noChangeArrowheads="1"/>
          </p:cNvSpPr>
          <p:nvPr/>
        </p:nvSpPr>
        <p:spPr bwMode="auto">
          <a:xfrm>
            <a:off x="2484438" y="2997200"/>
            <a:ext cx="3206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kumimoji="1" lang="en-US" altLang="zh-CN" sz="2800">
                <a:solidFill>
                  <a:schemeClr val="folHlink"/>
                </a:solidFill>
                <a:latin typeface="思源黑体 CN Bold" panose="020B0800000000000000" pitchFamily="34" charset="-122"/>
                <a:ea typeface="思源黑体 CN Bold" panose="020B0800000000000000" pitchFamily="34" charset="-122"/>
              </a:rPr>
              <a:t>  </a:t>
            </a:r>
            <a:r>
              <a:rPr kumimoji="1" lang="zh-CN" altLang="en-US" sz="2800">
                <a:solidFill>
                  <a:srgbClr val="FFFF00"/>
                </a:solidFill>
                <a:latin typeface="思源黑体 CN Bold" panose="020B0800000000000000" pitchFamily="34" charset="-122"/>
                <a:ea typeface="思源黑体 CN Bold" panose="020B0800000000000000" pitchFamily="34" charset="-122"/>
              </a:rPr>
              <a:t>免疫粘附作用；</a:t>
            </a:r>
          </a:p>
        </p:txBody>
      </p:sp>
      <p:sp>
        <p:nvSpPr>
          <p:cNvPr id="231430" name="Rectangle 6"/>
          <p:cNvSpPr>
            <a:spLocks noChangeArrowheads="1"/>
          </p:cNvSpPr>
          <p:nvPr/>
        </p:nvSpPr>
        <p:spPr bwMode="auto">
          <a:xfrm>
            <a:off x="2484438" y="3789363"/>
            <a:ext cx="2495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kumimoji="1" lang="en-US" altLang="zh-CN" sz="2800">
                <a:solidFill>
                  <a:schemeClr val="folHlink"/>
                </a:solidFill>
                <a:latin typeface="思源黑体 CN Bold" panose="020B0800000000000000" pitchFamily="34" charset="-122"/>
                <a:ea typeface="思源黑体 CN Bold" panose="020B0800000000000000" pitchFamily="34" charset="-122"/>
              </a:rPr>
              <a:t>  </a:t>
            </a:r>
            <a:r>
              <a:rPr kumimoji="1" lang="zh-CN" altLang="en-US" sz="2800">
                <a:solidFill>
                  <a:srgbClr val="FFFF00"/>
                </a:solidFill>
                <a:latin typeface="思源黑体 CN Bold" panose="020B0800000000000000" pitchFamily="34" charset="-122"/>
                <a:ea typeface="思源黑体 CN Bold" panose="020B0800000000000000" pitchFamily="34" charset="-122"/>
              </a:rPr>
              <a:t>中和病毒；</a:t>
            </a:r>
          </a:p>
        </p:txBody>
      </p:sp>
      <p:sp>
        <p:nvSpPr>
          <p:cNvPr id="231431" name="Rectangle 7"/>
          <p:cNvSpPr>
            <a:spLocks noChangeArrowheads="1"/>
          </p:cNvSpPr>
          <p:nvPr/>
        </p:nvSpPr>
        <p:spPr bwMode="auto">
          <a:xfrm>
            <a:off x="2484438" y="4581525"/>
            <a:ext cx="5340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kumimoji="1" lang="en-US" altLang="zh-CN" sz="2800">
                <a:solidFill>
                  <a:schemeClr val="folHlink"/>
                </a:solidFill>
                <a:latin typeface="思源黑体 CN Bold" panose="020B0800000000000000" pitchFamily="34" charset="-122"/>
                <a:ea typeface="思源黑体 CN Bold" panose="020B0800000000000000" pitchFamily="34" charset="-122"/>
              </a:rPr>
              <a:t>  </a:t>
            </a:r>
            <a:r>
              <a:rPr kumimoji="1" lang="zh-CN" altLang="en-US" sz="2800">
                <a:solidFill>
                  <a:srgbClr val="FFFF00"/>
                </a:solidFill>
                <a:latin typeface="思源黑体 CN Bold" panose="020B0800000000000000" pitchFamily="34" charset="-122"/>
                <a:ea typeface="思源黑体 CN Bold" panose="020B0800000000000000" pitchFamily="34" charset="-122"/>
              </a:rPr>
              <a:t>过敏毒素（促进炎症）作用；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1426"/>
                                        </p:tgtEl>
                                        <p:attrNameLst>
                                          <p:attrName>style.visibility</p:attrName>
                                        </p:attrNameLst>
                                      </p:cBhvr>
                                      <p:to>
                                        <p:strVal val="visible"/>
                                      </p:to>
                                    </p:set>
                                    <p:anim calcmode="lin" valueType="num">
                                      <p:cBhvr additive="base">
                                        <p:cTn id="7" dur="500" fill="hold"/>
                                        <p:tgtEl>
                                          <p:spTgt spid="231426"/>
                                        </p:tgtEl>
                                        <p:attrNameLst>
                                          <p:attrName>ppt_x</p:attrName>
                                        </p:attrNameLst>
                                      </p:cBhvr>
                                      <p:tavLst>
                                        <p:tav tm="0">
                                          <p:val>
                                            <p:strVal val="0-#ppt_w/2"/>
                                          </p:val>
                                        </p:tav>
                                        <p:tav tm="100000">
                                          <p:val>
                                            <p:strVal val="#ppt_x"/>
                                          </p:val>
                                        </p:tav>
                                      </p:tavLst>
                                    </p:anim>
                                    <p:anim calcmode="lin" valueType="num">
                                      <p:cBhvr additive="base">
                                        <p:cTn id="8" dur="500" fill="hold"/>
                                        <p:tgtEl>
                                          <p:spTgt spid="2314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31427"/>
                                        </p:tgtEl>
                                        <p:attrNameLst>
                                          <p:attrName>style.visibility</p:attrName>
                                        </p:attrNameLst>
                                      </p:cBhvr>
                                      <p:to>
                                        <p:strVal val="visible"/>
                                      </p:to>
                                    </p:set>
                                    <p:anim calcmode="lin" valueType="num">
                                      <p:cBhvr additive="base">
                                        <p:cTn id="13" dur="500" fill="hold"/>
                                        <p:tgtEl>
                                          <p:spTgt spid="231427"/>
                                        </p:tgtEl>
                                        <p:attrNameLst>
                                          <p:attrName>ppt_x</p:attrName>
                                        </p:attrNameLst>
                                      </p:cBhvr>
                                      <p:tavLst>
                                        <p:tav tm="0">
                                          <p:val>
                                            <p:strVal val="0-#ppt_w/2"/>
                                          </p:val>
                                        </p:tav>
                                        <p:tav tm="100000">
                                          <p:val>
                                            <p:strVal val="#ppt_x"/>
                                          </p:val>
                                        </p:tav>
                                      </p:tavLst>
                                    </p:anim>
                                    <p:anim calcmode="lin" valueType="num">
                                      <p:cBhvr additive="base">
                                        <p:cTn id="14" dur="500" fill="hold"/>
                                        <p:tgtEl>
                                          <p:spTgt spid="231427"/>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3" fill="hold" grpId="0" nodeType="afterEffect">
                                  <p:stCondLst>
                                    <p:cond delay="0"/>
                                  </p:stCondLst>
                                  <p:childTnLst>
                                    <p:set>
                                      <p:cBhvr>
                                        <p:cTn id="17" dur="1" fill="hold">
                                          <p:stCondLst>
                                            <p:cond delay="0"/>
                                          </p:stCondLst>
                                        </p:cTn>
                                        <p:tgtEl>
                                          <p:spTgt spid="231428"/>
                                        </p:tgtEl>
                                        <p:attrNameLst>
                                          <p:attrName>style.visibility</p:attrName>
                                        </p:attrNameLst>
                                      </p:cBhvr>
                                      <p:to>
                                        <p:strVal val="visible"/>
                                      </p:to>
                                    </p:set>
                                    <p:anim calcmode="lin" valueType="num">
                                      <p:cBhvr additive="base">
                                        <p:cTn id="18" dur="500" fill="hold"/>
                                        <p:tgtEl>
                                          <p:spTgt spid="231428"/>
                                        </p:tgtEl>
                                        <p:attrNameLst>
                                          <p:attrName>ppt_x</p:attrName>
                                        </p:attrNameLst>
                                      </p:cBhvr>
                                      <p:tavLst>
                                        <p:tav tm="0">
                                          <p:val>
                                            <p:strVal val="1+#ppt_w/2"/>
                                          </p:val>
                                        </p:tav>
                                        <p:tav tm="100000">
                                          <p:val>
                                            <p:strVal val="#ppt_x"/>
                                          </p:val>
                                        </p:tav>
                                      </p:tavLst>
                                    </p:anim>
                                    <p:anim calcmode="lin" valueType="num">
                                      <p:cBhvr additive="base">
                                        <p:cTn id="19" dur="500" fill="hold"/>
                                        <p:tgtEl>
                                          <p:spTgt spid="231428"/>
                                        </p:tgtEl>
                                        <p:attrNameLst>
                                          <p:attrName>ppt_y</p:attrName>
                                        </p:attrNameLst>
                                      </p:cBhvr>
                                      <p:tavLst>
                                        <p:tav tm="0">
                                          <p:val>
                                            <p:strVal val="0-#ppt_h/2"/>
                                          </p:val>
                                        </p:tav>
                                        <p:tav tm="100000">
                                          <p:val>
                                            <p:strVal val="#ppt_y"/>
                                          </p:val>
                                        </p:tav>
                                      </p:tavLst>
                                    </p:anim>
                                  </p:childTnLst>
                                </p:cTn>
                              </p:par>
                            </p:childTnLst>
                          </p:cTn>
                        </p:par>
                        <p:par>
                          <p:cTn id="20" fill="hold" nodeType="afterGroup">
                            <p:stCondLst>
                              <p:cond delay="1000"/>
                            </p:stCondLst>
                            <p:childTnLst>
                              <p:par>
                                <p:cTn id="21" presetID="2" presetClass="entr" presetSubtype="12" fill="hold" grpId="0" nodeType="afterEffect">
                                  <p:stCondLst>
                                    <p:cond delay="0"/>
                                  </p:stCondLst>
                                  <p:childTnLst>
                                    <p:set>
                                      <p:cBhvr>
                                        <p:cTn id="22" dur="1" fill="hold">
                                          <p:stCondLst>
                                            <p:cond delay="0"/>
                                          </p:stCondLst>
                                        </p:cTn>
                                        <p:tgtEl>
                                          <p:spTgt spid="231429"/>
                                        </p:tgtEl>
                                        <p:attrNameLst>
                                          <p:attrName>style.visibility</p:attrName>
                                        </p:attrNameLst>
                                      </p:cBhvr>
                                      <p:to>
                                        <p:strVal val="visible"/>
                                      </p:to>
                                    </p:set>
                                    <p:anim calcmode="lin" valueType="num">
                                      <p:cBhvr additive="base">
                                        <p:cTn id="23" dur="500" fill="hold"/>
                                        <p:tgtEl>
                                          <p:spTgt spid="231429"/>
                                        </p:tgtEl>
                                        <p:attrNameLst>
                                          <p:attrName>ppt_x</p:attrName>
                                        </p:attrNameLst>
                                      </p:cBhvr>
                                      <p:tavLst>
                                        <p:tav tm="0">
                                          <p:val>
                                            <p:strVal val="0-#ppt_w/2"/>
                                          </p:val>
                                        </p:tav>
                                        <p:tav tm="100000">
                                          <p:val>
                                            <p:strVal val="#ppt_x"/>
                                          </p:val>
                                        </p:tav>
                                      </p:tavLst>
                                    </p:anim>
                                    <p:anim calcmode="lin" valueType="num">
                                      <p:cBhvr additive="base">
                                        <p:cTn id="24" dur="500" fill="hold"/>
                                        <p:tgtEl>
                                          <p:spTgt spid="231429"/>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1500"/>
                            </p:stCondLst>
                            <p:childTnLst>
                              <p:par>
                                <p:cTn id="26" presetID="2" presetClass="entr" presetSubtype="2" fill="hold" grpId="0" nodeType="afterEffect">
                                  <p:stCondLst>
                                    <p:cond delay="0"/>
                                  </p:stCondLst>
                                  <p:childTnLst>
                                    <p:set>
                                      <p:cBhvr>
                                        <p:cTn id="27" dur="1" fill="hold">
                                          <p:stCondLst>
                                            <p:cond delay="0"/>
                                          </p:stCondLst>
                                        </p:cTn>
                                        <p:tgtEl>
                                          <p:spTgt spid="231430"/>
                                        </p:tgtEl>
                                        <p:attrNameLst>
                                          <p:attrName>style.visibility</p:attrName>
                                        </p:attrNameLst>
                                      </p:cBhvr>
                                      <p:to>
                                        <p:strVal val="visible"/>
                                      </p:to>
                                    </p:set>
                                    <p:anim calcmode="lin" valueType="num">
                                      <p:cBhvr additive="base">
                                        <p:cTn id="28" dur="500" fill="hold"/>
                                        <p:tgtEl>
                                          <p:spTgt spid="231430"/>
                                        </p:tgtEl>
                                        <p:attrNameLst>
                                          <p:attrName>ppt_x</p:attrName>
                                        </p:attrNameLst>
                                      </p:cBhvr>
                                      <p:tavLst>
                                        <p:tav tm="0">
                                          <p:val>
                                            <p:strVal val="1+#ppt_w/2"/>
                                          </p:val>
                                        </p:tav>
                                        <p:tav tm="100000">
                                          <p:val>
                                            <p:strVal val="#ppt_x"/>
                                          </p:val>
                                        </p:tav>
                                      </p:tavLst>
                                    </p:anim>
                                    <p:anim calcmode="lin" valueType="num">
                                      <p:cBhvr additive="base">
                                        <p:cTn id="29" dur="500" fill="hold"/>
                                        <p:tgtEl>
                                          <p:spTgt spid="231430"/>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2000"/>
                            </p:stCondLst>
                            <p:childTnLst>
                              <p:par>
                                <p:cTn id="31" presetID="23" presetClass="entr" presetSubtype="32" fill="hold" grpId="0" nodeType="afterEffect">
                                  <p:stCondLst>
                                    <p:cond delay="0"/>
                                  </p:stCondLst>
                                  <p:childTnLst>
                                    <p:set>
                                      <p:cBhvr>
                                        <p:cTn id="32" dur="1" fill="hold">
                                          <p:stCondLst>
                                            <p:cond delay="0"/>
                                          </p:stCondLst>
                                        </p:cTn>
                                        <p:tgtEl>
                                          <p:spTgt spid="231431"/>
                                        </p:tgtEl>
                                        <p:attrNameLst>
                                          <p:attrName>style.visibility</p:attrName>
                                        </p:attrNameLst>
                                      </p:cBhvr>
                                      <p:to>
                                        <p:strVal val="visible"/>
                                      </p:to>
                                    </p:set>
                                    <p:anim calcmode="lin" valueType="num">
                                      <p:cBhvr>
                                        <p:cTn id="33" dur="500" fill="hold"/>
                                        <p:tgtEl>
                                          <p:spTgt spid="231431"/>
                                        </p:tgtEl>
                                        <p:attrNameLst>
                                          <p:attrName>ppt_w</p:attrName>
                                        </p:attrNameLst>
                                      </p:cBhvr>
                                      <p:tavLst>
                                        <p:tav tm="0">
                                          <p:val>
                                            <p:strVal val="4*#ppt_w"/>
                                          </p:val>
                                        </p:tav>
                                        <p:tav tm="100000">
                                          <p:val>
                                            <p:strVal val="#ppt_w"/>
                                          </p:val>
                                        </p:tav>
                                      </p:tavLst>
                                    </p:anim>
                                    <p:anim calcmode="lin" valueType="num">
                                      <p:cBhvr>
                                        <p:cTn id="34" dur="500" fill="hold"/>
                                        <p:tgtEl>
                                          <p:spTgt spid="23143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autoUpdateAnimBg="0"/>
      <p:bldP spid="231427" grpId="0" autoUpdateAnimBg="0"/>
      <p:bldP spid="231428" grpId="0" autoUpdateAnimBg="0"/>
      <p:bldP spid="231429" grpId="0" autoUpdateAnimBg="0"/>
      <p:bldP spid="231430" grpId="0" autoUpdateAnimBg="0"/>
      <p:bldP spid="231431"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p:cNvSpPr txBox="1">
            <a:spLocks noChangeArrowheads="1"/>
          </p:cNvSpPr>
          <p:nvPr/>
        </p:nvSpPr>
        <p:spPr bwMode="auto">
          <a:xfrm>
            <a:off x="71438" y="485775"/>
            <a:ext cx="5565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bg1"/>
                </a:solidFill>
                <a:latin typeface="思源黑体 CN Medium" panose="020B0600000000000000" pitchFamily="34" charset="-122"/>
                <a:ea typeface="思源黑体 CN Medium" panose="020B0600000000000000" pitchFamily="34" charset="-122"/>
              </a:rPr>
              <a:t>2</a:t>
            </a:r>
            <a:r>
              <a:rPr lang="zh-CN" altLang="en-US" sz="2800">
                <a:solidFill>
                  <a:schemeClr val="bg1"/>
                </a:solidFill>
                <a:latin typeface="思源黑体 CN Medium" panose="020B0600000000000000" pitchFamily="34" charset="-122"/>
                <a:ea typeface="思源黑体 CN Medium" panose="020B0600000000000000" pitchFamily="34" charset="-122"/>
              </a:rPr>
              <a:t>、干扰素（</a:t>
            </a:r>
            <a:r>
              <a:rPr lang="en-US" altLang="zh-CN" sz="2800">
                <a:solidFill>
                  <a:schemeClr val="bg1"/>
                </a:solidFill>
                <a:latin typeface="思源黑体 CN Medium" panose="020B0600000000000000" pitchFamily="34" charset="-122"/>
                <a:ea typeface="思源黑体 CN Medium" panose="020B0600000000000000" pitchFamily="34" charset="-122"/>
              </a:rPr>
              <a:t>interferon</a:t>
            </a:r>
            <a:r>
              <a:rPr lang="zh-CN" altLang="en-US" sz="2800">
                <a:solidFill>
                  <a:schemeClr val="bg1"/>
                </a:solidFill>
                <a:latin typeface="思源黑体 CN Medium" panose="020B0600000000000000" pitchFamily="34" charset="-122"/>
                <a:ea typeface="思源黑体 CN Medium" panose="020B0600000000000000" pitchFamily="34" charset="-122"/>
              </a:rPr>
              <a:t>，</a:t>
            </a:r>
            <a:r>
              <a:rPr lang="en-US" altLang="zh-CN" sz="2800">
                <a:solidFill>
                  <a:schemeClr val="bg1"/>
                </a:solidFill>
                <a:latin typeface="思源黑体 CN Medium" panose="020B0600000000000000" pitchFamily="34" charset="-122"/>
                <a:ea typeface="思源黑体 CN Medium" panose="020B0600000000000000" pitchFamily="34" charset="-122"/>
              </a:rPr>
              <a:t>IFN</a:t>
            </a:r>
            <a:r>
              <a:rPr lang="zh-CN" altLang="en-US" sz="2800">
                <a:solidFill>
                  <a:schemeClr val="bg1"/>
                </a:solidFill>
                <a:latin typeface="思源黑体 CN Medium" panose="020B0600000000000000" pitchFamily="34" charset="-122"/>
                <a:ea typeface="思源黑体 CN Medium" panose="020B0600000000000000" pitchFamily="34" charset="-122"/>
              </a:rPr>
              <a:t>）：</a:t>
            </a:r>
          </a:p>
        </p:txBody>
      </p:sp>
      <p:sp>
        <p:nvSpPr>
          <p:cNvPr id="232451" name="Text Box 3"/>
          <p:cNvSpPr txBox="1">
            <a:spLocks noChangeArrowheads="1"/>
          </p:cNvSpPr>
          <p:nvPr/>
        </p:nvSpPr>
        <p:spPr bwMode="auto">
          <a:xfrm>
            <a:off x="460375" y="996950"/>
            <a:ext cx="82232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solidFill>
                  <a:srgbClr val="FFFF00"/>
                </a:solidFill>
                <a:latin typeface="思源黑体 CN Medium" panose="020B0600000000000000" pitchFamily="34" charset="-122"/>
                <a:ea typeface="思源黑体 CN Medium" panose="020B0600000000000000" pitchFamily="34" charset="-122"/>
              </a:rPr>
              <a:t>宿主淋巴细胞在病毒等多种诱生剂刺激下产生的一类低分子量</a:t>
            </a:r>
            <a:r>
              <a:rPr lang="zh-CN" altLang="en-US" sz="2400" u="sng" dirty="0" smtClean="0">
                <a:solidFill>
                  <a:srgbClr val="FFFF00"/>
                </a:solidFill>
                <a:latin typeface="思源黑体 CN Medium" panose="020B0600000000000000" pitchFamily="34" charset="-122"/>
                <a:ea typeface="思源黑体 CN Medium" panose="020B0600000000000000" pitchFamily="34" charset="-122"/>
              </a:rPr>
              <a:t>糖蛋白</a:t>
            </a:r>
            <a:r>
              <a:rPr lang="zh-CN" altLang="en-US" sz="2400" dirty="0" smtClean="0">
                <a:solidFill>
                  <a:srgbClr val="FFFF00"/>
                </a:solidFill>
                <a:latin typeface="思源黑体 CN Medium" panose="020B0600000000000000" pitchFamily="34" charset="-122"/>
                <a:ea typeface="思源黑体 CN Medium" panose="020B0600000000000000" pitchFamily="34" charset="-122"/>
              </a:rPr>
              <a:t>。</a:t>
            </a:r>
            <a:endParaRPr lang="zh-CN" altLang="en-US" sz="1800" dirty="0">
              <a:solidFill>
                <a:srgbClr val="FFFF00"/>
              </a:solidFill>
              <a:latin typeface="思源黑体 CN Medium" panose="020B0600000000000000" pitchFamily="34" charset="-122"/>
              <a:ea typeface="思源黑体 CN Medium" panose="020B0600000000000000" pitchFamily="34" charset="-122"/>
            </a:endParaRPr>
          </a:p>
        </p:txBody>
      </p:sp>
      <p:pic>
        <p:nvPicPr>
          <p:cNvPr id="232452" name="Picture 4" descr="11-a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9144000"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53" name="Text Box 5"/>
          <p:cNvSpPr txBox="1">
            <a:spLocks noChangeArrowheads="1"/>
          </p:cNvSpPr>
          <p:nvPr/>
        </p:nvSpPr>
        <p:spPr bwMode="auto">
          <a:xfrm>
            <a:off x="460375" y="5403850"/>
            <a:ext cx="845978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干扰素作用于宿主细胞，使之合成抗病毒蛋白、控制病毒蛋白质合成，影响病毒的组装释放，具有广谱抗病毒功能；同时，还有多方面的免疫调节作用。</a:t>
            </a:r>
            <a:endParaRPr lang="zh-CN" altLang="en-US" sz="1800" b="1">
              <a:solidFill>
                <a:schemeClr val="bg1"/>
              </a:solidFill>
              <a:latin typeface="思源黑体 CN Medium" panose="020B0600000000000000" pitchFamily="34" charset="-122"/>
              <a:ea typeface="思源黑体 CN Medium" panose="020B0600000000000000" pitchFamily="34" charset="-122"/>
            </a:endParaRPr>
          </a:p>
        </p:txBody>
      </p:sp>
      <p:sp>
        <p:nvSpPr>
          <p:cNvPr id="232454" name="Text Box 6"/>
          <p:cNvSpPr txBox="1">
            <a:spLocks noChangeArrowheads="1"/>
          </p:cNvSpPr>
          <p:nvPr/>
        </p:nvSpPr>
        <p:spPr bwMode="auto">
          <a:xfrm>
            <a:off x="1492250" y="2236788"/>
            <a:ext cx="272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dirty="0">
                <a:solidFill>
                  <a:schemeClr val="accent2">
                    <a:lumMod val="75000"/>
                  </a:schemeClr>
                </a:solidFill>
                <a:latin typeface="思源黑体 CN Medium" panose="020B0600000000000000" pitchFamily="34" charset="-122"/>
                <a:ea typeface="思源黑体 CN Medium" panose="020B0600000000000000" pitchFamily="34" charset="-122"/>
              </a:rPr>
              <a:t>（病毒或干扰素诱生剂）</a:t>
            </a:r>
            <a:endParaRPr kumimoji="1" lang="zh-CN" altLang="en-US" sz="2800" dirty="0">
              <a:solidFill>
                <a:schemeClr val="accent2">
                  <a:lumMod val="75000"/>
                </a:schemeClr>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232450"/>
                                        </p:tgtEl>
                                        <p:attrNameLst>
                                          <p:attrName>style.visibility</p:attrName>
                                        </p:attrNameLst>
                                      </p:cBhvr>
                                      <p:to>
                                        <p:strVal val="visible"/>
                                      </p:to>
                                    </p:set>
                                    <p:anim calcmode="lin" valueType="num">
                                      <p:cBhvr>
                                        <p:cTn id="7" dur="500" fill="hold"/>
                                        <p:tgtEl>
                                          <p:spTgt spid="232450"/>
                                        </p:tgtEl>
                                        <p:attrNameLst>
                                          <p:attrName>ppt_w</p:attrName>
                                        </p:attrNameLst>
                                      </p:cBhvr>
                                      <p:tavLst>
                                        <p:tav tm="0">
                                          <p:val>
                                            <p:strVal val="4/3*#ppt_w"/>
                                          </p:val>
                                        </p:tav>
                                        <p:tav tm="100000">
                                          <p:val>
                                            <p:strVal val="#ppt_w"/>
                                          </p:val>
                                        </p:tav>
                                      </p:tavLst>
                                    </p:anim>
                                    <p:anim calcmode="lin" valueType="num">
                                      <p:cBhvr>
                                        <p:cTn id="8" dur="500" fill="hold"/>
                                        <p:tgtEl>
                                          <p:spTgt spid="232450"/>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32451"/>
                                        </p:tgtEl>
                                        <p:attrNameLst>
                                          <p:attrName>style.visibility</p:attrName>
                                        </p:attrNameLst>
                                      </p:cBhvr>
                                      <p:to>
                                        <p:strVal val="visible"/>
                                      </p:to>
                                    </p:set>
                                    <p:animEffect transition="in" filter="wipe(up)">
                                      <p:cBhvr>
                                        <p:cTn id="13" dur="500"/>
                                        <p:tgtEl>
                                          <p:spTgt spid="23245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2" fill="hold" nodeType="clickEffect">
                                  <p:stCondLst>
                                    <p:cond delay="0"/>
                                  </p:stCondLst>
                                  <p:childTnLst>
                                    <p:set>
                                      <p:cBhvr>
                                        <p:cTn id="17" dur="1" fill="hold">
                                          <p:stCondLst>
                                            <p:cond delay="0"/>
                                          </p:stCondLst>
                                        </p:cTn>
                                        <p:tgtEl>
                                          <p:spTgt spid="232452"/>
                                        </p:tgtEl>
                                        <p:attrNameLst>
                                          <p:attrName>style.visibility</p:attrName>
                                        </p:attrNameLst>
                                      </p:cBhvr>
                                      <p:to>
                                        <p:strVal val="visible"/>
                                      </p:to>
                                    </p:set>
                                    <p:anim calcmode="lin" valueType="num">
                                      <p:cBhvr additive="base">
                                        <p:cTn id="18" dur="500" fill="hold"/>
                                        <p:tgtEl>
                                          <p:spTgt spid="232452"/>
                                        </p:tgtEl>
                                        <p:attrNameLst>
                                          <p:attrName>ppt_x</p:attrName>
                                        </p:attrNameLst>
                                      </p:cBhvr>
                                      <p:tavLst>
                                        <p:tav tm="0">
                                          <p:val>
                                            <p:strVal val="0-#ppt_w/2"/>
                                          </p:val>
                                        </p:tav>
                                        <p:tav tm="100000">
                                          <p:val>
                                            <p:strVal val="#ppt_x"/>
                                          </p:val>
                                        </p:tav>
                                      </p:tavLst>
                                    </p:anim>
                                    <p:anim calcmode="lin" valueType="num">
                                      <p:cBhvr additive="base">
                                        <p:cTn id="19" dur="500" fill="hold"/>
                                        <p:tgtEl>
                                          <p:spTgt spid="232452"/>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232454"/>
                                        </p:tgtEl>
                                        <p:attrNameLst>
                                          <p:attrName>style.visibility</p:attrName>
                                        </p:attrNameLst>
                                      </p:cBhvr>
                                      <p:to>
                                        <p:strVal val="visible"/>
                                      </p:to>
                                    </p:set>
                                  </p:childTnLst>
                                </p:cTn>
                              </p:par>
                            </p:childTnLst>
                          </p:cTn>
                        </p:par>
                        <p:par>
                          <p:cTn id="23" fill="hold" nodeType="afterGroup">
                            <p:stCondLst>
                              <p:cond delay="1000"/>
                            </p:stCondLst>
                            <p:childTnLst>
                              <p:par>
                                <p:cTn id="24" presetID="4" presetClass="entr" presetSubtype="16" fill="hold" grpId="0" nodeType="afterEffect">
                                  <p:stCondLst>
                                    <p:cond delay="0"/>
                                  </p:stCondLst>
                                  <p:childTnLst>
                                    <p:set>
                                      <p:cBhvr>
                                        <p:cTn id="25" dur="1" fill="hold">
                                          <p:stCondLst>
                                            <p:cond delay="0"/>
                                          </p:stCondLst>
                                        </p:cTn>
                                        <p:tgtEl>
                                          <p:spTgt spid="232453"/>
                                        </p:tgtEl>
                                        <p:attrNameLst>
                                          <p:attrName>style.visibility</p:attrName>
                                        </p:attrNameLst>
                                      </p:cBhvr>
                                      <p:to>
                                        <p:strVal val="visible"/>
                                      </p:to>
                                    </p:set>
                                    <p:animEffect transition="in" filter="box(in)">
                                      <p:cBhvr>
                                        <p:cTn id="26" dur="500"/>
                                        <p:tgtEl>
                                          <p:spTgt spid="232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autoUpdateAnimBg="0"/>
      <p:bldP spid="232451" grpId="0" autoUpdateAnimBg="0"/>
      <p:bldP spid="232453" grpId="0" autoUpdateAnimBg="0"/>
      <p:bldP spid="23245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85800" y="217488"/>
            <a:ext cx="7772400" cy="950912"/>
          </a:xfrm>
        </p:spPr>
        <p:txBody>
          <a:bodyPr/>
          <a:lstStyle/>
          <a:p>
            <a:pPr eaLnBrk="1" hangingPunct="1"/>
            <a:r>
              <a:rPr lang="zh-CN" altLang="en-US" sz="3600" smtClean="0">
                <a:solidFill>
                  <a:schemeClr val="bg1"/>
                </a:solidFill>
                <a:latin typeface="思源黑体 CN Medium" panose="020B0600000000000000" pitchFamily="34" charset="-122"/>
                <a:ea typeface="思源黑体 CN Medium" panose="020B0600000000000000" pitchFamily="34" charset="-122"/>
              </a:rPr>
              <a:t>干扰素的诱生及其作用示意图</a:t>
            </a:r>
          </a:p>
        </p:txBody>
      </p:sp>
      <p:sp>
        <p:nvSpPr>
          <p:cNvPr id="62467" name="Rectangle 3"/>
          <p:cNvSpPr>
            <a:spLocks noGrp="1" noChangeArrowheads="1"/>
          </p:cNvSpPr>
          <p:nvPr>
            <p:ph type="body" idx="1"/>
          </p:nvPr>
        </p:nvSpPr>
        <p:spPr/>
        <p:txBody>
          <a:bodyPr/>
          <a:lstStyle/>
          <a:p>
            <a:pPr eaLnBrk="1" hangingPunct="1"/>
            <a:endParaRPr lang="zh-CN" altLang="zh-CN" smtClean="0"/>
          </a:p>
        </p:txBody>
      </p:sp>
      <p:pic>
        <p:nvPicPr>
          <p:cNvPr id="62468" name="Picture 4" descr="jc0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z="3200" smtClean="0">
                <a:solidFill>
                  <a:schemeClr val="bg1"/>
                </a:solidFill>
                <a:latin typeface="思源黑体 CN Medium" panose="020B0600000000000000" pitchFamily="34" charset="-122"/>
                <a:ea typeface="思源黑体 CN Medium" panose="020B0600000000000000" pitchFamily="34" charset="-122"/>
              </a:rPr>
              <a:t>干扰素有何临床应用</a:t>
            </a:r>
          </a:p>
        </p:txBody>
      </p:sp>
      <p:sp>
        <p:nvSpPr>
          <p:cNvPr id="56323" name="AutoShape 5"/>
          <p:cNvSpPr>
            <a:spLocks/>
          </p:cNvSpPr>
          <p:nvPr/>
        </p:nvSpPr>
        <p:spPr bwMode="auto">
          <a:xfrm>
            <a:off x="3851275" y="1484313"/>
            <a:ext cx="152400" cy="3352800"/>
          </a:xfrm>
          <a:prstGeom prst="leftBrace">
            <a:avLst>
              <a:gd name="adj1" fmla="val 183333"/>
              <a:gd name="adj2" fmla="val 50000"/>
            </a:avLst>
          </a:prstGeom>
          <a:noFill/>
          <a:ln w="15875">
            <a:solidFill>
              <a:schemeClr val="bg1">
                <a:lumMod val="85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smtClean="0">
              <a:latin typeface="思源黑体 CN Medium" panose="020B0600000000000000" pitchFamily="34" charset="-122"/>
              <a:ea typeface="思源黑体 CN Medium" panose="020B0600000000000000" pitchFamily="34" charset="-122"/>
            </a:endParaRPr>
          </a:p>
        </p:txBody>
      </p:sp>
      <p:sp>
        <p:nvSpPr>
          <p:cNvPr id="61444" name="Rectangle 6"/>
          <p:cNvSpPr>
            <a:spLocks noChangeArrowheads="1"/>
          </p:cNvSpPr>
          <p:nvPr/>
        </p:nvSpPr>
        <p:spPr bwMode="auto">
          <a:xfrm>
            <a:off x="539750" y="2924175"/>
            <a:ext cx="3371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solidFill>
                  <a:srgbClr val="FFFF00"/>
                </a:solidFill>
                <a:latin typeface="思源黑体 CN Medium" panose="020B0600000000000000" pitchFamily="34" charset="-122"/>
                <a:ea typeface="思源黑体 CN Medium" panose="020B0600000000000000" pitchFamily="34" charset="-122"/>
              </a:rPr>
              <a:t>IFN</a:t>
            </a:r>
            <a:r>
              <a:rPr lang="zh-CN" altLang="en-US" sz="2800" b="1">
                <a:solidFill>
                  <a:srgbClr val="FFFF00"/>
                </a:solidFill>
                <a:latin typeface="思源黑体 CN Medium" panose="020B0600000000000000" pitchFamily="34" charset="-122"/>
                <a:ea typeface="思源黑体 CN Medium" panose="020B0600000000000000" pitchFamily="34" charset="-122"/>
              </a:rPr>
              <a:t>对病毒病的治疗</a:t>
            </a:r>
          </a:p>
        </p:txBody>
      </p:sp>
      <p:sp>
        <p:nvSpPr>
          <p:cNvPr id="61445" name="Text Box 7"/>
          <p:cNvSpPr txBox="1">
            <a:spLocks noChangeArrowheads="1"/>
          </p:cNvSpPr>
          <p:nvPr/>
        </p:nvSpPr>
        <p:spPr bwMode="auto">
          <a:xfrm>
            <a:off x="4140200" y="1412875"/>
            <a:ext cx="309721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30000"/>
              </a:spcBef>
              <a:buFontTx/>
              <a:buNone/>
            </a:pPr>
            <a:r>
              <a:rPr lang="zh-CN" altLang="en-US" sz="2000">
                <a:solidFill>
                  <a:schemeClr val="bg1"/>
                </a:solidFill>
                <a:latin typeface="思源黑体 CN Medium" panose="020B0600000000000000" pitchFamily="34" charset="-122"/>
                <a:ea typeface="思源黑体 CN Medium" panose="020B0600000000000000" pitchFamily="34" charset="-122"/>
              </a:rPr>
              <a:t>流感和感冒</a:t>
            </a:r>
          </a:p>
          <a:p>
            <a:pPr eaLnBrk="1" hangingPunct="1">
              <a:lnSpc>
                <a:spcPct val="110000"/>
              </a:lnSpc>
              <a:spcBef>
                <a:spcPct val="30000"/>
              </a:spcBef>
              <a:buFontTx/>
              <a:buNone/>
            </a:pPr>
            <a:r>
              <a:rPr lang="zh-CN" altLang="en-US" sz="2000">
                <a:solidFill>
                  <a:schemeClr val="bg1"/>
                </a:solidFill>
                <a:latin typeface="思源黑体 CN Medium" panose="020B0600000000000000" pitchFamily="34" charset="-122"/>
                <a:ea typeface="思源黑体 CN Medium" panose="020B0600000000000000" pitchFamily="34" charset="-122"/>
              </a:rPr>
              <a:t>疱疹性角膜炎	</a:t>
            </a:r>
          </a:p>
          <a:p>
            <a:pPr eaLnBrk="1" hangingPunct="1">
              <a:lnSpc>
                <a:spcPct val="110000"/>
              </a:lnSpc>
              <a:spcBef>
                <a:spcPct val="30000"/>
              </a:spcBef>
              <a:buFontTx/>
              <a:buNone/>
            </a:pPr>
            <a:r>
              <a:rPr lang="zh-CN" altLang="en-US" sz="2000">
                <a:solidFill>
                  <a:schemeClr val="bg1"/>
                </a:solidFill>
                <a:latin typeface="思源黑体 CN Medium" panose="020B0600000000000000" pitchFamily="34" charset="-122"/>
                <a:ea typeface="思源黑体 CN Medium" panose="020B0600000000000000" pitchFamily="34" charset="-122"/>
              </a:rPr>
              <a:t>疱疹性宫颈炎</a:t>
            </a:r>
          </a:p>
          <a:p>
            <a:pPr eaLnBrk="1" hangingPunct="1">
              <a:lnSpc>
                <a:spcPct val="110000"/>
              </a:lnSpc>
              <a:spcBef>
                <a:spcPct val="30000"/>
              </a:spcBef>
              <a:buFontTx/>
              <a:buNone/>
            </a:pPr>
            <a:r>
              <a:rPr lang="zh-CN" altLang="en-US" sz="2000">
                <a:solidFill>
                  <a:schemeClr val="bg1"/>
                </a:solidFill>
                <a:latin typeface="思源黑体 CN Medium" panose="020B0600000000000000" pitchFamily="34" charset="-122"/>
                <a:ea typeface="思源黑体 CN Medium" panose="020B0600000000000000" pitchFamily="34" charset="-122"/>
              </a:rPr>
              <a:t>糜烂流行性角膜结膜炎	</a:t>
            </a:r>
          </a:p>
          <a:p>
            <a:pPr eaLnBrk="1" hangingPunct="1">
              <a:lnSpc>
                <a:spcPct val="110000"/>
              </a:lnSpc>
              <a:spcBef>
                <a:spcPct val="30000"/>
              </a:spcBef>
              <a:buFontTx/>
              <a:buNone/>
            </a:pPr>
            <a:r>
              <a:rPr lang="zh-CN" altLang="en-US" sz="2000">
                <a:solidFill>
                  <a:schemeClr val="bg1"/>
                </a:solidFill>
                <a:latin typeface="思源黑体 CN Medium" panose="020B0600000000000000" pitchFamily="34" charset="-122"/>
                <a:ea typeface="思源黑体 CN Medium" panose="020B0600000000000000" pitchFamily="34" charset="-122"/>
              </a:rPr>
              <a:t>乳头状瘤和疣	</a:t>
            </a:r>
          </a:p>
          <a:p>
            <a:pPr eaLnBrk="1" hangingPunct="1">
              <a:lnSpc>
                <a:spcPct val="110000"/>
              </a:lnSpc>
              <a:spcBef>
                <a:spcPct val="30000"/>
              </a:spcBef>
              <a:buFontTx/>
              <a:buNone/>
            </a:pPr>
            <a:r>
              <a:rPr lang="zh-CN" altLang="en-US" sz="2000">
                <a:solidFill>
                  <a:schemeClr val="bg1"/>
                </a:solidFill>
                <a:latin typeface="思源黑体 CN Medium" panose="020B0600000000000000" pitchFamily="34" charset="-122"/>
                <a:ea typeface="思源黑体 CN Medium" panose="020B0600000000000000" pitchFamily="34" charset="-122"/>
              </a:rPr>
              <a:t>水痘带状疱疹	</a:t>
            </a:r>
          </a:p>
          <a:p>
            <a:pPr eaLnBrk="1" hangingPunct="1">
              <a:lnSpc>
                <a:spcPct val="110000"/>
              </a:lnSpc>
              <a:spcBef>
                <a:spcPct val="30000"/>
              </a:spcBef>
              <a:buFontTx/>
              <a:buNone/>
            </a:pPr>
            <a:r>
              <a:rPr lang="zh-CN" altLang="en-US" sz="2000">
                <a:solidFill>
                  <a:schemeClr val="bg1"/>
                </a:solidFill>
                <a:latin typeface="思源黑体 CN Medium" panose="020B0600000000000000" pitchFamily="34" charset="-122"/>
                <a:ea typeface="思源黑体 CN Medium" panose="020B0600000000000000" pitchFamily="34" charset="-122"/>
              </a:rPr>
              <a:t>慢性活动性肝炎	</a:t>
            </a:r>
          </a:p>
          <a:p>
            <a:pPr eaLnBrk="1" hangingPunct="1">
              <a:lnSpc>
                <a:spcPct val="110000"/>
              </a:lnSpc>
              <a:spcBef>
                <a:spcPct val="30000"/>
              </a:spcBef>
              <a:buFontTx/>
              <a:buNone/>
            </a:pPr>
            <a:r>
              <a:rPr lang="zh-CN" altLang="en-US" sz="2000">
                <a:solidFill>
                  <a:schemeClr val="bg1"/>
                </a:solidFill>
                <a:latin typeface="思源黑体 CN Medium" panose="020B0600000000000000" pitchFamily="34" charset="-122"/>
                <a:ea typeface="思源黑体 CN Medium" panose="020B0600000000000000" pitchFamily="34" charset="-122"/>
              </a:rPr>
              <a:t>其他病毒性疾病</a:t>
            </a:r>
          </a:p>
        </p:txBody>
      </p:sp>
      <p:sp>
        <p:nvSpPr>
          <p:cNvPr id="61446" name="Rectangle 9"/>
          <p:cNvSpPr>
            <a:spLocks noChangeArrowheads="1"/>
          </p:cNvSpPr>
          <p:nvPr/>
        </p:nvSpPr>
        <p:spPr bwMode="auto">
          <a:xfrm>
            <a:off x="539750" y="5445125"/>
            <a:ext cx="66960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40000"/>
              </a:lnSpc>
              <a:buFontTx/>
              <a:buNone/>
            </a:pPr>
            <a:r>
              <a:rPr lang="en-US" altLang="zh-CN" sz="2800" b="1">
                <a:solidFill>
                  <a:srgbClr val="FFFF00"/>
                </a:solidFill>
                <a:latin typeface="思源黑体 CN Medium" panose="020B0600000000000000" pitchFamily="34" charset="-122"/>
                <a:ea typeface="思源黑体 CN Medium" panose="020B0600000000000000" pitchFamily="34" charset="-122"/>
              </a:rPr>
              <a:t>IFN</a:t>
            </a:r>
            <a:r>
              <a:rPr lang="zh-CN" altLang="en-US" sz="2800" b="1">
                <a:solidFill>
                  <a:srgbClr val="FFFF00"/>
                </a:solidFill>
                <a:latin typeface="思源黑体 CN Medium" panose="020B0600000000000000" pitchFamily="34" charset="-122"/>
                <a:ea typeface="思源黑体 CN Medium" panose="020B0600000000000000" pitchFamily="34" charset="-122"/>
              </a:rPr>
              <a:t>在癌肿治疗中的应用</a:t>
            </a:r>
            <a:r>
              <a:rPr lang="zh-CN" altLang="en-US" sz="2800">
                <a:solidFill>
                  <a:schemeClr val="bg1"/>
                </a:solidFill>
                <a:latin typeface="思源黑体 CN Medium" panose="020B0600000000000000" pitchFamily="34" charset="-122"/>
                <a:ea typeface="思源黑体 CN Medium" panose="020B0600000000000000" pitchFamily="34" charset="-122"/>
              </a:rPr>
              <a:t>如白血病等</a:t>
            </a:r>
            <a:endParaRPr lang="zh-CN" altLang="zh-CN" sz="280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228600"/>
            <a:ext cx="9144000" cy="1143000"/>
          </a:xfrm>
        </p:spPr>
        <p:txBody>
          <a:bodyPr/>
          <a:lstStyle/>
          <a:p>
            <a:pPr eaLnBrk="1" hangingPunct="1"/>
            <a:r>
              <a:rPr lang="zh-CN" altLang="en-US" sz="3200" dirty="0" smtClean="0">
                <a:solidFill>
                  <a:schemeClr val="bg1"/>
                </a:solidFill>
                <a:latin typeface="思源黑体 CN Bold" panose="020B0800000000000000" pitchFamily="34" charset="-122"/>
                <a:ea typeface="思源黑体 CN Bold" panose="020B0800000000000000" pitchFamily="34" charset="-122"/>
              </a:rPr>
              <a:t>人</a:t>
            </a:r>
            <a:r>
              <a:rPr lang="en-US" altLang="zh-CN" sz="3200" dirty="0" smtClean="0">
                <a:solidFill>
                  <a:schemeClr val="bg1"/>
                </a:solidFill>
                <a:latin typeface="思源黑体 CN Bold" panose="020B0800000000000000" pitchFamily="34" charset="-122"/>
                <a:ea typeface="思源黑体 CN Bold" panose="020B0800000000000000" pitchFamily="34" charset="-122"/>
              </a:rPr>
              <a:t>IFN</a:t>
            </a:r>
            <a:r>
              <a:rPr lang="zh-CN" altLang="en-US" sz="3200" dirty="0" smtClean="0">
                <a:solidFill>
                  <a:schemeClr val="bg1"/>
                </a:solidFill>
                <a:latin typeface="思源黑体 CN Bold" panose="020B0800000000000000" pitchFamily="34" charset="-122"/>
                <a:ea typeface="思源黑体 CN Bold" panose="020B0800000000000000" pitchFamily="34" charset="-122"/>
              </a:rPr>
              <a:t>系统与特异性免疫系统的比较</a:t>
            </a:r>
            <a:endParaRPr lang="zh-CN" altLang="zh-CN" sz="3200" dirty="0" smtClean="0">
              <a:solidFill>
                <a:schemeClr val="bg1"/>
              </a:solidFill>
              <a:latin typeface="思源黑体 CN Bold" panose="020B0800000000000000" pitchFamily="34" charset="-122"/>
              <a:ea typeface="思源黑体 CN Bold" panose="020B0800000000000000" pitchFamily="34" charset="-122"/>
            </a:endParaRPr>
          </a:p>
        </p:txBody>
      </p:sp>
      <p:sp>
        <p:nvSpPr>
          <p:cNvPr id="63491" name="Rectangle 3"/>
          <p:cNvSpPr>
            <a:spLocks noGrp="1" noChangeArrowheads="1"/>
          </p:cNvSpPr>
          <p:nvPr>
            <p:ph type="body" idx="1"/>
          </p:nvPr>
        </p:nvSpPr>
        <p:spPr/>
        <p:txBody>
          <a:bodyPr/>
          <a:lstStyle/>
          <a:p>
            <a:pPr eaLnBrk="1" hangingPunct="1"/>
            <a:endParaRPr lang="zh-CN" altLang="zh-CN" smtClean="0"/>
          </a:p>
        </p:txBody>
      </p:sp>
      <p:pic>
        <p:nvPicPr>
          <p:cNvPr id="63492" name="Picture 4" descr="jc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7338"/>
            <a:ext cx="9144000" cy="417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303213" y="444500"/>
            <a:ext cx="4257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chemeClr val="bg1"/>
                </a:solidFill>
                <a:latin typeface="思源黑体 CN Medium" panose="020B0600000000000000" pitchFamily="34" charset="-122"/>
                <a:ea typeface="思源黑体 CN Medium" panose="020B0600000000000000" pitchFamily="34" charset="-122"/>
              </a:rPr>
              <a:t>3.</a:t>
            </a:r>
            <a:r>
              <a:rPr lang="zh-CN" altLang="en-US" sz="2800">
                <a:solidFill>
                  <a:schemeClr val="bg1"/>
                </a:solidFill>
                <a:latin typeface="思源黑体 CN Medium" panose="020B0600000000000000" pitchFamily="34" charset="-122"/>
                <a:ea typeface="思源黑体 CN Medium" panose="020B0600000000000000" pitchFamily="34" charset="-122"/>
              </a:rPr>
              <a:t>溶菌酶（</a:t>
            </a:r>
            <a:r>
              <a:rPr lang="en-US" altLang="zh-CN" sz="2800">
                <a:solidFill>
                  <a:schemeClr val="bg1"/>
                </a:solidFill>
                <a:latin typeface="思源黑体 CN Medium" panose="020B0600000000000000" pitchFamily="34" charset="-122"/>
                <a:ea typeface="思源黑体 CN Medium" panose="020B0600000000000000" pitchFamily="34" charset="-122"/>
              </a:rPr>
              <a:t>lysozyme</a:t>
            </a:r>
            <a:r>
              <a:rPr lang="zh-CN" altLang="en-US" sz="2800">
                <a:solidFill>
                  <a:schemeClr val="bg1"/>
                </a:solidFill>
                <a:latin typeface="思源黑体 CN Medium" panose="020B0600000000000000" pitchFamily="34" charset="-122"/>
                <a:ea typeface="思源黑体 CN Medium" panose="020B0600000000000000" pitchFamily="34" charset="-122"/>
              </a:rPr>
              <a:t>）：</a:t>
            </a:r>
          </a:p>
        </p:txBody>
      </p:sp>
      <p:sp>
        <p:nvSpPr>
          <p:cNvPr id="233475" name="Text Box 3"/>
          <p:cNvSpPr txBox="1">
            <a:spLocks noChangeArrowheads="1"/>
          </p:cNvSpPr>
          <p:nvPr/>
        </p:nvSpPr>
        <p:spPr bwMode="auto">
          <a:xfrm>
            <a:off x="312738" y="1163638"/>
            <a:ext cx="844708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en-US" altLang="zh-CN" sz="2200">
                <a:solidFill>
                  <a:srgbClr val="FFFF00"/>
                </a:solidFill>
                <a:latin typeface="思源黑体 CN Medium" panose="020B0600000000000000" pitchFamily="34" charset="-122"/>
                <a:ea typeface="思源黑体 CN Medium" panose="020B0600000000000000" pitchFamily="34" charset="-122"/>
              </a:rPr>
              <a:t>14.7 kD</a:t>
            </a:r>
            <a:r>
              <a:rPr lang="zh-CN" altLang="en-US" sz="2200">
                <a:solidFill>
                  <a:srgbClr val="FFFF00"/>
                </a:solidFill>
                <a:latin typeface="思源黑体 CN Medium" panose="020B0600000000000000" pitchFamily="34" charset="-122"/>
                <a:ea typeface="思源黑体 CN Medium" panose="020B0600000000000000" pitchFamily="34" charset="-122"/>
              </a:rPr>
              <a:t>不耐热的碱性蛋白，主要来源于吞噬细胞并可分泌到血清及各种分泌液中，能水解</a:t>
            </a:r>
            <a:r>
              <a:rPr lang="zh-CN" altLang="en-US" sz="2200">
                <a:solidFill>
                  <a:srgbClr val="66FF33"/>
                </a:solidFill>
                <a:latin typeface="思源黑体 CN Medium" panose="020B0600000000000000" pitchFamily="34" charset="-122"/>
                <a:ea typeface="思源黑体 CN Medium" panose="020B0600000000000000" pitchFamily="34" charset="-122"/>
              </a:rPr>
              <a:t>革兰氏阳性菌</a:t>
            </a:r>
            <a:r>
              <a:rPr lang="zh-CN" altLang="en-US" sz="2200">
                <a:solidFill>
                  <a:srgbClr val="FFFF00"/>
                </a:solidFill>
                <a:latin typeface="思源黑体 CN Medium" panose="020B0600000000000000" pitchFamily="34" charset="-122"/>
                <a:ea typeface="思源黑体 CN Medium" panose="020B0600000000000000" pitchFamily="34" charset="-122"/>
              </a:rPr>
              <a:t>胞壁肽聚糖而使细胞裂解。</a:t>
            </a:r>
            <a:endParaRPr kumimoji="1" lang="zh-CN" altLang="en-US" sz="2200">
              <a:solidFill>
                <a:srgbClr val="FFFF00"/>
              </a:solidFill>
              <a:latin typeface="思源黑体 CN Medium" panose="020B0600000000000000" pitchFamily="34" charset="-122"/>
              <a:ea typeface="思源黑体 CN Medium" panose="020B0600000000000000" pitchFamily="34" charset="-122"/>
            </a:endParaRPr>
          </a:p>
        </p:txBody>
      </p:sp>
      <p:sp>
        <p:nvSpPr>
          <p:cNvPr id="233476" name="Rectangle 4"/>
          <p:cNvSpPr>
            <a:spLocks noChangeArrowheads="1"/>
          </p:cNvSpPr>
          <p:nvPr/>
        </p:nvSpPr>
        <p:spPr bwMode="auto">
          <a:xfrm>
            <a:off x="320675" y="4462463"/>
            <a:ext cx="86709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400" dirty="0">
                <a:solidFill>
                  <a:schemeClr val="bg1"/>
                </a:solidFill>
                <a:latin typeface="思源黑体 CN Medium" panose="020B0600000000000000" pitchFamily="34" charset="-122"/>
                <a:ea typeface="思源黑体 CN Medium" panose="020B0600000000000000" pitchFamily="34" charset="-122"/>
              </a:rPr>
              <a:t>体液中还有</a:t>
            </a:r>
            <a:r>
              <a:rPr lang="en-US" altLang="zh-CN" sz="2400" dirty="0">
                <a:solidFill>
                  <a:schemeClr val="bg1"/>
                </a:solidFill>
                <a:latin typeface="思源黑体 CN Medium" panose="020B0600000000000000" pitchFamily="34" charset="-122"/>
                <a:ea typeface="思源黑体 CN Medium" panose="020B0600000000000000" pitchFamily="34" charset="-122"/>
              </a:rPr>
              <a:t>β</a:t>
            </a:r>
            <a:r>
              <a:rPr lang="zh-CN" altLang="en-US" sz="2400" dirty="0">
                <a:solidFill>
                  <a:schemeClr val="bg1"/>
                </a:solidFill>
                <a:latin typeface="思源黑体 CN Medium" panose="020B0600000000000000" pitchFamily="34" charset="-122"/>
                <a:ea typeface="思源黑体 CN Medium" panose="020B0600000000000000" pitchFamily="34" charset="-122"/>
              </a:rPr>
              <a:t>溶解素</a:t>
            </a:r>
            <a:r>
              <a:rPr lang="en-US" altLang="zh-CN" sz="2400" dirty="0">
                <a:solidFill>
                  <a:schemeClr val="bg1"/>
                </a:solidFill>
                <a:latin typeface="思源黑体 CN Medium" panose="020B0600000000000000" pitchFamily="34" charset="-122"/>
                <a:ea typeface="思源黑体 CN Medium" panose="020B0600000000000000" pitchFamily="34" charset="-122"/>
              </a:rPr>
              <a:t>(β-</a:t>
            </a:r>
            <a:r>
              <a:rPr lang="en-US" altLang="zh-CN" sz="2400" dirty="0" err="1">
                <a:solidFill>
                  <a:schemeClr val="bg1"/>
                </a:solidFill>
                <a:latin typeface="思源黑体 CN Medium" panose="020B0600000000000000" pitchFamily="34" charset="-122"/>
                <a:ea typeface="思源黑体 CN Medium" panose="020B0600000000000000" pitchFamily="34" charset="-122"/>
              </a:rPr>
              <a:t>lysin</a:t>
            </a:r>
            <a:r>
              <a:rPr lang="en-US" altLang="zh-CN" sz="2400" dirty="0">
                <a:solidFill>
                  <a:schemeClr val="bg1"/>
                </a:solidFill>
                <a:latin typeface="思源黑体 CN Medium" panose="020B0600000000000000" pitchFamily="34" charset="-122"/>
                <a:ea typeface="思源黑体 CN Medium" panose="020B0600000000000000" pitchFamily="34" charset="-122"/>
              </a:rPr>
              <a:t>)</a:t>
            </a:r>
            <a:r>
              <a:rPr lang="zh-CN" altLang="en-US" sz="2400" dirty="0">
                <a:solidFill>
                  <a:schemeClr val="bg1"/>
                </a:solidFill>
                <a:latin typeface="思源黑体 CN Medium" panose="020B0600000000000000" pitchFamily="34" charset="-122"/>
                <a:ea typeface="思源黑体 CN Medium" panose="020B0600000000000000" pitchFamily="34" charset="-122"/>
              </a:rPr>
              <a:t>、转铁蛋白、血浆铜蓝蛋白、</a:t>
            </a:r>
            <a:r>
              <a:rPr lang="en-US" altLang="zh-CN" sz="2400" dirty="0">
                <a:solidFill>
                  <a:schemeClr val="bg1"/>
                </a:solidFill>
                <a:latin typeface="思源黑体 CN Medium" panose="020B0600000000000000" pitchFamily="34" charset="-122"/>
                <a:ea typeface="思源黑体 CN Medium" panose="020B0600000000000000" pitchFamily="34" charset="-122"/>
              </a:rPr>
              <a:t>C</a:t>
            </a:r>
            <a:r>
              <a:rPr lang="zh-CN" altLang="en-US" sz="2400" dirty="0">
                <a:solidFill>
                  <a:schemeClr val="bg1"/>
                </a:solidFill>
                <a:latin typeface="思源黑体 CN Medium" panose="020B0600000000000000" pitchFamily="34" charset="-122"/>
                <a:ea typeface="思源黑体 CN Medium" panose="020B0600000000000000" pitchFamily="34" charset="-122"/>
              </a:rPr>
              <a:t>反应蛋白等多种能杀菌或抑菌的因素，但直接作用很弱，仅在机体免疫中起辅助作用</a:t>
            </a:r>
            <a:r>
              <a:rPr lang="zh-CN" altLang="en-US" sz="2400" dirty="0" smtClean="0">
                <a:solidFill>
                  <a:schemeClr val="bg1"/>
                </a:solidFill>
                <a:latin typeface="思源黑体 CN Medium" panose="020B0600000000000000" pitchFamily="34" charset="-122"/>
                <a:ea typeface="思源黑体 CN Medium" panose="020B0600000000000000" pitchFamily="34" charset="-122"/>
              </a:rPr>
              <a:t>。</a:t>
            </a:r>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a:p>
            <a:pPr eaLnBrk="1" hangingPunct="1">
              <a:lnSpc>
                <a:spcPct val="150000"/>
              </a:lnSpc>
              <a:spcBef>
                <a:spcPct val="0"/>
              </a:spcBef>
              <a:buFontTx/>
              <a:buNone/>
            </a:pPr>
            <a:endParaRPr kumimoji="1" lang="en-US" altLang="zh-CN"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233477" name="Rectangle 5"/>
          <p:cNvSpPr>
            <a:spLocks noChangeArrowheads="1"/>
          </p:cNvSpPr>
          <p:nvPr/>
        </p:nvSpPr>
        <p:spPr bwMode="auto">
          <a:xfrm>
            <a:off x="319088" y="2411413"/>
            <a:ext cx="8664575"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800" b="1">
                <a:solidFill>
                  <a:schemeClr val="bg1"/>
                </a:solidFill>
                <a:latin typeface="思源黑体 CN Medium" panose="020B0600000000000000" pitchFamily="34" charset="-122"/>
                <a:ea typeface="思源黑体 CN Medium" panose="020B0600000000000000" pitchFamily="34" charset="-122"/>
              </a:rPr>
              <a:t>溶菌酶也存在于鸡蛋清和某些细菌中，可提纯并加工</a:t>
            </a:r>
          </a:p>
          <a:p>
            <a:pPr eaLnBrk="1" hangingPunct="1">
              <a:lnSpc>
                <a:spcPct val="150000"/>
              </a:lnSpc>
              <a:spcBef>
                <a:spcPct val="0"/>
              </a:spcBef>
              <a:buFontTx/>
              <a:buNone/>
            </a:pPr>
            <a:r>
              <a:rPr lang="zh-CN" altLang="en-US" sz="2800" b="1">
                <a:solidFill>
                  <a:schemeClr val="bg1"/>
                </a:solidFill>
                <a:latin typeface="思源黑体 CN Medium" panose="020B0600000000000000" pitchFamily="34" charset="-122"/>
                <a:ea typeface="思源黑体 CN Medium" panose="020B0600000000000000" pitchFamily="34" charset="-122"/>
              </a:rPr>
              <a:t>制成各种制剂，用于治疗中耳炎、咽喉炎、副鼻窦炎</a:t>
            </a:r>
          </a:p>
          <a:p>
            <a:pPr eaLnBrk="1" hangingPunct="1">
              <a:lnSpc>
                <a:spcPct val="150000"/>
              </a:lnSpc>
              <a:spcBef>
                <a:spcPct val="0"/>
              </a:spcBef>
              <a:buFontTx/>
              <a:buNone/>
            </a:pPr>
            <a:r>
              <a:rPr lang="zh-CN" altLang="en-US" sz="2800" b="1">
                <a:solidFill>
                  <a:schemeClr val="bg1"/>
                </a:solidFill>
                <a:latin typeface="思源黑体 CN Medium" panose="020B0600000000000000" pitchFamily="34" charset="-122"/>
                <a:ea typeface="思源黑体 CN Medium" panose="020B0600000000000000" pitchFamily="34" charset="-122"/>
              </a:rPr>
              <a:t>等慢性疾病。</a:t>
            </a:r>
            <a:endParaRPr lang="zh-CN" altLang="en-US" b="1">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3474"/>
                                        </p:tgtEl>
                                        <p:attrNameLst>
                                          <p:attrName>style.visibility</p:attrName>
                                        </p:attrNameLst>
                                      </p:cBhvr>
                                      <p:to>
                                        <p:strVal val="visible"/>
                                      </p:to>
                                    </p:set>
                                    <p:anim calcmode="lin" valueType="num">
                                      <p:cBhvr additive="base">
                                        <p:cTn id="7" dur="500" fill="hold"/>
                                        <p:tgtEl>
                                          <p:spTgt spid="233474"/>
                                        </p:tgtEl>
                                        <p:attrNameLst>
                                          <p:attrName>ppt_x</p:attrName>
                                        </p:attrNameLst>
                                      </p:cBhvr>
                                      <p:tavLst>
                                        <p:tav tm="0">
                                          <p:val>
                                            <p:strVal val="1+#ppt_w/2"/>
                                          </p:val>
                                        </p:tav>
                                        <p:tav tm="100000">
                                          <p:val>
                                            <p:strVal val="#ppt_x"/>
                                          </p:val>
                                        </p:tav>
                                      </p:tavLst>
                                    </p:anim>
                                    <p:anim calcmode="lin" valueType="num">
                                      <p:cBhvr additive="base">
                                        <p:cTn id="8" dur="500" fill="hold"/>
                                        <p:tgtEl>
                                          <p:spTgt spid="2334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33475"/>
                                        </p:tgtEl>
                                        <p:attrNameLst>
                                          <p:attrName>style.visibility</p:attrName>
                                        </p:attrNameLst>
                                      </p:cBhvr>
                                      <p:to>
                                        <p:strVal val="visible"/>
                                      </p:to>
                                    </p:set>
                                    <p:anim calcmode="lin" valueType="num">
                                      <p:cBhvr additive="base">
                                        <p:cTn id="13" dur="500" fill="hold"/>
                                        <p:tgtEl>
                                          <p:spTgt spid="233475"/>
                                        </p:tgtEl>
                                        <p:attrNameLst>
                                          <p:attrName>ppt_x</p:attrName>
                                        </p:attrNameLst>
                                      </p:cBhvr>
                                      <p:tavLst>
                                        <p:tav tm="0">
                                          <p:val>
                                            <p:strVal val="1+#ppt_w/2"/>
                                          </p:val>
                                        </p:tav>
                                        <p:tav tm="100000">
                                          <p:val>
                                            <p:strVal val="#ppt_x"/>
                                          </p:val>
                                        </p:tav>
                                      </p:tavLst>
                                    </p:anim>
                                    <p:anim calcmode="lin" valueType="num">
                                      <p:cBhvr additive="base">
                                        <p:cTn id="14" dur="500" fill="hold"/>
                                        <p:tgtEl>
                                          <p:spTgt spid="23347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33477"/>
                                        </p:tgtEl>
                                        <p:attrNameLst>
                                          <p:attrName>style.visibility</p:attrName>
                                        </p:attrNameLst>
                                      </p:cBhvr>
                                      <p:to>
                                        <p:strVal val="visible"/>
                                      </p:to>
                                    </p:set>
                                    <p:anim calcmode="lin" valueType="num">
                                      <p:cBhvr additive="base">
                                        <p:cTn id="19" dur="500" fill="hold"/>
                                        <p:tgtEl>
                                          <p:spTgt spid="233477"/>
                                        </p:tgtEl>
                                        <p:attrNameLst>
                                          <p:attrName>ppt_x</p:attrName>
                                        </p:attrNameLst>
                                      </p:cBhvr>
                                      <p:tavLst>
                                        <p:tav tm="0">
                                          <p:val>
                                            <p:strVal val="#ppt_x"/>
                                          </p:val>
                                        </p:tav>
                                        <p:tav tm="100000">
                                          <p:val>
                                            <p:strVal val="#ppt_x"/>
                                          </p:val>
                                        </p:tav>
                                      </p:tavLst>
                                    </p:anim>
                                    <p:anim calcmode="lin" valueType="num">
                                      <p:cBhvr additive="base">
                                        <p:cTn id="20" dur="500" fill="hold"/>
                                        <p:tgtEl>
                                          <p:spTgt spid="233477"/>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33476"/>
                                        </p:tgtEl>
                                        <p:attrNameLst>
                                          <p:attrName>style.visibility</p:attrName>
                                        </p:attrNameLst>
                                      </p:cBhvr>
                                      <p:to>
                                        <p:strVal val="visible"/>
                                      </p:to>
                                    </p:set>
                                    <p:animEffect transition="in" filter="box(in)">
                                      <p:cBhvr>
                                        <p:cTn id="25" dur="500"/>
                                        <p:tgtEl>
                                          <p:spTgt spid="233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autoUpdateAnimBg="0"/>
      <p:bldP spid="233475" grpId="0" autoUpdateAnimBg="0"/>
      <p:bldP spid="233476" grpId="0" autoUpdateAnimBg="0"/>
      <p:bldP spid="233477"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Text Box 4"/>
          <p:cNvSpPr txBox="1">
            <a:spLocks noChangeArrowheads="1"/>
          </p:cNvSpPr>
          <p:nvPr/>
        </p:nvSpPr>
        <p:spPr bwMode="auto">
          <a:xfrm>
            <a:off x="398463" y="1109663"/>
            <a:ext cx="6448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bg1"/>
                </a:solidFill>
                <a:latin typeface="思源黑体 CN Medium" panose="020B0600000000000000" pitchFamily="34" charset="-122"/>
                <a:ea typeface="思源黑体 CN Medium" panose="020B0600000000000000" pitchFamily="34" charset="-122"/>
              </a:rPr>
              <a:t>1.</a:t>
            </a:r>
            <a:r>
              <a:rPr lang="zh-CN" altLang="en-US" sz="2400">
                <a:solidFill>
                  <a:schemeClr val="bg1"/>
                </a:solidFill>
                <a:latin typeface="思源黑体 CN Medium" panose="020B0600000000000000" pitchFamily="34" charset="-122"/>
                <a:ea typeface="思源黑体 CN Medium" panose="020B0600000000000000" pitchFamily="34" charset="-122"/>
              </a:rPr>
              <a:t>特异性免疫（</a:t>
            </a:r>
            <a:r>
              <a:rPr lang="en-US" altLang="zh-CN" sz="2400">
                <a:solidFill>
                  <a:schemeClr val="bg1"/>
                </a:solidFill>
                <a:latin typeface="思源黑体 CN Medium" panose="020B0600000000000000" pitchFamily="34" charset="-122"/>
                <a:ea typeface="思源黑体 CN Medium" panose="020B0600000000000000" pitchFamily="34" charset="-122"/>
              </a:rPr>
              <a:t>specific immunity</a:t>
            </a:r>
            <a:r>
              <a:rPr lang="zh-CN" altLang="en-US" sz="2400">
                <a:solidFill>
                  <a:schemeClr val="bg1"/>
                </a:solidFill>
                <a:latin typeface="思源黑体 CN Medium" panose="020B0600000000000000" pitchFamily="34" charset="-122"/>
                <a:ea typeface="思源黑体 CN Medium" panose="020B0600000000000000" pitchFamily="34" charset="-122"/>
              </a:rPr>
              <a:t>）的概念：</a:t>
            </a:r>
          </a:p>
        </p:txBody>
      </p:sp>
      <p:sp>
        <p:nvSpPr>
          <p:cNvPr id="240645" name="Text Box 5"/>
          <p:cNvSpPr txBox="1">
            <a:spLocks noChangeArrowheads="1"/>
          </p:cNvSpPr>
          <p:nvPr/>
        </p:nvSpPr>
        <p:spPr bwMode="auto">
          <a:xfrm>
            <a:off x="398463" y="1681163"/>
            <a:ext cx="86058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        机体在生命过程中接受抗原性</a:t>
            </a:r>
            <a:r>
              <a:rPr lang="zh-CN" altLang="en-US" sz="2400">
                <a:solidFill>
                  <a:srgbClr val="FFFF00"/>
                </a:solidFill>
                <a:latin typeface="思源黑体 CN Medium" panose="020B0600000000000000" pitchFamily="34" charset="-122"/>
                <a:ea typeface="思源黑体 CN Medium" panose="020B0600000000000000" pitchFamily="34" charset="-122"/>
              </a:rPr>
              <a:t>异物刺激</a:t>
            </a:r>
            <a:r>
              <a:rPr lang="zh-CN" altLang="en-US" sz="2400">
                <a:solidFill>
                  <a:schemeClr val="bg1"/>
                </a:solidFill>
                <a:latin typeface="思源黑体 CN Medium" panose="020B0600000000000000" pitchFamily="34" charset="-122"/>
                <a:ea typeface="思源黑体 CN Medium" panose="020B0600000000000000" pitchFamily="34" charset="-122"/>
              </a:rPr>
              <a:t>，如微生物感染或接种疫苗后产生的，又称获得性免疫</a:t>
            </a:r>
            <a:r>
              <a:rPr lang="en-US" altLang="zh-CN" sz="2400">
                <a:solidFill>
                  <a:schemeClr val="bg1"/>
                </a:solidFill>
                <a:latin typeface="思源黑体 CN Medium" panose="020B0600000000000000" pitchFamily="34" charset="-122"/>
                <a:ea typeface="思源黑体 CN Medium" panose="020B0600000000000000" pitchFamily="34" charset="-122"/>
              </a:rPr>
              <a:t>(acquired immunity)</a:t>
            </a:r>
            <a:endParaRPr lang="zh-CN" altLang="en-US" sz="2400">
              <a:solidFill>
                <a:schemeClr val="bg1"/>
              </a:solidFill>
              <a:latin typeface="思源黑体 CN Medium" panose="020B0600000000000000" pitchFamily="34" charset="-122"/>
              <a:ea typeface="思源黑体 CN Medium" panose="020B0600000000000000" pitchFamily="34" charset="-122"/>
            </a:endParaRPr>
          </a:p>
        </p:txBody>
      </p:sp>
      <p:sp>
        <p:nvSpPr>
          <p:cNvPr id="240646" name="Text Box 6"/>
          <p:cNvSpPr txBox="1">
            <a:spLocks noChangeArrowheads="1"/>
          </p:cNvSpPr>
          <p:nvPr/>
        </p:nvSpPr>
        <p:spPr bwMode="auto">
          <a:xfrm>
            <a:off x="515938" y="3100388"/>
            <a:ext cx="1878012"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4400">
                <a:solidFill>
                  <a:schemeClr val="bg1"/>
                </a:solidFill>
                <a:latin typeface="思源黑体 CN Medium" panose="020B0600000000000000" pitchFamily="34" charset="-122"/>
                <a:ea typeface="思源黑体 CN Medium" panose="020B0600000000000000" pitchFamily="34" charset="-122"/>
              </a:rPr>
              <a:t>特点：</a:t>
            </a:r>
          </a:p>
        </p:txBody>
      </p:sp>
      <p:sp>
        <p:nvSpPr>
          <p:cNvPr id="240647" name="Text Box 7"/>
          <p:cNvSpPr txBox="1">
            <a:spLocks noChangeArrowheads="1"/>
          </p:cNvSpPr>
          <p:nvPr/>
        </p:nvSpPr>
        <p:spPr bwMode="auto">
          <a:xfrm>
            <a:off x="6300788" y="3213100"/>
            <a:ext cx="1290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Medium" panose="020B0600000000000000" pitchFamily="34" charset="-122"/>
                <a:ea typeface="思源黑体 CN Medium" panose="020B0600000000000000" pitchFamily="34" charset="-122"/>
              </a:rPr>
              <a:t>记忆性</a:t>
            </a:r>
            <a:endParaRPr lang="zh-CN" altLang="en-US" sz="2400" b="1">
              <a:solidFill>
                <a:srgbClr val="FFFF00"/>
              </a:solidFill>
              <a:latin typeface="思源黑体 CN Medium" panose="020B0600000000000000" pitchFamily="34" charset="-122"/>
              <a:ea typeface="思源黑体 CN Medium" panose="020B0600000000000000" pitchFamily="34" charset="-122"/>
            </a:endParaRPr>
          </a:p>
        </p:txBody>
      </p:sp>
      <p:sp>
        <p:nvSpPr>
          <p:cNvPr id="240648" name="Rectangle 8"/>
          <p:cNvSpPr>
            <a:spLocks noChangeArrowheads="1"/>
          </p:cNvSpPr>
          <p:nvPr/>
        </p:nvSpPr>
        <p:spPr bwMode="auto">
          <a:xfrm>
            <a:off x="2393950" y="3213100"/>
            <a:ext cx="1290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Medium" panose="020B0600000000000000" pitchFamily="34" charset="-122"/>
                <a:ea typeface="思源黑体 CN Medium" panose="020B0600000000000000" pitchFamily="34" charset="-122"/>
              </a:rPr>
              <a:t>获得性</a:t>
            </a:r>
          </a:p>
        </p:txBody>
      </p:sp>
      <p:sp>
        <p:nvSpPr>
          <p:cNvPr id="240649" name="Rectangle 9"/>
          <p:cNvSpPr>
            <a:spLocks noChangeArrowheads="1"/>
          </p:cNvSpPr>
          <p:nvPr/>
        </p:nvSpPr>
        <p:spPr bwMode="auto">
          <a:xfrm>
            <a:off x="3968750" y="3222625"/>
            <a:ext cx="2027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Medium" panose="020B0600000000000000" pitchFamily="34" charset="-122"/>
                <a:ea typeface="思源黑体 CN Medium" panose="020B0600000000000000" pitchFamily="34" charset="-122"/>
              </a:rPr>
              <a:t>高度特异性</a:t>
            </a:r>
          </a:p>
        </p:txBody>
      </p:sp>
      <p:grpSp>
        <p:nvGrpSpPr>
          <p:cNvPr id="65544" name="组合 9"/>
          <p:cNvGrpSpPr>
            <a:grpSpLocks/>
          </p:cNvGrpSpPr>
          <p:nvPr/>
        </p:nvGrpSpPr>
        <p:grpSpPr bwMode="auto">
          <a:xfrm>
            <a:off x="0" y="230188"/>
            <a:ext cx="9274175" cy="677862"/>
            <a:chOff x="-12700" y="312738"/>
            <a:chExt cx="9274096" cy="678304"/>
          </a:xfrm>
        </p:grpSpPr>
        <p:sp>
          <p:nvSpPr>
            <p:cNvPr id="11" name="矩形 10"/>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5559"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第三节  特异性免疫</a:t>
              </a:r>
            </a:p>
          </p:txBody>
        </p:sp>
      </p:grpSp>
      <p:graphicFrame>
        <p:nvGraphicFramePr>
          <p:cNvPr id="13" name="表格 12"/>
          <p:cNvGraphicFramePr>
            <a:graphicFrameLocks noGrp="1"/>
          </p:cNvGraphicFramePr>
          <p:nvPr>
            <p:extLst/>
          </p:nvPr>
        </p:nvGraphicFramePr>
        <p:xfrm>
          <a:off x="368300" y="4005263"/>
          <a:ext cx="8459788" cy="2087561"/>
        </p:xfrm>
        <a:graphic>
          <a:graphicData uri="http://schemas.openxmlformats.org/drawingml/2006/table">
            <a:tbl>
              <a:tblPr/>
              <a:tblGrid>
                <a:gridCol w="1643063"/>
                <a:gridCol w="2500312"/>
                <a:gridCol w="4316413"/>
              </a:tblGrid>
              <a:tr h="57626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bg1"/>
                          </a:solidFill>
                          <a:effectLst/>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kumimoji="0" lang="zh-CN" altLang="zh-CN" sz="1800" b="1" i="0" u="none" strike="noStrike" cap="none" normalizeH="0" baseline="0" dirty="0" smtClean="0">
                        <a:ln>
                          <a:noFill/>
                        </a:ln>
                        <a:solidFill>
                          <a:schemeClr val="bg1"/>
                        </a:solidFill>
                        <a:effectLst/>
                        <a:latin typeface="思源黑体 CN Medium" panose="020B0600000000000000" pitchFamily="34" charset="-122"/>
                        <a:ea typeface="思源黑体 CN Medium" panose="020B0600000000000000" pitchFamily="34" charset="-122"/>
                        <a:cs typeface="Times New Roman" panose="02020603050405020304" pitchFamily="18" charset="0"/>
                      </a:endParaRPr>
                    </a:p>
                  </a:txBody>
                  <a:tcPr marL="68580" marR="68580" marT="0" marB="0" anchor="ctr" horzOverflow="overflow">
                    <a:lnL>
                      <a:noFill/>
                    </a:lnL>
                    <a:lnR>
                      <a:noFill/>
                    </a:lnR>
                    <a:lnT w="12700" cap="flat" cmpd="sng" algn="ctr">
                      <a:solidFill>
                        <a:srgbClr val="DAEDEF"/>
                      </a:solidFill>
                      <a:prstDash val="solid"/>
                      <a:round/>
                      <a:headEnd type="none" w="med" len="med"/>
                      <a:tailEnd type="none" w="med" len="med"/>
                    </a:lnT>
                    <a:lnB w="12700" cap="flat" cmpd="sng" algn="ctr">
                      <a:solidFill>
                        <a:srgbClr val="DAEDEF"/>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1" i="0" u="none" strike="noStrike" cap="none" normalizeH="0" baseline="0" dirty="0" smtClean="0">
                          <a:ln>
                            <a:noFill/>
                          </a:ln>
                          <a:solidFill>
                            <a:srgbClr val="FFFF00"/>
                          </a:solidFill>
                          <a:effectLst/>
                          <a:latin typeface="思源黑体 CN Heavy" panose="020B0A00000000000000" pitchFamily="34" charset="-122"/>
                          <a:ea typeface="思源黑体 CN Heavy" panose="020B0A00000000000000" pitchFamily="34" charset="-122"/>
                          <a:cs typeface="Times New Roman" panose="02020603050405020304" pitchFamily="18" charset="0"/>
                        </a:rPr>
                        <a:t>自动免疫</a:t>
                      </a:r>
                    </a:p>
                  </a:txBody>
                  <a:tcPr marL="68580" marR="68580" marT="0" marB="0" anchor="ctr" horzOverflow="overflow">
                    <a:lnL>
                      <a:noFill/>
                    </a:lnL>
                    <a:lnR>
                      <a:noFill/>
                    </a:lnR>
                    <a:lnT w="12700" cap="flat" cmpd="sng" algn="ctr">
                      <a:solidFill>
                        <a:srgbClr val="DAEDEF"/>
                      </a:solidFill>
                      <a:prstDash val="solid"/>
                      <a:round/>
                      <a:headEnd type="none" w="med" len="med"/>
                      <a:tailEnd type="none" w="med" len="med"/>
                    </a:lnT>
                    <a:lnB w="12700" cap="flat" cmpd="sng" algn="ctr">
                      <a:solidFill>
                        <a:srgbClr val="DAEDEF"/>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1" i="0" u="none" strike="noStrike" cap="none" normalizeH="0" baseline="0" dirty="0" smtClean="0">
                          <a:ln>
                            <a:noFill/>
                          </a:ln>
                          <a:solidFill>
                            <a:srgbClr val="FFFF00"/>
                          </a:solidFill>
                          <a:effectLst/>
                          <a:latin typeface="思源黑体 CN Heavy" panose="020B0A00000000000000" pitchFamily="34" charset="-122"/>
                          <a:ea typeface="思源黑体 CN Heavy" panose="020B0A00000000000000" pitchFamily="34" charset="-122"/>
                          <a:cs typeface="Times New Roman" panose="02020603050405020304" pitchFamily="18" charset="0"/>
                        </a:rPr>
                        <a:t>被动免疫</a:t>
                      </a:r>
                    </a:p>
                  </a:txBody>
                  <a:tcPr marL="68580" marR="68580" marT="0" marB="0" anchor="ctr" horzOverflow="overflow">
                    <a:lnL>
                      <a:noFill/>
                    </a:lnL>
                    <a:lnR>
                      <a:noFill/>
                    </a:lnR>
                    <a:lnT w="12700" cap="flat" cmpd="sng" algn="ctr">
                      <a:solidFill>
                        <a:srgbClr val="DAEDEF"/>
                      </a:solidFill>
                      <a:prstDash val="solid"/>
                      <a:round/>
                      <a:headEnd type="none" w="med" len="med"/>
                      <a:tailEnd type="none" w="med" len="med"/>
                    </a:lnT>
                    <a:lnB w="12700" cap="flat" cmpd="sng" algn="ctr">
                      <a:solidFill>
                        <a:srgbClr val="DAEDEF"/>
                      </a:solidFill>
                      <a:prstDash val="solid"/>
                      <a:round/>
                      <a:headEnd type="none" w="med" len="med"/>
                      <a:tailEnd type="none" w="med" len="med"/>
                    </a:lnB>
                    <a:lnTlToBr>
                      <a:noFill/>
                    </a:lnTlToBr>
                    <a:lnBlToTr>
                      <a:noFill/>
                    </a:lnBlToTr>
                    <a:noFill/>
                  </a:tcPr>
                </a:tc>
              </a:tr>
              <a:tr h="79216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dirty="0" smtClean="0">
                          <a:ln>
                            <a:noFill/>
                          </a:ln>
                          <a:solidFill>
                            <a:schemeClr val="bg1"/>
                          </a:solidFill>
                          <a:effectLst/>
                          <a:latin typeface="思源黑体 CN Heavy" panose="020B0A00000000000000" pitchFamily="34" charset="-122"/>
                          <a:ea typeface="思源黑体 CN Heavy" panose="020B0A00000000000000" pitchFamily="34" charset="-122"/>
                          <a:cs typeface="Times New Roman" panose="02020603050405020304" pitchFamily="18" charset="0"/>
                        </a:rPr>
                        <a:t>自然的</a:t>
                      </a:r>
                      <a:endParaRPr kumimoji="0" lang="zh-CN" sz="2000" b="0" i="0" u="none" strike="noStrike" cap="none" normalizeH="0" baseline="0" dirty="0" smtClean="0">
                        <a:ln>
                          <a:noFill/>
                        </a:ln>
                        <a:solidFill>
                          <a:schemeClr val="bg1"/>
                        </a:solidFill>
                        <a:effectLst/>
                        <a:latin typeface="思源黑体 CN Heavy" panose="020B0A00000000000000" pitchFamily="34" charset="-122"/>
                        <a:ea typeface="思源黑体 CN Heavy" panose="020B0A00000000000000" pitchFamily="34" charset="-122"/>
                        <a:cs typeface="Times New Roman" panose="02020603050405020304" pitchFamily="18" charset="0"/>
                      </a:endParaRPr>
                    </a:p>
                  </a:txBody>
                  <a:tcPr marL="68580" marR="68580" marT="0" marB="0" anchor="ctr" horzOverflow="overflow">
                    <a:lnL>
                      <a:noFill/>
                    </a:lnL>
                    <a:lnR>
                      <a:noFill/>
                    </a:lnR>
                    <a:lnT w="12700" cap="flat" cmpd="sng" algn="ctr">
                      <a:solidFill>
                        <a:srgbClr val="DAEDEF"/>
                      </a:solidFill>
                      <a:prstDash val="solid"/>
                      <a:round/>
                      <a:headEnd type="none" w="med" len="med"/>
                      <a:tailEnd type="none" w="med" len="med"/>
                    </a:lnT>
                    <a:lnB>
                      <a:noFill/>
                    </a:lnB>
                    <a:lnTlToBr>
                      <a:noFill/>
                    </a:lnTlToBr>
                    <a:lnBlToTr>
                      <a:noFill/>
                    </a:lnBlToTr>
                    <a:solidFill>
                      <a:srgbClr val="DAEDEF">
                        <a:alpha val="2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0" i="0" u="none" strike="noStrike" cap="none" normalizeH="0" baseline="0" dirty="0" smtClean="0">
                          <a:ln>
                            <a:noFill/>
                          </a:ln>
                          <a:solidFill>
                            <a:schemeClr val="bg1"/>
                          </a:solidFill>
                          <a:effectLst/>
                          <a:latin typeface="思源黑体 CN Medium" panose="020B0600000000000000" pitchFamily="34" charset="-122"/>
                          <a:ea typeface="思源黑体 CN Medium" panose="020B0600000000000000" pitchFamily="34" charset="-122"/>
                          <a:cs typeface="Times New Roman" panose="02020603050405020304" pitchFamily="18" charset="0"/>
                        </a:rPr>
                        <a:t>显性或隐性感染</a:t>
                      </a:r>
                    </a:p>
                  </a:txBody>
                  <a:tcPr marL="68580" marR="68580" marT="0" marB="0" anchor="ctr" horzOverflow="overflow">
                    <a:lnL>
                      <a:noFill/>
                    </a:lnL>
                    <a:lnR>
                      <a:noFill/>
                    </a:lnR>
                    <a:lnT w="12700" cap="flat" cmpd="sng" algn="ctr">
                      <a:solidFill>
                        <a:srgbClr val="DAEDEF"/>
                      </a:solidFill>
                      <a:prstDash val="solid"/>
                      <a:round/>
                      <a:headEnd type="none" w="med" len="med"/>
                      <a:tailEnd type="none" w="med" len="med"/>
                    </a:lnT>
                    <a:lnB>
                      <a:noFill/>
                    </a:lnB>
                    <a:lnTlToBr>
                      <a:noFill/>
                    </a:lnTlToBr>
                    <a:lnBlToTr>
                      <a:noFill/>
                    </a:lnBlToTr>
                    <a:solidFill>
                      <a:srgbClr val="DAEDEF">
                        <a:alpha val="2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0" i="0" u="none" strike="noStrike" cap="none" normalizeH="0" baseline="0" dirty="0" smtClean="0">
                          <a:ln>
                            <a:noFill/>
                          </a:ln>
                          <a:solidFill>
                            <a:schemeClr val="bg1"/>
                          </a:solidFill>
                          <a:effectLst/>
                          <a:latin typeface="思源黑体 CN Medium" panose="020B0600000000000000" pitchFamily="34" charset="-122"/>
                          <a:ea typeface="思源黑体 CN Medium" panose="020B0600000000000000" pitchFamily="34" charset="-122"/>
                          <a:cs typeface="Times New Roman" panose="02020603050405020304" pitchFamily="18" charset="0"/>
                        </a:rPr>
                        <a:t>经胎盘或乳汁由母体传递给婴儿</a:t>
                      </a:r>
                    </a:p>
                  </a:txBody>
                  <a:tcPr marL="68580" marR="68580" marT="0" marB="0" anchor="ctr" horzOverflow="overflow">
                    <a:lnL>
                      <a:noFill/>
                    </a:lnL>
                    <a:lnR>
                      <a:noFill/>
                    </a:lnR>
                    <a:lnT w="12700" cap="flat" cmpd="sng" algn="ctr">
                      <a:solidFill>
                        <a:srgbClr val="DAEDEF"/>
                      </a:solidFill>
                      <a:prstDash val="solid"/>
                      <a:round/>
                      <a:headEnd type="none" w="med" len="med"/>
                      <a:tailEnd type="none" w="med" len="med"/>
                    </a:lnT>
                    <a:lnB>
                      <a:noFill/>
                    </a:lnB>
                    <a:lnTlToBr>
                      <a:noFill/>
                    </a:lnTlToBr>
                    <a:lnBlToTr>
                      <a:noFill/>
                    </a:lnBlToTr>
                    <a:solidFill>
                      <a:srgbClr val="DAEDEF">
                        <a:alpha val="20000"/>
                      </a:srgbClr>
                    </a:solidFill>
                  </a:tcPr>
                </a:tc>
              </a:tr>
              <a:tr h="7191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smtClean="0">
                          <a:ln>
                            <a:noFill/>
                          </a:ln>
                          <a:solidFill>
                            <a:schemeClr val="bg1"/>
                          </a:solidFill>
                          <a:effectLst/>
                          <a:latin typeface="思源黑体 CN Heavy" panose="020B0A00000000000000" pitchFamily="34" charset="-122"/>
                          <a:ea typeface="思源黑体 CN Heavy" panose="020B0A00000000000000" pitchFamily="34" charset="-122"/>
                          <a:cs typeface="Times New Roman" panose="02020603050405020304" pitchFamily="18" charset="0"/>
                        </a:rPr>
                        <a:t>人工的</a:t>
                      </a:r>
                      <a:endParaRPr kumimoji="0" lang="zh-CN" sz="2000" b="0" i="0" u="none" strike="noStrike" cap="none" normalizeH="0" baseline="0" smtClean="0">
                        <a:ln>
                          <a:noFill/>
                        </a:ln>
                        <a:solidFill>
                          <a:schemeClr val="bg1"/>
                        </a:solidFill>
                        <a:effectLst/>
                        <a:latin typeface="思源黑体 CN Heavy" panose="020B0A00000000000000" pitchFamily="34" charset="-122"/>
                        <a:ea typeface="思源黑体 CN Heavy" panose="020B0A00000000000000" pitchFamily="34" charset="-122"/>
                        <a:cs typeface="Times New Roman" panose="02020603050405020304" pitchFamily="18" charset="0"/>
                      </a:endParaRPr>
                    </a:p>
                  </a:txBody>
                  <a:tcPr marL="68580" marR="68580" marT="0" marB="0" anchor="ctr" horzOverflow="overflow">
                    <a:lnL>
                      <a:noFill/>
                    </a:lnL>
                    <a:lnR>
                      <a:noFill/>
                    </a:lnR>
                    <a:lnT>
                      <a:noFill/>
                    </a:lnT>
                    <a:lnB w="12700" cap="flat" cmpd="sng" algn="ctr">
                      <a:solidFill>
                        <a:srgbClr val="DAEDEF"/>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0" i="0" u="none" strike="noStrike" cap="none" normalizeH="0" baseline="0" dirty="0" smtClean="0">
                          <a:ln>
                            <a:noFill/>
                          </a:ln>
                          <a:solidFill>
                            <a:schemeClr val="bg1"/>
                          </a:solidFill>
                          <a:effectLst/>
                          <a:latin typeface="思源黑体 CN Medium" panose="020B0600000000000000" pitchFamily="34" charset="-122"/>
                          <a:ea typeface="思源黑体 CN Medium" panose="020B0600000000000000" pitchFamily="34" charset="-122"/>
                          <a:cs typeface="Times New Roman" panose="02020603050405020304" pitchFamily="18" charset="0"/>
                        </a:rPr>
                        <a:t>接种疫苗</a:t>
                      </a:r>
                    </a:p>
                  </a:txBody>
                  <a:tcPr marL="68580" marR="68580" marT="0" marB="0" anchor="ctr" horzOverflow="overflow">
                    <a:lnL>
                      <a:noFill/>
                    </a:lnL>
                    <a:lnR>
                      <a:noFill/>
                    </a:lnR>
                    <a:lnT>
                      <a:noFill/>
                    </a:lnT>
                    <a:lnB w="12700" cap="flat" cmpd="sng" algn="ctr">
                      <a:solidFill>
                        <a:srgbClr val="DAEDEF"/>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0" i="0" u="none" strike="noStrike" cap="none" normalizeH="0" baseline="0" dirty="0" smtClean="0">
                          <a:ln>
                            <a:noFill/>
                          </a:ln>
                          <a:solidFill>
                            <a:schemeClr val="bg1"/>
                          </a:solidFill>
                          <a:effectLst/>
                          <a:latin typeface="思源黑体 CN Medium" panose="020B0600000000000000" pitchFamily="34" charset="-122"/>
                          <a:ea typeface="思源黑体 CN Medium" panose="020B0600000000000000" pitchFamily="34" charset="-122"/>
                          <a:cs typeface="Times New Roman" panose="02020603050405020304" pitchFamily="18" charset="0"/>
                        </a:rPr>
                        <a:t>输入免疫细胞、抗血清或其它制剂</a:t>
                      </a:r>
                    </a:p>
                  </a:txBody>
                  <a:tcPr marL="68580" marR="68580" marT="0" marB="0" anchor="ctr" horzOverflow="overflow">
                    <a:lnL>
                      <a:noFill/>
                    </a:lnL>
                    <a:lnR>
                      <a:noFill/>
                    </a:lnR>
                    <a:lnT>
                      <a:noFill/>
                    </a:lnT>
                    <a:lnB w="12700" cap="flat" cmpd="sng" algn="ctr">
                      <a:solidFill>
                        <a:srgbClr val="DAEDEF"/>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34206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40644"/>
                                        </p:tgtEl>
                                        <p:attrNameLst>
                                          <p:attrName>style.visibility</p:attrName>
                                        </p:attrNameLst>
                                      </p:cBhvr>
                                      <p:to>
                                        <p:strVal val="visible"/>
                                      </p:to>
                                    </p:set>
                                    <p:anim calcmode="lin" valueType="num">
                                      <p:cBhvr additive="base">
                                        <p:cTn id="7" dur="500" fill="hold"/>
                                        <p:tgtEl>
                                          <p:spTgt spid="240644"/>
                                        </p:tgtEl>
                                        <p:attrNameLst>
                                          <p:attrName>ppt_x</p:attrName>
                                        </p:attrNameLst>
                                      </p:cBhvr>
                                      <p:tavLst>
                                        <p:tav tm="0">
                                          <p:val>
                                            <p:strVal val="0-#ppt_w/2"/>
                                          </p:val>
                                        </p:tav>
                                        <p:tav tm="100000">
                                          <p:val>
                                            <p:strVal val="#ppt_x"/>
                                          </p:val>
                                        </p:tav>
                                      </p:tavLst>
                                    </p:anim>
                                    <p:anim calcmode="lin" valueType="num">
                                      <p:cBhvr additive="base">
                                        <p:cTn id="8" dur="500" fill="hold"/>
                                        <p:tgtEl>
                                          <p:spTgt spid="24064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240645"/>
                                        </p:tgtEl>
                                        <p:attrNameLst>
                                          <p:attrName>style.visibility</p:attrName>
                                        </p:attrNameLst>
                                      </p:cBhvr>
                                      <p:to>
                                        <p:strVal val="visible"/>
                                      </p:to>
                                    </p:set>
                                    <p:animEffect transition="in" filter="box(out)">
                                      <p:cBhvr>
                                        <p:cTn id="13" dur="500"/>
                                        <p:tgtEl>
                                          <p:spTgt spid="24064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32" fill="hold" grpId="0" nodeType="clickEffect">
                                  <p:stCondLst>
                                    <p:cond delay="0"/>
                                  </p:stCondLst>
                                  <p:childTnLst>
                                    <p:set>
                                      <p:cBhvr>
                                        <p:cTn id="17" dur="1" fill="hold">
                                          <p:stCondLst>
                                            <p:cond delay="0"/>
                                          </p:stCondLst>
                                        </p:cTn>
                                        <p:tgtEl>
                                          <p:spTgt spid="240646"/>
                                        </p:tgtEl>
                                        <p:attrNameLst>
                                          <p:attrName>style.visibility</p:attrName>
                                        </p:attrNameLst>
                                      </p:cBhvr>
                                      <p:to>
                                        <p:strVal val="visible"/>
                                      </p:to>
                                    </p:set>
                                    <p:anim calcmode="lin" valueType="num">
                                      <p:cBhvr>
                                        <p:cTn id="18" dur="500" fill="hold"/>
                                        <p:tgtEl>
                                          <p:spTgt spid="240646"/>
                                        </p:tgtEl>
                                        <p:attrNameLst>
                                          <p:attrName>ppt_w</p:attrName>
                                        </p:attrNameLst>
                                      </p:cBhvr>
                                      <p:tavLst>
                                        <p:tav tm="0">
                                          <p:val>
                                            <p:strVal val="4*#ppt_w"/>
                                          </p:val>
                                        </p:tav>
                                        <p:tav tm="100000">
                                          <p:val>
                                            <p:strVal val="#ppt_w"/>
                                          </p:val>
                                        </p:tav>
                                      </p:tavLst>
                                    </p:anim>
                                    <p:anim calcmode="lin" valueType="num">
                                      <p:cBhvr>
                                        <p:cTn id="19" dur="500" fill="hold"/>
                                        <p:tgtEl>
                                          <p:spTgt spid="240646"/>
                                        </p:tgtEl>
                                        <p:attrNameLst>
                                          <p:attrName>ppt_h</p:attrName>
                                        </p:attrNameLst>
                                      </p:cBhvr>
                                      <p:tavLst>
                                        <p:tav tm="0">
                                          <p:val>
                                            <p:strVal val="4*#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32" fill="hold" grpId="0" nodeType="clickEffect">
                                  <p:stCondLst>
                                    <p:cond delay="0"/>
                                  </p:stCondLst>
                                  <p:childTnLst>
                                    <p:set>
                                      <p:cBhvr>
                                        <p:cTn id="23" dur="1" fill="hold">
                                          <p:stCondLst>
                                            <p:cond delay="0"/>
                                          </p:stCondLst>
                                        </p:cTn>
                                        <p:tgtEl>
                                          <p:spTgt spid="240648"/>
                                        </p:tgtEl>
                                        <p:attrNameLst>
                                          <p:attrName>style.visibility</p:attrName>
                                        </p:attrNameLst>
                                      </p:cBhvr>
                                      <p:to>
                                        <p:strVal val="visible"/>
                                      </p:to>
                                    </p:set>
                                    <p:anim calcmode="lin" valueType="num">
                                      <p:cBhvr>
                                        <p:cTn id="24" dur="500" fill="hold"/>
                                        <p:tgtEl>
                                          <p:spTgt spid="240648"/>
                                        </p:tgtEl>
                                        <p:attrNameLst>
                                          <p:attrName>ppt_w</p:attrName>
                                        </p:attrNameLst>
                                      </p:cBhvr>
                                      <p:tavLst>
                                        <p:tav tm="0">
                                          <p:val>
                                            <p:strVal val="4*#ppt_w"/>
                                          </p:val>
                                        </p:tav>
                                        <p:tav tm="100000">
                                          <p:val>
                                            <p:strVal val="#ppt_w"/>
                                          </p:val>
                                        </p:tav>
                                      </p:tavLst>
                                    </p:anim>
                                    <p:anim calcmode="lin" valueType="num">
                                      <p:cBhvr>
                                        <p:cTn id="25" dur="500" fill="hold"/>
                                        <p:tgtEl>
                                          <p:spTgt spid="240648"/>
                                        </p:tgtEl>
                                        <p:attrNameLst>
                                          <p:attrName>ppt_h</p:attrName>
                                        </p:attrNameLst>
                                      </p:cBhvr>
                                      <p:tavLst>
                                        <p:tav tm="0">
                                          <p:val>
                                            <p:strVal val="4*#ppt_h"/>
                                          </p:val>
                                        </p:tav>
                                        <p:tav tm="100000">
                                          <p:val>
                                            <p:strVal val="#ppt_h"/>
                                          </p:val>
                                        </p:tav>
                                      </p:tavLst>
                                    </p:anim>
                                  </p:childTnLst>
                                </p:cTn>
                              </p:par>
                            </p:childTnLst>
                          </p:cTn>
                        </p:par>
                        <p:par>
                          <p:cTn id="26" fill="hold" nodeType="afterGroup">
                            <p:stCondLst>
                              <p:cond delay="500"/>
                            </p:stCondLst>
                            <p:childTnLst>
                              <p:par>
                                <p:cTn id="27" presetID="23" presetClass="entr" presetSubtype="32" fill="hold" grpId="0" nodeType="afterEffect">
                                  <p:stCondLst>
                                    <p:cond delay="0"/>
                                  </p:stCondLst>
                                  <p:childTnLst>
                                    <p:set>
                                      <p:cBhvr>
                                        <p:cTn id="28" dur="1" fill="hold">
                                          <p:stCondLst>
                                            <p:cond delay="0"/>
                                          </p:stCondLst>
                                        </p:cTn>
                                        <p:tgtEl>
                                          <p:spTgt spid="240649"/>
                                        </p:tgtEl>
                                        <p:attrNameLst>
                                          <p:attrName>style.visibility</p:attrName>
                                        </p:attrNameLst>
                                      </p:cBhvr>
                                      <p:to>
                                        <p:strVal val="visible"/>
                                      </p:to>
                                    </p:set>
                                    <p:anim calcmode="lin" valueType="num">
                                      <p:cBhvr>
                                        <p:cTn id="29" dur="500" fill="hold"/>
                                        <p:tgtEl>
                                          <p:spTgt spid="240649"/>
                                        </p:tgtEl>
                                        <p:attrNameLst>
                                          <p:attrName>ppt_w</p:attrName>
                                        </p:attrNameLst>
                                      </p:cBhvr>
                                      <p:tavLst>
                                        <p:tav tm="0">
                                          <p:val>
                                            <p:strVal val="4*#ppt_w"/>
                                          </p:val>
                                        </p:tav>
                                        <p:tav tm="100000">
                                          <p:val>
                                            <p:strVal val="#ppt_w"/>
                                          </p:val>
                                        </p:tav>
                                      </p:tavLst>
                                    </p:anim>
                                    <p:anim calcmode="lin" valueType="num">
                                      <p:cBhvr>
                                        <p:cTn id="30" dur="500" fill="hold"/>
                                        <p:tgtEl>
                                          <p:spTgt spid="240649"/>
                                        </p:tgtEl>
                                        <p:attrNameLst>
                                          <p:attrName>ppt_h</p:attrName>
                                        </p:attrNameLst>
                                      </p:cBhvr>
                                      <p:tavLst>
                                        <p:tav tm="0">
                                          <p:val>
                                            <p:strVal val="4*#ppt_h"/>
                                          </p:val>
                                        </p:tav>
                                        <p:tav tm="100000">
                                          <p:val>
                                            <p:strVal val="#ppt_h"/>
                                          </p:val>
                                        </p:tav>
                                      </p:tavLst>
                                    </p:anim>
                                  </p:childTnLst>
                                </p:cTn>
                              </p:par>
                            </p:childTnLst>
                          </p:cTn>
                        </p:par>
                        <p:par>
                          <p:cTn id="31" fill="hold" nodeType="afterGroup">
                            <p:stCondLst>
                              <p:cond delay="1000"/>
                            </p:stCondLst>
                            <p:childTnLst>
                              <p:par>
                                <p:cTn id="32" presetID="23" presetClass="entr" presetSubtype="32" fill="hold" grpId="0" nodeType="afterEffect">
                                  <p:stCondLst>
                                    <p:cond delay="0"/>
                                  </p:stCondLst>
                                  <p:childTnLst>
                                    <p:set>
                                      <p:cBhvr>
                                        <p:cTn id="33" dur="1" fill="hold">
                                          <p:stCondLst>
                                            <p:cond delay="0"/>
                                          </p:stCondLst>
                                        </p:cTn>
                                        <p:tgtEl>
                                          <p:spTgt spid="240647"/>
                                        </p:tgtEl>
                                        <p:attrNameLst>
                                          <p:attrName>style.visibility</p:attrName>
                                        </p:attrNameLst>
                                      </p:cBhvr>
                                      <p:to>
                                        <p:strVal val="visible"/>
                                      </p:to>
                                    </p:set>
                                    <p:anim calcmode="lin" valueType="num">
                                      <p:cBhvr>
                                        <p:cTn id="34" dur="500" fill="hold"/>
                                        <p:tgtEl>
                                          <p:spTgt spid="240647"/>
                                        </p:tgtEl>
                                        <p:attrNameLst>
                                          <p:attrName>ppt_w</p:attrName>
                                        </p:attrNameLst>
                                      </p:cBhvr>
                                      <p:tavLst>
                                        <p:tav tm="0">
                                          <p:val>
                                            <p:strVal val="4*#ppt_w"/>
                                          </p:val>
                                        </p:tav>
                                        <p:tav tm="100000">
                                          <p:val>
                                            <p:strVal val="#ppt_w"/>
                                          </p:val>
                                        </p:tav>
                                      </p:tavLst>
                                    </p:anim>
                                    <p:anim calcmode="lin" valueType="num">
                                      <p:cBhvr>
                                        <p:cTn id="35" dur="500" fill="hold"/>
                                        <p:tgtEl>
                                          <p:spTgt spid="24064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4" grpId="0" autoUpdateAnimBg="0"/>
      <p:bldP spid="240645" grpId="0" autoUpdateAnimBg="0"/>
      <p:bldP spid="240646" grpId="0" autoUpdateAnimBg="0"/>
      <p:bldP spid="240647" grpId="0" autoUpdateAnimBg="0"/>
      <p:bldP spid="240648" grpId="0" autoUpdateAnimBg="0"/>
      <p:bldP spid="24064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8" name="Text Box 4"/>
          <p:cNvSpPr txBox="1">
            <a:spLocks noChangeArrowheads="1"/>
          </p:cNvSpPr>
          <p:nvPr/>
        </p:nvSpPr>
        <p:spPr bwMode="auto">
          <a:xfrm>
            <a:off x="309563" y="919163"/>
            <a:ext cx="8964612"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400">
                <a:solidFill>
                  <a:srgbClr val="FFFF00"/>
                </a:solidFill>
                <a:latin typeface="思源黑体 CN Medium" panose="020B0600000000000000" pitchFamily="34" charset="-122"/>
                <a:ea typeface="思源黑体 CN Medium" panose="020B0600000000000000" pitchFamily="34" charset="-122"/>
              </a:rPr>
              <a:t>抗原是能诱导机体产生体液抗体和</a:t>
            </a:r>
            <a:r>
              <a:rPr lang="zh-CN" altLang="en-US" sz="2400">
                <a:solidFill>
                  <a:srgbClr val="66FF33"/>
                </a:solidFill>
                <a:latin typeface="思源黑体 CN Medium" panose="020B0600000000000000" pitchFamily="34" charset="-122"/>
                <a:ea typeface="思源黑体 CN Medium" panose="020B0600000000000000" pitchFamily="34" charset="-122"/>
              </a:rPr>
              <a:t>细胞免疫应答</a:t>
            </a:r>
            <a:r>
              <a:rPr lang="zh-CN" altLang="en-US" sz="2400">
                <a:solidFill>
                  <a:schemeClr val="bg1"/>
                </a:solidFill>
                <a:latin typeface="思源黑体 CN Medium" panose="020B0600000000000000" pitchFamily="34" charset="-122"/>
                <a:ea typeface="思源黑体 CN Medium" panose="020B0600000000000000" pitchFamily="34" charset="-122"/>
              </a:rPr>
              <a:t>，并能与抗体和致敏淋巴细胞</a:t>
            </a:r>
            <a:r>
              <a:rPr lang="zh-CN" altLang="en-US" sz="2400">
                <a:solidFill>
                  <a:srgbClr val="FFFF00"/>
                </a:solidFill>
                <a:latin typeface="思源黑体 CN Medium" panose="020B0600000000000000" pitchFamily="34" charset="-122"/>
                <a:ea typeface="思源黑体 CN Medium" panose="020B0600000000000000" pitchFamily="34" charset="-122"/>
              </a:rPr>
              <a:t>在体内外发生</a:t>
            </a:r>
            <a:r>
              <a:rPr lang="zh-CN" altLang="en-US" sz="2400">
                <a:solidFill>
                  <a:schemeClr val="bg1"/>
                </a:solidFill>
                <a:latin typeface="思源黑体 CN Medium" panose="020B0600000000000000" pitchFamily="34" charset="-122"/>
                <a:ea typeface="思源黑体 CN Medium" panose="020B0600000000000000" pitchFamily="34" charset="-122"/>
              </a:rPr>
              <a:t>特异结合反应</a:t>
            </a:r>
            <a:r>
              <a:rPr lang="zh-CN" altLang="en-US" sz="2400">
                <a:solidFill>
                  <a:srgbClr val="FFFF00"/>
                </a:solidFill>
                <a:latin typeface="思源黑体 CN Medium" panose="020B0600000000000000" pitchFamily="34" charset="-122"/>
                <a:ea typeface="思源黑体 CN Medium" panose="020B0600000000000000" pitchFamily="34" charset="-122"/>
              </a:rPr>
              <a:t>的物质。</a:t>
            </a:r>
            <a:endParaRPr kumimoji="1" lang="zh-CN" altLang="en-US" sz="2000">
              <a:latin typeface="思源黑体 CN Medium" panose="020B0600000000000000" pitchFamily="34" charset="-122"/>
              <a:ea typeface="思源黑体 CN Medium" panose="020B0600000000000000" pitchFamily="34" charset="-122"/>
            </a:endParaRPr>
          </a:p>
        </p:txBody>
      </p:sp>
      <p:sp>
        <p:nvSpPr>
          <p:cNvPr id="246789" name="Text Box 5"/>
          <p:cNvSpPr txBox="1">
            <a:spLocks noChangeArrowheads="1"/>
          </p:cNvSpPr>
          <p:nvPr/>
        </p:nvSpPr>
        <p:spPr bwMode="auto">
          <a:xfrm>
            <a:off x="342900" y="2446338"/>
            <a:ext cx="4913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FF00"/>
                </a:solidFill>
                <a:latin typeface="思源黑体 CN Medium" panose="020B0600000000000000" pitchFamily="34" charset="-122"/>
                <a:ea typeface="思源黑体 CN Medium" panose="020B0600000000000000" pitchFamily="34" charset="-122"/>
              </a:rPr>
              <a:t>免疫原性</a:t>
            </a:r>
            <a:r>
              <a:rPr lang="zh-CN" altLang="en-US" sz="2400" b="1" dirty="0">
                <a:solidFill>
                  <a:schemeClr val="bg1"/>
                </a:solidFill>
                <a:latin typeface="思源黑体 CN Medium" panose="020B0600000000000000" pitchFamily="34" charset="-122"/>
                <a:ea typeface="思源黑体 CN Medium" panose="020B0600000000000000" pitchFamily="34" charset="-122"/>
              </a:rPr>
              <a:t>（</a:t>
            </a:r>
            <a:r>
              <a:rPr lang="en-US" altLang="zh-CN" sz="2400" b="1" dirty="0">
                <a:solidFill>
                  <a:schemeClr val="bg1"/>
                </a:solidFill>
                <a:latin typeface="思源黑体 CN Medium" panose="020B0600000000000000" pitchFamily="34" charset="-122"/>
                <a:ea typeface="思源黑体 CN Medium" panose="020B0600000000000000" pitchFamily="34" charset="-122"/>
              </a:rPr>
              <a:t>immunogenicity</a:t>
            </a:r>
            <a:r>
              <a:rPr lang="zh-CN" altLang="en-US" sz="2400" b="1" dirty="0">
                <a:solidFill>
                  <a:schemeClr val="bg1"/>
                </a:solidFill>
                <a:latin typeface="思源黑体 CN Medium" panose="020B0600000000000000" pitchFamily="34" charset="-122"/>
                <a:ea typeface="思源黑体 CN Medium" panose="020B0600000000000000" pitchFamily="34" charset="-122"/>
              </a:rPr>
              <a:t>）：</a:t>
            </a:r>
          </a:p>
        </p:txBody>
      </p:sp>
      <p:sp>
        <p:nvSpPr>
          <p:cNvPr id="246790" name="Text Box 6"/>
          <p:cNvSpPr txBox="1">
            <a:spLocks noChangeArrowheads="1"/>
          </p:cNvSpPr>
          <p:nvPr/>
        </p:nvSpPr>
        <p:spPr bwMode="auto">
          <a:xfrm>
            <a:off x="342900" y="3054350"/>
            <a:ext cx="7623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bg1"/>
                </a:solidFill>
                <a:latin typeface="思源黑体 CN Medium" panose="020B0600000000000000" pitchFamily="34" charset="-122"/>
                <a:ea typeface="思源黑体 CN Medium" panose="020B0600000000000000" pitchFamily="34" charset="-122"/>
              </a:rPr>
              <a:t>抗原在体内激活免疫系统，使其产生抗体和特异效应细胞的特性。</a:t>
            </a:r>
          </a:p>
        </p:txBody>
      </p:sp>
      <p:sp>
        <p:nvSpPr>
          <p:cNvPr id="246791" name="Text Box 7"/>
          <p:cNvSpPr txBox="1">
            <a:spLocks noChangeArrowheads="1"/>
          </p:cNvSpPr>
          <p:nvPr/>
        </p:nvSpPr>
        <p:spPr bwMode="auto">
          <a:xfrm>
            <a:off x="338138" y="3986213"/>
            <a:ext cx="6897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chemeClr val="bg1"/>
                </a:solidFill>
                <a:latin typeface="思源黑体 CN Medium" panose="020B0600000000000000" pitchFamily="34" charset="-122"/>
                <a:ea typeface="思源黑体 CN Medium" panose="020B0600000000000000" pitchFamily="34" charset="-122"/>
              </a:rPr>
              <a:t>免疫反应性（</a:t>
            </a:r>
            <a:r>
              <a:rPr lang="en-US" altLang="zh-CN" sz="2400" b="1" dirty="0" err="1">
                <a:solidFill>
                  <a:schemeClr val="bg1"/>
                </a:solidFill>
                <a:latin typeface="思源黑体 CN Medium" panose="020B0600000000000000" pitchFamily="34" charset="-122"/>
                <a:ea typeface="思源黑体 CN Medium" panose="020B0600000000000000" pitchFamily="34" charset="-122"/>
              </a:rPr>
              <a:t>immunoreactivity</a:t>
            </a:r>
            <a:r>
              <a:rPr lang="zh-CN" altLang="en-US" sz="2400" b="1" dirty="0">
                <a:solidFill>
                  <a:schemeClr val="bg1"/>
                </a:solidFill>
                <a:latin typeface="思源黑体 CN Medium" panose="020B0600000000000000" pitchFamily="34" charset="-122"/>
                <a:ea typeface="思源黑体 CN Medium" panose="020B0600000000000000" pitchFamily="34" charset="-122"/>
              </a:rPr>
              <a:t>）或</a:t>
            </a:r>
            <a:r>
              <a:rPr lang="zh-CN" altLang="en-US" sz="2400" b="1" dirty="0">
                <a:solidFill>
                  <a:srgbClr val="FFFF00"/>
                </a:solidFill>
                <a:latin typeface="思源黑体 CN Medium" panose="020B0600000000000000" pitchFamily="34" charset="-122"/>
                <a:ea typeface="思源黑体 CN Medium" panose="020B0600000000000000" pitchFamily="34" charset="-122"/>
              </a:rPr>
              <a:t>反应原性</a:t>
            </a:r>
          </a:p>
        </p:txBody>
      </p:sp>
      <p:sp>
        <p:nvSpPr>
          <p:cNvPr id="246792" name="Text Box 8"/>
          <p:cNvSpPr txBox="1">
            <a:spLocks noChangeArrowheads="1"/>
          </p:cNvSpPr>
          <p:nvPr/>
        </p:nvSpPr>
        <p:spPr bwMode="auto">
          <a:xfrm>
            <a:off x="342900" y="4532313"/>
            <a:ext cx="7937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000">
                <a:solidFill>
                  <a:schemeClr val="bg1"/>
                </a:solidFill>
                <a:latin typeface="思源黑体 CN Medium" panose="020B0600000000000000" pitchFamily="34" charset="-122"/>
                <a:ea typeface="思源黑体 CN Medium" panose="020B0600000000000000" pitchFamily="34" charset="-122"/>
              </a:rPr>
              <a:t>抗原能与相对应的免疫应答产物</a:t>
            </a:r>
            <a:r>
              <a:rPr lang="en-US" altLang="zh-CN" sz="2000">
                <a:solidFill>
                  <a:schemeClr val="bg1"/>
                </a:solidFill>
                <a:latin typeface="思源黑体 CN Medium" panose="020B0600000000000000" pitchFamily="34" charset="-122"/>
                <a:ea typeface="思源黑体 CN Medium" panose="020B0600000000000000" pitchFamily="34" charset="-122"/>
              </a:rPr>
              <a:t>(</a:t>
            </a:r>
            <a:r>
              <a:rPr lang="zh-CN" altLang="en-US" sz="2000">
                <a:solidFill>
                  <a:schemeClr val="bg1"/>
                </a:solidFill>
                <a:latin typeface="思源黑体 CN Medium" panose="020B0600000000000000" pitchFamily="34" charset="-122"/>
                <a:ea typeface="思源黑体 CN Medium" panose="020B0600000000000000" pitchFamily="34" charset="-122"/>
              </a:rPr>
              <a:t>抗体及致敏淋巴细胞</a:t>
            </a:r>
            <a:r>
              <a:rPr lang="en-US" altLang="zh-CN" sz="2000">
                <a:solidFill>
                  <a:schemeClr val="bg1"/>
                </a:solidFill>
                <a:latin typeface="思源黑体 CN Medium" panose="020B0600000000000000" pitchFamily="34" charset="-122"/>
                <a:ea typeface="思源黑体 CN Medium" panose="020B0600000000000000" pitchFamily="34" charset="-122"/>
              </a:rPr>
              <a:t>)</a:t>
            </a:r>
            <a:r>
              <a:rPr lang="zh-CN" altLang="en-US" sz="2000">
                <a:solidFill>
                  <a:schemeClr val="bg1"/>
                </a:solidFill>
                <a:latin typeface="思源黑体 CN Medium" panose="020B0600000000000000" pitchFamily="34" charset="-122"/>
                <a:ea typeface="思源黑体 CN Medium" panose="020B0600000000000000" pitchFamily="34" charset="-122"/>
              </a:rPr>
              <a:t>发生特异结</a:t>
            </a:r>
          </a:p>
          <a:p>
            <a:pPr eaLnBrk="1" hangingPunct="1">
              <a:lnSpc>
                <a:spcPct val="150000"/>
              </a:lnSpc>
              <a:spcBef>
                <a:spcPct val="0"/>
              </a:spcBef>
              <a:buFontTx/>
              <a:buNone/>
            </a:pPr>
            <a:r>
              <a:rPr lang="zh-CN" altLang="en-US" sz="2000">
                <a:solidFill>
                  <a:schemeClr val="bg1"/>
                </a:solidFill>
                <a:latin typeface="思源黑体 CN Medium" panose="020B0600000000000000" pitchFamily="34" charset="-122"/>
                <a:ea typeface="思源黑体 CN Medium" panose="020B0600000000000000" pitchFamily="34" charset="-122"/>
              </a:rPr>
              <a:t>合和反应的能力。</a:t>
            </a:r>
          </a:p>
        </p:txBody>
      </p:sp>
      <p:grpSp>
        <p:nvGrpSpPr>
          <p:cNvPr id="83975" name="组合 11"/>
          <p:cNvGrpSpPr>
            <a:grpSpLocks/>
          </p:cNvGrpSpPr>
          <p:nvPr/>
        </p:nvGrpSpPr>
        <p:grpSpPr bwMode="auto">
          <a:xfrm>
            <a:off x="0" y="230188"/>
            <a:ext cx="9274175" cy="677862"/>
            <a:chOff x="-12700" y="312738"/>
            <a:chExt cx="9274096" cy="678304"/>
          </a:xfrm>
        </p:grpSpPr>
        <p:sp>
          <p:nvSpPr>
            <p:cNvPr id="13" name="矩形 12"/>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3977"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3600">
                  <a:solidFill>
                    <a:schemeClr val="bg1"/>
                  </a:solidFill>
                  <a:latin typeface="思源黑体 CN Medium" panose="020B0600000000000000" pitchFamily="34" charset="-122"/>
                  <a:ea typeface="思源黑体 CN Medium" panose="020B0600000000000000" pitchFamily="34" charset="-122"/>
                </a:rPr>
                <a:t>1.</a:t>
              </a:r>
              <a:r>
                <a:rPr lang="zh-CN" altLang="en-US" sz="3600">
                  <a:solidFill>
                    <a:schemeClr val="bg1"/>
                  </a:solidFill>
                  <a:latin typeface="思源黑体 CN Medium" panose="020B0600000000000000" pitchFamily="34" charset="-122"/>
                  <a:ea typeface="思源黑体 CN Medium" panose="020B0600000000000000" pitchFamily="34" charset="-122"/>
                </a:rPr>
                <a:t>抗原（</a:t>
              </a:r>
              <a:r>
                <a:rPr lang="en-US" altLang="zh-CN" sz="3600">
                  <a:solidFill>
                    <a:schemeClr val="bg1"/>
                  </a:solidFill>
                  <a:latin typeface="思源黑体 CN Medium" panose="020B0600000000000000" pitchFamily="34" charset="-122"/>
                  <a:ea typeface="思源黑体 CN Medium" panose="020B0600000000000000" pitchFamily="34" charset="-122"/>
                </a:rPr>
                <a:t>Antigen</a:t>
              </a:r>
              <a:r>
                <a:rPr lang="zh-CN" altLang="en-US" sz="3600">
                  <a:solidFill>
                    <a:schemeClr val="bg1"/>
                  </a:solidFill>
                  <a:latin typeface="思源黑体 CN Medium" panose="020B0600000000000000" pitchFamily="34" charset="-122"/>
                  <a:ea typeface="思源黑体 CN Medium" panose="020B0600000000000000" pitchFamily="34" charset="-122"/>
                </a:rPr>
                <a:t>，</a:t>
              </a:r>
              <a:r>
                <a:rPr lang="en-US" altLang="zh-CN" sz="3600">
                  <a:solidFill>
                    <a:schemeClr val="bg1"/>
                  </a:solidFill>
                  <a:latin typeface="思源黑体 CN Medium" panose="020B0600000000000000" pitchFamily="34" charset="-122"/>
                  <a:ea typeface="思源黑体 CN Medium" panose="020B0600000000000000" pitchFamily="34" charset="-122"/>
                </a:rPr>
                <a:t>Ag</a:t>
              </a:r>
              <a:r>
                <a:rPr lang="zh-CN" altLang="en-US" sz="3600">
                  <a:solidFill>
                    <a:schemeClr val="bg1"/>
                  </a:solidFill>
                  <a:latin typeface="思源黑体 CN Medium" panose="020B0600000000000000" pitchFamily="34" charset="-122"/>
                  <a:ea typeface="思源黑体 CN Medium" panose="020B0600000000000000" pitchFamily="34"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46788"/>
                                        </p:tgtEl>
                                        <p:attrNameLst>
                                          <p:attrName>style.visibility</p:attrName>
                                        </p:attrNameLst>
                                      </p:cBhvr>
                                      <p:to>
                                        <p:strVal val="visible"/>
                                      </p:to>
                                    </p:set>
                                    <p:anim calcmode="lin" valueType="num">
                                      <p:cBhvr additive="base">
                                        <p:cTn id="7" dur="500" fill="hold"/>
                                        <p:tgtEl>
                                          <p:spTgt spid="246788"/>
                                        </p:tgtEl>
                                        <p:attrNameLst>
                                          <p:attrName>ppt_x</p:attrName>
                                        </p:attrNameLst>
                                      </p:cBhvr>
                                      <p:tavLst>
                                        <p:tav tm="0">
                                          <p:val>
                                            <p:strVal val="0-#ppt_w/2"/>
                                          </p:val>
                                        </p:tav>
                                        <p:tav tm="100000">
                                          <p:val>
                                            <p:strVal val="#ppt_x"/>
                                          </p:val>
                                        </p:tav>
                                      </p:tavLst>
                                    </p:anim>
                                    <p:anim calcmode="lin" valueType="num">
                                      <p:cBhvr additive="base">
                                        <p:cTn id="8" dur="500" fill="hold"/>
                                        <p:tgtEl>
                                          <p:spTgt spid="24678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246789"/>
                                        </p:tgtEl>
                                        <p:attrNameLst>
                                          <p:attrName>style.visibility</p:attrName>
                                        </p:attrNameLst>
                                      </p:cBhvr>
                                      <p:to>
                                        <p:strVal val="visible"/>
                                      </p:to>
                                    </p:set>
                                    <p:anim calcmode="lin" valueType="num">
                                      <p:cBhvr additive="base">
                                        <p:cTn id="13" dur="500" fill="hold"/>
                                        <p:tgtEl>
                                          <p:spTgt spid="246789"/>
                                        </p:tgtEl>
                                        <p:attrNameLst>
                                          <p:attrName>ppt_x</p:attrName>
                                        </p:attrNameLst>
                                      </p:cBhvr>
                                      <p:tavLst>
                                        <p:tav tm="0">
                                          <p:val>
                                            <p:strVal val="1+#ppt_w/2"/>
                                          </p:val>
                                        </p:tav>
                                        <p:tav tm="100000">
                                          <p:val>
                                            <p:strVal val="#ppt_x"/>
                                          </p:val>
                                        </p:tav>
                                      </p:tavLst>
                                    </p:anim>
                                    <p:anim calcmode="lin" valueType="num">
                                      <p:cBhvr additive="base">
                                        <p:cTn id="14" dur="500" fill="hold"/>
                                        <p:tgtEl>
                                          <p:spTgt spid="24678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6790"/>
                                        </p:tgtEl>
                                        <p:attrNameLst>
                                          <p:attrName>style.visibility</p:attrName>
                                        </p:attrNameLst>
                                      </p:cBhvr>
                                      <p:to>
                                        <p:strVal val="visible"/>
                                      </p:to>
                                    </p:set>
                                    <p:anim calcmode="lin" valueType="num">
                                      <p:cBhvr additive="base">
                                        <p:cTn id="19" dur="500" fill="hold"/>
                                        <p:tgtEl>
                                          <p:spTgt spid="246790"/>
                                        </p:tgtEl>
                                        <p:attrNameLst>
                                          <p:attrName>ppt_x</p:attrName>
                                        </p:attrNameLst>
                                      </p:cBhvr>
                                      <p:tavLst>
                                        <p:tav tm="0">
                                          <p:val>
                                            <p:strVal val="0-#ppt_w/2"/>
                                          </p:val>
                                        </p:tav>
                                        <p:tav tm="100000">
                                          <p:val>
                                            <p:strVal val="#ppt_x"/>
                                          </p:val>
                                        </p:tav>
                                      </p:tavLst>
                                    </p:anim>
                                    <p:anim calcmode="lin" valueType="num">
                                      <p:cBhvr additive="base">
                                        <p:cTn id="20" dur="500" fill="hold"/>
                                        <p:tgtEl>
                                          <p:spTgt spid="24679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246791"/>
                                        </p:tgtEl>
                                        <p:attrNameLst>
                                          <p:attrName>style.visibility</p:attrName>
                                        </p:attrNameLst>
                                      </p:cBhvr>
                                      <p:to>
                                        <p:strVal val="visible"/>
                                      </p:to>
                                    </p:set>
                                    <p:anim calcmode="lin" valueType="num">
                                      <p:cBhvr additive="base">
                                        <p:cTn id="25" dur="500" fill="hold"/>
                                        <p:tgtEl>
                                          <p:spTgt spid="246791"/>
                                        </p:tgtEl>
                                        <p:attrNameLst>
                                          <p:attrName>ppt_x</p:attrName>
                                        </p:attrNameLst>
                                      </p:cBhvr>
                                      <p:tavLst>
                                        <p:tav tm="0">
                                          <p:val>
                                            <p:strVal val="#ppt_x"/>
                                          </p:val>
                                        </p:tav>
                                        <p:tav tm="100000">
                                          <p:val>
                                            <p:strVal val="#ppt_x"/>
                                          </p:val>
                                        </p:tav>
                                      </p:tavLst>
                                    </p:anim>
                                    <p:anim calcmode="lin" valueType="num">
                                      <p:cBhvr additive="base">
                                        <p:cTn id="26" dur="500" fill="hold"/>
                                        <p:tgtEl>
                                          <p:spTgt spid="246791"/>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46792"/>
                                        </p:tgtEl>
                                        <p:attrNameLst>
                                          <p:attrName>style.visibility</p:attrName>
                                        </p:attrNameLst>
                                      </p:cBhvr>
                                      <p:to>
                                        <p:strVal val="visible"/>
                                      </p:to>
                                    </p:set>
                                    <p:anim calcmode="lin" valueType="num">
                                      <p:cBhvr additive="base">
                                        <p:cTn id="31" dur="500" fill="hold"/>
                                        <p:tgtEl>
                                          <p:spTgt spid="246792"/>
                                        </p:tgtEl>
                                        <p:attrNameLst>
                                          <p:attrName>ppt_x</p:attrName>
                                        </p:attrNameLst>
                                      </p:cBhvr>
                                      <p:tavLst>
                                        <p:tav tm="0">
                                          <p:val>
                                            <p:strVal val="1+#ppt_w/2"/>
                                          </p:val>
                                        </p:tav>
                                        <p:tav tm="100000">
                                          <p:val>
                                            <p:strVal val="#ppt_x"/>
                                          </p:val>
                                        </p:tav>
                                      </p:tavLst>
                                    </p:anim>
                                    <p:anim calcmode="lin" valueType="num">
                                      <p:cBhvr additive="base">
                                        <p:cTn id="32" dur="500" fill="hold"/>
                                        <p:tgtEl>
                                          <p:spTgt spid="2467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8" grpId="0" autoUpdateAnimBg="0"/>
      <p:bldP spid="246789" grpId="0" autoUpdateAnimBg="0"/>
      <p:bldP spid="246790" grpId="0" autoUpdateAnimBg="0"/>
      <p:bldP spid="246791" grpId="0" autoUpdateAnimBg="0"/>
      <p:bldP spid="246792"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93" name="Text Box 9"/>
          <p:cNvSpPr txBox="1">
            <a:spLocks noChangeArrowheads="1"/>
          </p:cNvSpPr>
          <p:nvPr/>
        </p:nvSpPr>
        <p:spPr bwMode="auto">
          <a:xfrm>
            <a:off x="323850" y="1295400"/>
            <a:ext cx="8723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FF00"/>
                </a:solidFill>
                <a:latin typeface="思源黑体 CN Medium" panose="020B0600000000000000" pitchFamily="34" charset="-122"/>
                <a:ea typeface="思源黑体 CN Medium" panose="020B0600000000000000" pitchFamily="34" charset="-122"/>
              </a:rPr>
              <a:t>完全抗原（</a:t>
            </a:r>
            <a:r>
              <a:rPr lang="en-US" altLang="zh-CN" sz="2400" b="1">
                <a:solidFill>
                  <a:srgbClr val="FFFF00"/>
                </a:solidFill>
                <a:latin typeface="思源黑体 CN Medium" panose="020B0600000000000000" pitchFamily="34" charset="-122"/>
                <a:ea typeface="思源黑体 CN Medium" panose="020B0600000000000000" pitchFamily="34" charset="-122"/>
              </a:rPr>
              <a:t>complete antigen</a:t>
            </a:r>
            <a:r>
              <a:rPr lang="zh-CN" altLang="en-US" sz="2400" b="1">
                <a:solidFill>
                  <a:srgbClr val="FFFF00"/>
                </a:solidFill>
                <a:latin typeface="思源黑体 CN Medium" panose="020B0600000000000000" pitchFamily="34" charset="-122"/>
                <a:ea typeface="思源黑体 CN Medium" panose="020B0600000000000000" pitchFamily="34" charset="-122"/>
              </a:rPr>
              <a:t>）或</a:t>
            </a:r>
            <a:r>
              <a:rPr lang="zh-CN" altLang="en-US" sz="2400">
                <a:solidFill>
                  <a:srgbClr val="FFFF00"/>
                </a:solidFill>
                <a:latin typeface="思源黑体 CN Medium" panose="020B0600000000000000" pitchFamily="34" charset="-122"/>
                <a:ea typeface="思源黑体 CN Medium" panose="020B0600000000000000" pitchFamily="34" charset="-122"/>
              </a:rPr>
              <a:t>免疫原（</a:t>
            </a:r>
            <a:r>
              <a:rPr lang="en-US" altLang="zh-CN" sz="2400">
                <a:solidFill>
                  <a:srgbClr val="FFFF00"/>
                </a:solidFill>
                <a:latin typeface="思源黑体 CN Medium" panose="020B0600000000000000" pitchFamily="34" charset="-122"/>
                <a:ea typeface="思源黑体 CN Medium" panose="020B0600000000000000" pitchFamily="34" charset="-122"/>
              </a:rPr>
              <a:t>immunogen</a:t>
            </a:r>
            <a:r>
              <a:rPr lang="zh-CN" altLang="en-US" sz="2400">
                <a:solidFill>
                  <a:srgbClr val="FFFF00"/>
                </a:solidFill>
                <a:latin typeface="思源黑体 CN Medium" panose="020B0600000000000000" pitchFamily="34" charset="-122"/>
                <a:ea typeface="思源黑体 CN Medium" panose="020B0600000000000000" pitchFamily="34" charset="-122"/>
              </a:rPr>
              <a:t>）</a:t>
            </a:r>
            <a:r>
              <a:rPr lang="zh-CN" altLang="en-US" sz="2400" b="1">
                <a:solidFill>
                  <a:srgbClr val="FFFF00"/>
                </a:solidFill>
                <a:latin typeface="思源黑体 CN Medium" panose="020B0600000000000000" pitchFamily="34" charset="-122"/>
                <a:ea typeface="思源黑体 CN Medium" panose="020B0600000000000000" pitchFamily="34" charset="-122"/>
              </a:rPr>
              <a:t>：</a:t>
            </a:r>
          </a:p>
        </p:txBody>
      </p:sp>
      <p:sp>
        <p:nvSpPr>
          <p:cNvPr id="246794" name="Text Box 10"/>
          <p:cNvSpPr txBox="1">
            <a:spLocks noChangeArrowheads="1"/>
          </p:cNvSpPr>
          <p:nvPr/>
        </p:nvSpPr>
        <p:spPr bwMode="auto">
          <a:xfrm>
            <a:off x="323850" y="1844675"/>
            <a:ext cx="445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66FF33"/>
                </a:solidFill>
                <a:latin typeface="思源黑体 CN Medium" panose="020B0600000000000000" pitchFamily="34" charset="-122"/>
                <a:ea typeface="思源黑体 CN Medium" panose="020B0600000000000000" pitchFamily="34" charset="-122"/>
              </a:rPr>
              <a:t>具有免疫原性和反应原性的抗原</a:t>
            </a:r>
          </a:p>
        </p:txBody>
      </p:sp>
      <p:sp>
        <p:nvSpPr>
          <p:cNvPr id="246795" name="Text Box 11"/>
          <p:cNvSpPr txBox="1">
            <a:spLocks noChangeArrowheads="1"/>
          </p:cNvSpPr>
          <p:nvPr/>
        </p:nvSpPr>
        <p:spPr bwMode="auto">
          <a:xfrm>
            <a:off x="323850" y="2719388"/>
            <a:ext cx="8685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FF00"/>
                </a:solidFill>
                <a:latin typeface="思源黑体 CN Medium" panose="020B0600000000000000" pitchFamily="34" charset="-122"/>
                <a:ea typeface="思源黑体 CN Medium" panose="020B0600000000000000" pitchFamily="34" charset="-122"/>
              </a:rPr>
              <a:t>不完全抗原（</a:t>
            </a:r>
            <a:r>
              <a:rPr lang="en-US" altLang="zh-CN" sz="2400" b="1">
                <a:solidFill>
                  <a:srgbClr val="FFFF00"/>
                </a:solidFill>
                <a:latin typeface="思源黑体 CN Medium" panose="020B0600000000000000" pitchFamily="34" charset="-122"/>
                <a:ea typeface="思源黑体 CN Medium" panose="020B0600000000000000" pitchFamily="34" charset="-122"/>
              </a:rPr>
              <a:t>incomplete antigen</a:t>
            </a:r>
            <a:r>
              <a:rPr lang="zh-CN" altLang="en-US" sz="2400" b="1">
                <a:solidFill>
                  <a:srgbClr val="FFFF00"/>
                </a:solidFill>
                <a:latin typeface="思源黑体 CN Medium" panose="020B0600000000000000" pitchFamily="34" charset="-122"/>
                <a:ea typeface="思源黑体 CN Medium" panose="020B0600000000000000" pitchFamily="34" charset="-122"/>
              </a:rPr>
              <a:t>）或半抗原（</a:t>
            </a:r>
            <a:r>
              <a:rPr lang="en-US" altLang="zh-CN" sz="2400" b="1">
                <a:solidFill>
                  <a:srgbClr val="FFFF00"/>
                </a:solidFill>
                <a:latin typeface="思源黑体 CN Medium" panose="020B0600000000000000" pitchFamily="34" charset="-122"/>
                <a:ea typeface="思源黑体 CN Medium" panose="020B0600000000000000" pitchFamily="34" charset="-122"/>
              </a:rPr>
              <a:t>hapten</a:t>
            </a:r>
            <a:r>
              <a:rPr lang="zh-CN" altLang="en-US" sz="2400" b="1">
                <a:solidFill>
                  <a:srgbClr val="FFFF00"/>
                </a:solidFill>
                <a:latin typeface="思源黑体 CN Medium" panose="020B0600000000000000" pitchFamily="34" charset="-122"/>
                <a:ea typeface="思源黑体 CN Medium" panose="020B0600000000000000" pitchFamily="34" charset="-122"/>
              </a:rPr>
              <a:t>）：</a:t>
            </a:r>
          </a:p>
        </p:txBody>
      </p:sp>
      <p:sp>
        <p:nvSpPr>
          <p:cNvPr id="246796" name="Text Box 12"/>
          <p:cNvSpPr txBox="1">
            <a:spLocks noChangeArrowheads="1"/>
          </p:cNvSpPr>
          <p:nvPr/>
        </p:nvSpPr>
        <p:spPr bwMode="auto">
          <a:xfrm>
            <a:off x="336550" y="3259138"/>
            <a:ext cx="506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66FF33"/>
                </a:solidFill>
                <a:latin typeface="思源黑体 CN Medium" panose="020B0600000000000000" pitchFamily="34" charset="-122"/>
                <a:ea typeface="思源黑体 CN Medium" panose="020B0600000000000000" pitchFamily="34" charset="-122"/>
              </a:rPr>
              <a:t>只有反应原性而没有免疫原性的抗原</a:t>
            </a:r>
            <a:endParaRPr lang="zh-CN" altLang="en-US" sz="2400">
              <a:latin typeface="思源黑体 CN Medium" panose="020B0600000000000000" pitchFamily="34" charset="-122"/>
              <a:ea typeface="思源黑体 CN Medium" panose="020B0600000000000000" pitchFamily="34" charset="-122"/>
            </a:endParaRPr>
          </a:p>
        </p:txBody>
      </p:sp>
      <p:grpSp>
        <p:nvGrpSpPr>
          <p:cNvPr id="84998" name="组合 11"/>
          <p:cNvGrpSpPr>
            <a:grpSpLocks/>
          </p:cNvGrpSpPr>
          <p:nvPr/>
        </p:nvGrpSpPr>
        <p:grpSpPr bwMode="auto">
          <a:xfrm>
            <a:off x="0" y="230188"/>
            <a:ext cx="9274175" cy="677862"/>
            <a:chOff x="-12700" y="312738"/>
            <a:chExt cx="9274096" cy="678304"/>
          </a:xfrm>
        </p:grpSpPr>
        <p:sp>
          <p:nvSpPr>
            <p:cNvPr id="13" name="矩形 12"/>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5000"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3600">
                  <a:solidFill>
                    <a:schemeClr val="bg1"/>
                  </a:solidFill>
                  <a:latin typeface="思源黑体 CN Medium" panose="020B0600000000000000" pitchFamily="34" charset="-122"/>
                  <a:ea typeface="思源黑体 CN Medium" panose="020B0600000000000000" pitchFamily="34" charset="-122"/>
                </a:rPr>
                <a:t>1.</a:t>
              </a:r>
              <a:r>
                <a:rPr lang="zh-CN" altLang="en-US" sz="3600">
                  <a:solidFill>
                    <a:schemeClr val="bg1"/>
                  </a:solidFill>
                  <a:latin typeface="思源黑体 CN Medium" panose="020B0600000000000000" pitchFamily="34" charset="-122"/>
                  <a:ea typeface="思源黑体 CN Medium" panose="020B0600000000000000" pitchFamily="34" charset="-122"/>
                </a:rPr>
                <a:t>抗原（</a:t>
              </a:r>
              <a:r>
                <a:rPr lang="en-US" altLang="zh-CN" sz="3600">
                  <a:solidFill>
                    <a:schemeClr val="bg1"/>
                  </a:solidFill>
                  <a:latin typeface="思源黑体 CN Medium" panose="020B0600000000000000" pitchFamily="34" charset="-122"/>
                  <a:ea typeface="思源黑体 CN Medium" panose="020B0600000000000000" pitchFamily="34" charset="-122"/>
                </a:rPr>
                <a:t>Antigen</a:t>
              </a:r>
              <a:r>
                <a:rPr lang="zh-CN" altLang="en-US" sz="3600">
                  <a:solidFill>
                    <a:schemeClr val="bg1"/>
                  </a:solidFill>
                  <a:latin typeface="思源黑体 CN Medium" panose="020B0600000000000000" pitchFamily="34" charset="-122"/>
                  <a:ea typeface="思源黑体 CN Medium" panose="020B0600000000000000" pitchFamily="34" charset="-122"/>
                </a:rPr>
                <a:t>，</a:t>
              </a:r>
              <a:r>
                <a:rPr lang="en-US" altLang="zh-CN" sz="3600">
                  <a:solidFill>
                    <a:schemeClr val="bg1"/>
                  </a:solidFill>
                  <a:latin typeface="思源黑体 CN Medium" panose="020B0600000000000000" pitchFamily="34" charset="-122"/>
                  <a:ea typeface="思源黑体 CN Medium" panose="020B0600000000000000" pitchFamily="34" charset="-122"/>
                </a:rPr>
                <a:t>Ag</a:t>
              </a:r>
              <a:r>
                <a:rPr lang="zh-CN" altLang="en-US" sz="3600">
                  <a:solidFill>
                    <a:schemeClr val="bg1"/>
                  </a:solidFill>
                  <a:latin typeface="思源黑体 CN Medium" panose="020B0600000000000000" pitchFamily="34" charset="-122"/>
                  <a:ea typeface="思源黑体 CN Medium" panose="020B0600000000000000" pitchFamily="34"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46793"/>
                                        </p:tgtEl>
                                        <p:attrNameLst>
                                          <p:attrName>style.visibility</p:attrName>
                                        </p:attrNameLst>
                                      </p:cBhvr>
                                      <p:to>
                                        <p:strVal val="visible"/>
                                      </p:to>
                                    </p:set>
                                    <p:anim calcmode="lin" valueType="num">
                                      <p:cBhvr additive="base">
                                        <p:cTn id="7" dur="500" fill="hold"/>
                                        <p:tgtEl>
                                          <p:spTgt spid="246793"/>
                                        </p:tgtEl>
                                        <p:attrNameLst>
                                          <p:attrName>ppt_x</p:attrName>
                                        </p:attrNameLst>
                                      </p:cBhvr>
                                      <p:tavLst>
                                        <p:tav tm="0">
                                          <p:val>
                                            <p:strVal val="0-#ppt_w/2"/>
                                          </p:val>
                                        </p:tav>
                                        <p:tav tm="100000">
                                          <p:val>
                                            <p:strVal val="#ppt_x"/>
                                          </p:val>
                                        </p:tav>
                                      </p:tavLst>
                                    </p:anim>
                                    <p:anim calcmode="lin" valueType="num">
                                      <p:cBhvr additive="base">
                                        <p:cTn id="8" dur="500" fill="hold"/>
                                        <p:tgtEl>
                                          <p:spTgt spid="24679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246794"/>
                                        </p:tgtEl>
                                        <p:attrNameLst>
                                          <p:attrName>style.visibility</p:attrName>
                                        </p:attrNameLst>
                                      </p:cBhvr>
                                      <p:to>
                                        <p:strVal val="visible"/>
                                      </p:to>
                                    </p:set>
                                    <p:anim calcmode="lin" valueType="num">
                                      <p:cBhvr>
                                        <p:cTn id="13" dur="500" fill="hold"/>
                                        <p:tgtEl>
                                          <p:spTgt spid="246794"/>
                                        </p:tgtEl>
                                        <p:attrNameLst>
                                          <p:attrName>ppt_w</p:attrName>
                                        </p:attrNameLst>
                                      </p:cBhvr>
                                      <p:tavLst>
                                        <p:tav tm="0">
                                          <p:val>
                                            <p:strVal val="4*#ppt_w"/>
                                          </p:val>
                                        </p:tav>
                                        <p:tav tm="100000">
                                          <p:val>
                                            <p:strVal val="#ppt_w"/>
                                          </p:val>
                                        </p:tav>
                                      </p:tavLst>
                                    </p:anim>
                                    <p:anim calcmode="lin" valueType="num">
                                      <p:cBhvr>
                                        <p:cTn id="14" dur="500" fill="hold"/>
                                        <p:tgtEl>
                                          <p:spTgt spid="246794"/>
                                        </p:tgtEl>
                                        <p:attrNameLst>
                                          <p:attrName>ppt_h</p:attrName>
                                        </p:attrNameLst>
                                      </p:cBhvr>
                                      <p:tavLst>
                                        <p:tav tm="0">
                                          <p:val>
                                            <p:strVal val="4*#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246795"/>
                                        </p:tgtEl>
                                        <p:attrNameLst>
                                          <p:attrName>style.visibility</p:attrName>
                                        </p:attrNameLst>
                                      </p:cBhvr>
                                      <p:to>
                                        <p:strVal val="visible"/>
                                      </p:to>
                                    </p:set>
                                    <p:anim calcmode="lin" valueType="num">
                                      <p:cBhvr additive="base">
                                        <p:cTn id="19" dur="500" fill="hold"/>
                                        <p:tgtEl>
                                          <p:spTgt spid="246795"/>
                                        </p:tgtEl>
                                        <p:attrNameLst>
                                          <p:attrName>ppt_x</p:attrName>
                                        </p:attrNameLst>
                                      </p:cBhvr>
                                      <p:tavLst>
                                        <p:tav tm="0">
                                          <p:val>
                                            <p:strVal val="0-#ppt_w/2"/>
                                          </p:val>
                                        </p:tav>
                                        <p:tav tm="100000">
                                          <p:val>
                                            <p:strVal val="#ppt_x"/>
                                          </p:val>
                                        </p:tav>
                                      </p:tavLst>
                                    </p:anim>
                                    <p:anim calcmode="lin" valueType="num">
                                      <p:cBhvr additive="base">
                                        <p:cTn id="20" dur="500" fill="hold"/>
                                        <p:tgtEl>
                                          <p:spTgt spid="246795"/>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246796"/>
                                        </p:tgtEl>
                                        <p:attrNameLst>
                                          <p:attrName>style.visibility</p:attrName>
                                        </p:attrNameLst>
                                      </p:cBhvr>
                                      <p:to>
                                        <p:strVal val="visible"/>
                                      </p:to>
                                    </p:set>
                                    <p:anim calcmode="lin" valueType="num">
                                      <p:cBhvr additive="base">
                                        <p:cTn id="25" dur="500" fill="hold"/>
                                        <p:tgtEl>
                                          <p:spTgt spid="246796"/>
                                        </p:tgtEl>
                                        <p:attrNameLst>
                                          <p:attrName>ppt_x</p:attrName>
                                        </p:attrNameLst>
                                      </p:cBhvr>
                                      <p:tavLst>
                                        <p:tav tm="0">
                                          <p:val>
                                            <p:strVal val="1+#ppt_w/2"/>
                                          </p:val>
                                        </p:tav>
                                        <p:tav tm="100000">
                                          <p:val>
                                            <p:strVal val="#ppt_x"/>
                                          </p:val>
                                        </p:tav>
                                      </p:tavLst>
                                    </p:anim>
                                    <p:anim calcmode="lin" valueType="num">
                                      <p:cBhvr additive="base">
                                        <p:cTn id="26" dur="500" fill="hold"/>
                                        <p:tgtEl>
                                          <p:spTgt spid="246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3" grpId="0" autoUpdateAnimBg="0"/>
      <p:bldP spid="246794" grpId="0" autoUpdateAnimBg="0"/>
      <p:bldP spid="246795" grpId="0" autoUpdateAnimBg="0"/>
      <p:bldP spid="24679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1"/>
          <p:cNvGrpSpPr>
            <a:grpSpLocks/>
          </p:cNvGrpSpPr>
          <p:nvPr/>
        </p:nvGrpSpPr>
        <p:grpSpPr bwMode="auto">
          <a:xfrm>
            <a:off x="-12700" y="312738"/>
            <a:ext cx="9144000" cy="739775"/>
            <a:chOff x="-12700" y="312738"/>
            <a:chExt cx="9144000" cy="739998"/>
          </a:xfrm>
        </p:grpSpPr>
        <p:sp>
          <p:nvSpPr>
            <p:cNvPr id="15" name="矩形 14"/>
            <p:cNvSpPr/>
            <p:nvPr/>
          </p:nvSpPr>
          <p:spPr>
            <a:xfrm>
              <a:off x="-12700" y="312738"/>
              <a:ext cx="9144000" cy="668538"/>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08" name="Text Box 2"/>
            <p:cNvSpPr txBox="1">
              <a:spLocks noChangeArrowheads="1"/>
            </p:cNvSpPr>
            <p:nvPr/>
          </p:nvSpPr>
          <p:spPr bwMode="auto">
            <a:xfrm>
              <a:off x="2408238" y="344711"/>
              <a:ext cx="4403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a:solidFill>
                    <a:schemeClr val="bg1"/>
                  </a:solidFill>
                  <a:latin typeface="思源黑体 CN Medium" panose="020B0600000000000000" pitchFamily="34" charset="-122"/>
                  <a:ea typeface="思源黑体 CN Medium" panose="020B0600000000000000" pitchFamily="34" charset="-122"/>
                </a:rPr>
                <a:t>第一节 　传　　染</a:t>
              </a:r>
              <a:endParaRPr lang="zh-CN" altLang="en-US" sz="2800">
                <a:solidFill>
                  <a:schemeClr val="bg1"/>
                </a:solidFill>
                <a:latin typeface="思源黑体 CN Medium" panose="020B0600000000000000" pitchFamily="34" charset="-122"/>
                <a:ea typeface="思源黑体 CN Medium" panose="020B0600000000000000" pitchFamily="34" charset="-122"/>
              </a:endParaRPr>
            </a:p>
          </p:txBody>
        </p:sp>
      </p:grpSp>
      <p:sp>
        <p:nvSpPr>
          <p:cNvPr id="183299" name="Text Box 3"/>
          <p:cNvSpPr txBox="1">
            <a:spLocks noChangeArrowheads="1"/>
          </p:cNvSpPr>
          <p:nvPr/>
        </p:nvSpPr>
        <p:spPr bwMode="auto">
          <a:xfrm>
            <a:off x="225425" y="1655763"/>
            <a:ext cx="7761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solidFill>
                  <a:srgbClr val="FFFF00"/>
                </a:solidFill>
                <a:latin typeface="思源黑体 CN Regular" panose="020B0500000000000000" pitchFamily="34" charset="-122"/>
                <a:ea typeface="思源黑体 CN Regular" panose="020B0500000000000000" pitchFamily="34" charset="-122"/>
              </a:rPr>
              <a:t>病原微生物</a:t>
            </a:r>
            <a:r>
              <a:rPr lang="en-US" altLang="zh-CN" sz="1600" b="1">
                <a:solidFill>
                  <a:srgbClr val="FFFF00"/>
                </a:solidFill>
                <a:latin typeface="思源黑体 CN Regular" panose="020B0500000000000000" pitchFamily="34" charset="-122"/>
                <a:ea typeface="思源黑体 CN Regular" panose="020B0500000000000000" pitchFamily="34" charset="-122"/>
              </a:rPr>
              <a:t>(Pathogenic microorganism)</a:t>
            </a:r>
            <a:r>
              <a:rPr lang="zh-CN" altLang="en-US" sz="2400" b="1">
                <a:solidFill>
                  <a:srgbClr val="FFFF00"/>
                </a:solidFill>
                <a:latin typeface="思源黑体 CN Regular" panose="020B0500000000000000" pitchFamily="34" charset="-122"/>
                <a:ea typeface="思源黑体 CN Regular" panose="020B0500000000000000" pitchFamily="34" charset="-122"/>
              </a:rPr>
              <a:t>，或病原体</a:t>
            </a:r>
            <a:r>
              <a:rPr lang="en-US" altLang="zh-CN" sz="1400" b="1">
                <a:solidFill>
                  <a:srgbClr val="FFFF00"/>
                </a:solidFill>
                <a:latin typeface="思源黑体 CN Regular" panose="020B0500000000000000" pitchFamily="34" charset="-122"/>
                <a:ea typeface="思源黑体 CN Regular" panose="020B0500000000000000" pitchFamily="34" charset="-122"/>
              </a:rPr>
              <a:t>(pathogen)</a:t>
            </a:r>
            <a:r>
              <a:rPr lang="zh-CN" altLang="en-US" sz="2400" b="1">
                <a:solidFill>
                  <a:srgbClr val="FFFF00"/>
                </a:solidFill>
                <a:latin typeface="思源黑体 CN Regular" panose="020B0500000000000000" pitchFamily="34" charset="-122"/>
                <a:ea typeface="思源黑体 CN Regular" panose="020B0500000000000000" pitchFamily="34" charset="-122"/>
              </a:rPr>
              <a:t>：</a:t>
            </a:r>
            <a:endParaRPr lang="zh-CN" altLang="en-US" sz="2400">
              <a:solidFill>
                <a:srgbClr val="FFFF00"/>
              </a:solidFill>
              <a:latin typeface="思源黑体 CN Regular" panose="020B0500000000000000" pitchFamily="34" charset="-122"/>
              <a:ea typeface="思源黑体 CN Regular" panose="020B0500000000000000" pitchFamily="34" charset="-122"/>
            </a:endParaRPr>
          </a:p>
        </p:txBody>
      </p:sp>
      <p:sp>
        <p:nvSpPr>
          <p:cNvPr id="183300" name="Rectangle 4"/>
          <p:cNvSpPr>
            <a:spLocks noChangeArrowheads="1"/>
          </p:cNvSpPr>
          <p:nvPr/>
        </p:nvSpPr>
        <p:spPr bwMode="auto">
          <a:xfrm>
            <a:off x="2036763" y="2132013"/>
            <a:ext cx="628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寄生于生物</a:t>
            </a:r>
            <a:r>
              <a:rPr lang="en-US" altLang="zh-CN" sz="2400">
                <a:solidFill>
                  <a:schemeClr val="bg1"/>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包括人</a:t>
            </a:r>
            <a:r>
              <a:rPr lang="en-US" altLang="zh-CN" sz="2400">
                <a:solidFill>
                  <a:schemeClr val="bg1"/>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机体并引起疾病的微生物</a:t>
            </a:r>
          </a:p>
        </p:txBody>
      </p:sp>
      <p:sp>
        <p:nvSpPr>
          <p:cNvPr id="183301" name="Text Box 5"/>
          <p:cNvSpPr txBox="1">
            <a:spLocks noChangeArrowheads="1"/>
          </p:cNvSpPr>
          <p:nvPr/>
        </p:nvSpPr>
        <p:spPr bwMode="auto">
          <a:xfrm>
            <a:off x="198438" y="2817813"/>
            <a:ext cx="8823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FF00"/>
                </a:solidFill>
                <a:latin typeface="思源黑体 CN Regular" panose="020B0500000000000000" pitchFamily="34" charset="-122"/>
                <a:ea typeface="思源黑体 CN Regular" panose="020B0500000000000000" pitchFamily="34" charset="-122"/>
              </a:rPr>
              <a:t>传染 </a:t>
            </a:r>
            <a:r>
              <a:rPr lang="en-US" altLang="zh-CN" sz="2400" b="1">
                <a:solidFill>
                  <a:srgbClr val="FFFF00"/>
                </a:solidFill>
                <a:latin typeface="思源黑体 CN Regular" panose="020B0500000000000000" pitchFamily="34" charset="-122"/>
                <a:ea typeface="思源黑体 CN Regular" panose="020B0500000000000000" pitchFamily="34" charset="-122"/>
              </a:rPr>
              <a:t>(infection)</a:t>
            </a:r>
            <a:r>
              <a:rPr lang="zh-CN" altLang="en-US" sz="2400" b="1">
                <a:solidFill>
                  <a:srgbClr val="FFFF00"/>
                </a:solidFill>
                <a:latin typeface="思源黑体 CN Regular" panose="020B0500000000000000" pitchFamily="34" charset="-122"/>
                <a:ea typeface="思源黑体 CN Regular" panose="020B0500000000000000" pitchFamily="34" charset="-122"/>
              </a:rPr>
              <a:t>，又称</a:t>
            </a:r>
            <a:r>
              <a:rPr lang="zh-CN" altLang="en-US" sz="1800" b="1">
                <a:solidFill>
                  <a:srgbClr val="FFFF00"/>
                </a:solidFill>
                <a:latin typeface="思源黑体 CN Regular" panose="020B0500000000000000" pitchFamily="34" charset="-122"/>
                <a:ea typeface="思源黑体 CN Regular" panose="020B0500000000000000" pitchFamily="34" charset="-122"/>
              </a:rPr>
              <a:t>感染</a:t>
            </a:r>
            <a:r>
              <a:rPr lang="zh-CN" altLang="en-US" sz="2400">
                <a:solidFill>
                  <a:srgbClr val="FFFF00"/>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机体与病原体在一定条件下相互作                </a:t>
            </a:r>
            <a:endParaRPr lang="en-US" altLang="zh-CN" sz="2400">
              <a:solidFill>
                <a:schemeClr val="bg1"/>
              </a:solidFill>
              <a:latin typeface="思源黑体 CN Regular" panose="020B0500000000000000" pitchFamily="34" charset="-122"/>
              <a:ea typeface="思源黑体 CN Regular" panose="020B0500000000000000" pitchFamily="34" charset="-122"/>
            </a:endParaRPr>
          </a:p>
          <a:p>
            <a:pPr eaLnBrk="1" hangingPunct="1">
              <a:spcBef>
                <a:spcPct val="0"/>
              </a:spcBef>
              <a:buFontTx/>
              <a:buNone/>
            </a:pPr>
            <a:r>
              <a:rPr lang="en-US" altLang="zh-CN" sz="2400">
                <a:solidFill>
                  <a:schemeClr val="bg1"/>
                </a:solidFill>
                <a:latin typeface="思源黑体 CN Regular" panose="020B0500000000000000" pitchFamily="34" charset="-122"/>
                <a:ea typeface="思源黑体 CN Regular" panose="020B0500000000000000" pitchFamily="34" charset="-122"/>
              </a:rPr>
              <a:t>                                                          </a:t>
            </a:r>
            <a:r>
              <a:rPr lang="zh-CN" altLang="en-US" sz="2400">
                <a:solidFill>
                  <a:schemeClr val="bg1"/>
                </a:solidFill>
                <a:latin typeface="思源黑体 CN Regular" panose="020B0500000000000000" pitchFamily="34" charset="-122"/>
                <a:ea typeface="思源黑体 CN Regular" panose="020B0500000000000000" pitchFamily="34" charset="-122"/>
              </a:rPr>
              <a:t>用而引起的病理过程。</a:t>
            </a:r>
          </a:p>
        </p:txBody>
      </p:sp>
      <p:sp>
        <p:nvSpPr>
          <p:cNvPr id="183302" name="Text Box 6"/>
          <p:cNvSpPr txBox="1">
            <a:spLocks noChangeArrowheads="1"/>
          </p:cNvSpPr>
          <p:nvPr/>
        </p:nvSpPr>
        <p:spPr bwMode="auto">
          <a:xfrm>
            <a:off x="1828800" y="3810000"/>
            <a:ext cx="5403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a:solidFill>
                  <a:srgbClr val="FFFF00"/>
                </a:solidFill>
                <a:latin typeface="思源黑体 CN Regular" panose="020B0500000000000000" pitchFamily="34" charset="-122"/>
                <a:ea typeface="思源黑体 CN Regular" panose="020B0500000000000000" pitchFamily="34" charset="-122"/>
              </a:rPr>
              <a:t>感染</a:t>
            </a:r>
            <a:r>
              <a:rPr lang="zh-CN" altLang="en-US" sz="3600" b="1">
                <a:solidFill>
                  <a:schemeClr val="bg1"/>
                </a:solidFill>
                <a:latin typeface="思源黑体 CN Regular" panose="020B0500000000000000" pitchFamily="34" charset="-122"/>
                <a:ea typeface="思源黑体 CN Regular" panose="020B0500000000000000" pitchFamily="34" charset="-122"/>
              </a:rPr>
              <a:t>不是</a:t>
            </a:r>
            <a:r>
              <a:rPr lang="zh-CN" altLang="en-US" sz="3600" b="1">
                <a:solidFill>
                  <a:srgbClr val="FFFF00"/>
                </a:solidFill>
                <a:latin typeface="思源黑体 CN Regular" panose="020B0500000000000000" pitchFamily="34" charset="-122"/>
                <a:ea typeface="思源黑体 CN Regular" panose="020B0500000000000000" pitchFamily="34" charset="-122"/>
              </a:rPr>
              <a:t>疾病的同义词！</a:t>
            </a:r>
            <a:endParaRPr lang="zh-CN" altLang="en-US" sz="2400" b="1">
              <a:solidFill>
                <a:srgbClr val="FFFF00"/>
              </a:solidFill>
              <a:latin typeface="思源黑体 CN Regular" panose="020B0500000000000000" pitchFamily="34" charset="-122"/>
              <a:ea typeface="思源黑体 CN Regular" panose="020B0500000000000000" pitchFamily="34" charset="-122"/>
            </a:endParaRPr>
          </a:p>
        </p:txBody>
      </p:sp>
      <p:sp>
        <p:nvSpPr>
          <p:cNvPr id="183303" name="Text Box 7"/>
          <p:cNvSpPr txBox="1">
            <a:spLocks noChangeArrowheads="1"/>
          </p:cNvSpPr>
          <p:nvPr/>
        </p:nvSpPr>
        <p:spPr bwMode="auto">
          <a:xfrm>
            <a:off x="185738" y="4608513"/>
            <a:ext cx="87471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FF00"/>
                </a:solidFill>
                <a:latin typeface="思源黑体 CN Regular" panose="020B0500000000000000" pitchFamily="34" charset="-122"/>
                <a:ea typeface="思源黑体 CN Regular" panose="020B0500000000000000" pitchFamily="34" charset="-122"/>
              </a:rPr>
              <a:t>传染病：</a:t>
            </a:r>
            <a:r>
              <a:rPr lang="zh-CN" altLang="en-US" sz="2400" b="1">
                <a:solidFill>
                  <a:schemeClr val="bg1"/>
                </a:solidFill>
                <a:latin typeface="思源黑体 CN Regular" panose="020B0500000000000000" pitchFamily="34" charset="-122"/>
                <a:ea typeface="思源黑体 CN Regular" panose="020B0500000000000000" pitchFamily="34" charset="-122"/>
              </a:rPr>
              <a:t>由有生命力的病原体引起的疾病，与由其它致病因素</a:t>
            </a:r>
            <a:endParaRPr lang="en-US" altLang="zh-CN" sz="2400" b="1">
              <a:solidFill>
                <a:schemeClr val="bg1"/>
              </a:solidFill>
              <a:latin typeface="思源黑体 CN Regular" panose="020B0500000000000000" pitchFamily="34" charset="-122"/>
              <a:ea typeface="思源黑体 CN Regular" panose="020B0500000000000000" pitchFamily="34" charset="-122"/>
            </a:endParaRPr>
          </a:p>
          <a:p>
            <a:pPr eaLnBrk="1" hangingPunct="1">
              <a:spcBef>
                <a:spcPct val="0"/>
              </a:spcBef>
              <a:buFontTx/>
              <a:buNone/>
            </a:pPr>
            <a:r>
              <a:rPr lang="en-US" altLang="zh-CN" sz="2400" b="1">
                <a:solidFill>
                  <a:schemeClr val="bg1"/>
                </a:solidFill>
                <a:latin typeface="思源黑体 CN Regular" panose="020B0500000000000000" pitchFamily="34" charset="-122"/>
                <a:ea typeface="思源黑体 CN Regular" panose="020B0500000000000000" pitchFamily="34" charset="-122"/>
              </a:rPr>
              <a:t>                </a:t>
            </a:r>
            <a:r>
              <a:rPr lang="zh-CN" altLang="en-US" sz="2400" b="1">
                <a:solidFill>
                  <a:schemeClr val="bg1"/>
                </a:solidFill>
                <a:latin typeface="思源黑体 CN Regular" panose="020B0500000000000000" pitchFamily="34" charset="-122"/>
                <a:ea typeface="思源黑体 CN Regular" panose="020B0500000000000000" pitchFamily="34" charset="-122"/>
              </a:rPr>
              <a:t>引起的疾病在本质上是有区别的。</a:t>
            </a:r>
          </a:p>
        </p:txBody>
      </p:sp>
      <p:sp>
        <p:nvSpPr>
          <p:cNvPr id="183304" name="Rectangle 8"/>
          <p:cNvSpPr>
            <a:spLocks noChangeArrowheads="1"/>
          </p:cNvSpPr>
          <p:nvPr/>
        </p:nvSpPr>
        <p:spPr bwMode="auto">
          <a:xfrm>
            <a:off x="614363" y="5457825"/>
            <a:ext cx="1290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Regular" panose="020B0500000000000000" pitchFamily="34" charset="-122"/>
                <a:ea typeface="思源黑体 CN Regular" panose="020B0500000000000000" pitchFamily="34" charset="-122"/>
              </a:rPr>
              <a:t>病原体</a:t>
            </a:r>
          </a:p>
        </p:txBody>
      </p:sp>
      <p:sp>
        <p:nvSpPr>
          <p:cNvPr id="183305" name="Rectangle 9"/>
          <p:cNvSpPr>
            <a:spLocks noChangeArrowheads="1"/>
          </p:cNvSpPr>
          <p:nvPr/>
        </p:nvSpPr>
        <p:spPr bwMode="auto">
          <a:xfrm>
            <a:off x="1985963" y="5610225"/>
            <a:ext cx="1290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Regular" panose="020B0500000000000000" pitchFamily="34" charset="-122"/>
                <a:ea typeface="思源黑体 CN Regular" panose="020B0500000000000000" pitchFamily="34" charset="-122"/>
              </a:rPr>
              <a:t>传染性</a:t>
            </a:r>
          </a:p>
        </p:txBody>
      </p:sp>
      <p:sp>
        <p:nvSpPr>
          <p:cNvPr id="183306" name="Rectangle 10"/>
          <p:cNvSpPr>
            <a:spLocks noChangeArrowheads="1"/>
          </p:cNvSpPr>
          <p:nvPr/>
        </p:nvSpPr>
        <p:spPr bwMode="auto">
          <a:xfrm>
            <a:off x="3281363" y="5762625"/>
            <a:ext cx="1290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Regular" panose="020B0500000000000000" pitchFamily="34" charset="-122"/>
                <a:ea typeface="思源黑体 CN Regular" panose="020B0500000000000000" pitchFamily="34" charset="-122"/>
              </a:rPr>
              <a:t>流行性</a:t>
            </a:r>
          </a:p>
        </p:txBody>
      </p:sp>
      <p:sp>
        <p:nvSpPr>
          <p:cNvPr id="183307" name="Rectangle 11"/>
          <p:cNvSpPr>
            <a:spLocks noChangeArrowheads="1"/>
          </p:cNvSpPr>
          <p:nvPr/>
        </p:nvSpPr>
        <p:spPr bwMode="auto">
          <a:xfrm>
            <a:off x="4652963" y="5915025"/>
            <a:ext cx="1290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Regular" panose="020B0500000000000000" pitchFamily="34" charset="-122"/>
                <a:ea typeface="思源黑体 CN Regular" panose="020B0500000000000000" pitchFamily="34" charset="-122"/>
              </a:rPr>
              <a:t>地方性</a:t>
            </a:r>
          </a:p>
        </p:txBody>
      </p:sp>
      <p:sp>
        <p:nvSpPr>
          <p:cNvPr id="183308" name="Rectangle 12"/>
          <p:cNvSpPr>
            <a:spLocks noChangeArrowheads="1"/>
          </p:cNvSpPr>
          <p:nvPr/>
        </p:nvSpPr>
        <p:spPr bwMode="auto">
          <a:xfrm>
            <a:off x="5948363" y="6143625"/>
            <a:ext cx="1290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Regular" panose="020B0500000000000000" pitchFamily="34" charset="-122"/>
                <a:ea typeface="思源黑体 CN Regular" panose="020B0500000000000000" pitchFamily="34" charset="-122"/>
              </a:rPr>
              <a:t>季节性</a:t>
            </a:r>
          </a:p>
        </p:txBody>
      </p:sp>
      <p:sp>
        <p:nvSpPr>
          <p:cNvPr id="183309" name="Rectangle 13"/>
          <p:cNvSpPr>
            <a:spLocks noChangeArrowheads="1"/>
          </p:cNvSpPr>
          <p:nvPr/>
        </p:nvSpPr>
        <p:spPr bwMode="auto">
          <a:xfrm>
            <a:off x="7294563" y="6310313"/>
            <a:ext cx="1290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Regular" panose="020B0500000000000000" pitchFamily="34" charset="-122"/>
                <a:ea typeface="思源黑体 CN Regular" panose="020B0500000000000000" pitchFamily="34" charset="-122"/>
              </a:rPr>
              <a:t>免疫性</a:t>
            </a:r>
          </a:p>
        </p:txBody>
      </p:sp>
      <p:sp>
        <p:nvSpPr>
          <p:cNvPr id="183310" name="Rectangle 14"/>
          <p:cNvSpPr>
            <a:spLocks noChangeArrowheads="1"/>
          </p:cNvSpPr>
          <p:nvPr/>
        </p:nvSpPr>
        <p:spPr bwMode="auto">
          <a:xfrm>
            <a:off x="169863" y="1079500"/>
            <a:ext cx="3135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chemeClr val="bg1"/>
                </a:solidFill>
                <a:latin typeface="思源黑体 CN Regular" panose="020B0500000000000000" pitchFamily="34" charset="-122"/>
                <a:ea typeface="思源黑体 CN Regular" panose="020B0500000000000000" pitchFamily="34" charset="-122"/>
              </a:rPr>
              <a:t>一、传染与传染病</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3310"/>
                                        </p:tgtEl>
                                        <p:attrNameLst>
                                          <p:attrName>style.visibility</p:attrName>
                                        </p:attrNameLst>
                                      </p:cBhvr>
                                      <p:to>
                                        <p:strVal val="visible"/>
                                      </p:to>
                                    </p:set>
                                    <p:anim calcmode="lin" valueType="num">
                                      <p:cBhvr additive="base">
                                        <p:cTn id="7" dur="500" fill="hold"/>
                                        <p:tgtEl>
                                          <p:spTgt spid="183310"/>
                                        </p:tgtEl>
                                        <p:attrNameLst>
                                          <p:attrName>ppt_x</p:attrName>
                                        </p:attrNameLst>
                                      </p:cBhvr>
                                      <p:tavLst>
                                        <p:tav tm="0">
                                          <p:val>
                                            <p:strVal val="#ppt_x"/>
                                          </p:val>
                                        </p:tav>
                                        <p:tav tm="100000">
                                          <p:val>
                                            <p:strVal val="#ppt_x"/>
                                          </p:val>
                                        </p:tav>
                                      </p:tavLst>
                                    </p:anim>
                                    <p:anim calcmode="lin" valueType="num">
                                      <p:cBhvr additive="base">
                                        <p:cTn id="8" dur="500" fill="hold"/>
                                        <p:tgtEl>
                                          <p:spTgt spid="1833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3299"/>
                                        </p:tgtEl>
                                        <p:attrNameLst>
                                          <p:attrName>style.visibility</p:attrName>
                                        </p:attrNameLst>
                                      </p:cBhvr>
                                      <p:to>
                                        <p:strVal val="visible"/>
                                      </p:to>
                                    </p:set>
                                    <p:anim calcmode="lin" valueType="num">
                                      <p:cBhvr additive="base">
                                        <p:cTn id="13" dur="500" fill="hold"/>
                                        <p:tgtEl>
                                          <p:spTgt spid="183299"/>
                                        </p:tgtEl>
                                        <p:attrNameLst>
                                          <p:attrName>ppt_x</p:attrName>
                                        </p:attrNameLst>
                                      </p:cBhvr>
                                      <p:tavLst>
                                        <p:tav tm="0">
                                          <p:val>
                                            <p:strVal val="#ppt_x"/>
                                          </p:val>
                                        </p:tav>
                                        <p:tav tm="100000">
                                          <p:val>
                                            <p:strVal val="#ppt_x"/>
                                          </p:val>
                                        </p:tav>
                                      </p:tavLst>
                                    </p:anim>
                                    <p:anim calcmode="lin" valueType="num">
                                      <p:cBhvr additive="base">
                                        <p:cTn id="14" dur="500" fill="hold"/>
                                        <p:tgtEl>
                                          <p:spTgt spid="18329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3300"/>
                                        </p:tgtEl>
                                        <p:attrNameLst>
                                          <p:attrName>style.visibility</p:attrName>
                                        </p:attrNameLst>
                                      </p:cBhvr>
                                      <p:to>
                                        <p:strVal val="visible"/>
                                      </p:to>
                                    </p:set>
                                    <p:anim calcmode="lin" valueType="num">
                                      <p:cBhvr additive="base">
                                        <p:cTn id="19" dur="500" fill="hold"/>
                                        <p:tgtEl>
                                          <p:spTgt spid="183300"/>
                                        </p:tgtEl>
                                        <p:attrNameLst>
                                          <p:attrName>ppt_x</p:attrName>
                                        </p:attrNameLst>
                                      </p:cBhvr>
                                      <p:tavLst>
                                        <p:tav tm="0">
                                          <p:val>
                                            <p:strVal val="0-#ppt_w/2"/>
                                          </p:val>
                                        </p:tav>
                                        <p:tav tm="100000">
                                          <p:val>
                                            <p:strVal val="#ppt_x"/>
                                          </p:val>
                                        </p:tav>
                                      </p:tavLst>
                                    </p:anim>
                                    <p:anim calcmode="lin" valueType="num">
                                      <p:cBhvr additive="base">
                                        <p:cTn id="20" dur="500" fill="hold"/>
                                        <p:tgtEl>
                                          <p:spTgt spid="18330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3301"/>
                                        </p:tgtEl>
                                        <p:attrNameLst>
                                          <p:attrName>style.visibility</p:attrName>
                                        </p:attrNameLst>
                                      </p:cBhvr>
                                      <p:to>
                                        <p:strVal val="visible"/>
                                      </p:to>
                                    </p:set>
                                    <p:anim calcmode="lin" valueType="num">
                                      <p:cBhvr additive="base">
                                        <p:cTn id="25" dur="500" fill="hold"/>
                                        <p:tgtEl>
                                          <p:spTgt spid="183301"/>
                                        </p:tgtEl>
                                        <p:attrNameLst>
                                          <p:attrName>ppt_x</p:attrName>
                                        </p:attrNameLst>
                                      </p:cBhvr>
                                      <p:tavLst>
                                        <p:tav tm="0">
                                          <p:val>
                                            <p:strVal val="1+#ppt_w/2"/>
                                          </p:val>
                                        </p:tav>
                                        <p:tav tm="100000">
                                          <p:val>
                                            <p:strVal val="#ppt_x"/>
                                          </p:val>
                                        </p:tav>
                                      </p:tavLst>
                                    </p:anim>
                                    <p:anim calcmode="lin" valueType="num">
                                      <p:cBhvr additive="base">
                                        <p:cTn id="26" dur="500" fill="hold"/>
                                        <p:tgtEl>
                                          <p:spTgt spid="18330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83302"/>
                                        </p:tgtEl>
                                        <p:attrNameLst>
                                          <p:attrName>style.visibility</p:attrName>
                                        </p:attrNameLst>
                                      </p:cBhvr>
                                      <p:to>
                                        <p:strVal val="visible"/>
                                      </p:to>
                                    </p:set>
                                    <p:anim calcmode="lin" valueType="num">
                                      <p:cBhvr additive="base">
                                        <p:cTn id="31" dur="500" fill="hold"/>
                                        <p:tgtEl>
                                          <p:spTgt spid="183302"/>
                                        </p:tgtEl>
                                        <p:attrNameLst>
                                          <p:attrName>ppt_x</p:attrName>
                                        </p:attrNameLst>
                                      </p:cBhvr>
                                      <p:tavLst>
                                        <p:tav tm="0">
                                          <p:val>
                                            <p:strVal val="#ppt_x"/>
                                          </p:val>
                                        </p:tav>
                                        <p:tav tm="100000">
                                          <p:val>
                                            <p:strVal val="#ppt_x"/>
                                          </p:val>
                                        </p:tav>
                                      </p:tavLst>
                                    </p:anim>
                                    <p:anim calcmode="lin" valueType="num">
                                      <p:cBhvr additive="base">
                                        <p:cTn id="32" dur="500" fill="hold"/>
                                        <p:tgtEl>
                                          <p:spTgt spid="183302"/>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2" fill="hold" grpId="0" nodeType="clickEffect">
                                  <p:stCondLst>
                                    <p:cond delay="0"/>
                                  </p:stCondLst>
                                  <p:childTnLst>
                                    <p:set>
                                      <p:cBhvr>
                                        <p:cTn id="36" dur="1" fill="hold">
                                          <p:stCondLst>
                                            <p:cond delay="0"/>
                                          </p:stCondLst>
                                        </p:cTn>
                                        <p:tgtEl>
                                          <p:spTgt spid="183303"/>
                                        </p:tgtEl>
                                        <p:attrNameLst>
                                          <p:attrName>style.visibility</p:attrName>
                                        </p:attrNameLst>
                                      </p:cBhvr>
                                      <p:to>
                                        <p:strVal val="visible"/>
                                      </p:to>
                                    </p:set>
                                    <p:anim calcmode="lin" valueType="num">
                                      <p:cBhvr additive="base">
                                        <p:cTn id="37" dur="500" fill="hold"/>
                                        <p:tgtEl>
                                          <p:spTgt spid="183303"/>
                                        </p:tgtEl>
                                        <p:attrNameLst>
                                          <p:attrName>ppt_x</p:attrName>
                                        </p:attrNameLst>
                                      </p:cBhvr>
                                      <p:tavLst>
                                        <p:tav tm="0">
                                          <p:val>
                                            <p:strVal val="0-#ppt_w/2"/>
                                          </p:val>
                                        </p:tav>
                                        <p:tav tm="100000">
                                          <p:val>
                                            <p:strVal val="#ppt_x"/>
                                          </p:val>
                                        </p:tav>
                                      </p:tavLst>
                                    </p:anim>
                                    <p:anim calcmode="lin" valueType="num">
                                      <p:cBhvr additive="base">
                                        <p:cTn id="38" dur="500" fill="hold"/>
                                        <p:tgtEl>
                                          <p:spTgt spid="183303"/>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32" fill="hold" grpId="0" nodeType="clickEffect">
                                  <p:stCondLst>
                                    <p:cond delay="0"/>
                                  </p:stCondLst>
                                  <p:childTnLst>
                                    <p:set>
                                      <p:cBhvr>
                                        <p:cTn id="42" dur="1" fill="hold">
                                          <p:stCondLst>
                                            <p:cond delay="0"/>
                                          </p:stCondLst>
                                        </p:cTn>
                                        <p:tgtEl>
                                          <p:spTgt spid="183304"/>
                                        </p:tgtEl>
                                        <p:attrNameLst>
                                          <p:attrName>style.visibility</p:attrName>
                                        </p:attrNameLst>
                                      </p:cBhvr>
                                      <p:to>
                                        <p:strVal val="visible"/>
                                      </p:to>
                                    </p:set>
                                    <p:anim calcmode="lin" valueType="num">
                                      <p:cBhvr>
                                        <p:cTn id="43" dur="500" fill="hold"/>
                                        <p:tgtEl>
                                          <p:spTgt spid="183304"/>
                                        </p:tgtEl>
                                        <p:attrNameLst>
                                          <p:attrName>ppt_w</p:attrName>
                                        </p:attrNameLst>
                                      </p:cBhvr>
                                      <p:tavLst>
                                        <p:tav tm="0">
                                          <p:val>
                                            <p:strVal val="4*#ppt_w"/>
                                          </p:val>
                                        </p:tav>
                                        <p:tav tm="100000">
                                          <p:val>
                                            <p:strVal val="#ppt_w"/>
                                          </p:val>
                                        </p:tav>
                                      </p:tavLst>
                                    </p:anim>
                                    <p:anim calcmode="lin" valueType="num">
                                      <p:cBhvr>
                                        <p:cTn id="44" dur="500" fill="hold"/>
                                        <p:tgtEl>
                                          <p:spTgt spid="183304"/>
                                        </p:tgtEl>
                                        <p:attrNameLst>
                                          <p:attrName>ppt_h</p:attrName>
                                        </p:attrNameLst>
                                      </p:cBhvr>
                                      <p:tavLst>
                                        <p:tav tm="0">
                                          <p:val>
                                            <p:strVal val="4*#ppt_h"/>
                                          </p:val>
                                        </p:tav>
                                        <p:tav tm="100000">
                                          <p:val>
                                            <p:strVal val="#ppt_h"/>
                                          </p:val>
                                        </p:tav>
                                      </p:tavLst>
                                    </p:anim>
                                  </p:childTnLst>
                                </p:cTn>
                              </p:par>
                            </p:childTnLst>
                          </p:cTn>
                        </p:par>
                        <p:par>
                          <p:cTn id="45" fill="hold" nodeType="afterGroup">
                            <p:stCondLst>
                              <p:cond delay="500"/>
                            </p:stCondLst>
                            <p:childTnLst>
                              <p:par>
                                <p:cTn id="46" presetID="23" presetClass="entr" presetSubtype="32" fill="hold" grpId="0" nodeType="afterEffect">
                                  <p:stCondLst>
                                    <p:cond delay="0"/>
                                  </p:stCondLst>
                                  <p:childTnLst>
                                    <p:set>
                                      <p:cBhvr>
                                        <p:cTn id="47" dur="1" fill="hold">
                                          <p:stCondLst>
                                            <p:cond delay="0"/>
                                          </p:stCondLst>
                                        </p:cTn>
                                        <p:tgtEl>
                                          <p:spTgt spid="183305"/>
                                        </p:tgtEl>
                                        <p:attrNameLst>
                                          <p:attrName>style.visibility</p:attrName>
                                        </p:attrNameLst>
                                      </p:cBhvr>
                                      <p:to>
                                        <p:strVal val="visible"/>
                                      </p:to>
                                    </p:set>
                                    <p:anim calcmode="lin" valueType="num">
                                      <p:cBhvr>
                                        <p:cTn id="48" dur="500" fill="hold"/>
                                        <p:tgtEl>
                                          <p:spTgt spid="183305"/>
                                        </p:tgtEl>
                                        <p:attrNameLst>
                                          <p:attrName>ppt_w</p:attrName>
                                        </p:attrNameLst>
                                      </p:cBhvr>
                                      <p:tavLst>
                                        <p:tav tm="0">
                                          <p:val>
                                            <p:strVal val="4*#ppt_w"/>
                                          </p:val>
                                        </p:tav>
                                        <p:tav tm="100000">
                                          <p:val>
                                            <p:strVal val="#ppt_w"/>
                                          </p:val>
                                        </p:tav>
                                      </p:tavLst>
                                    </p:anim>
                                    <p:anim calcmode="lin" valueType="num">
                                      <p:cBhvr>
                                        <p:cTn id="49" dur="500" fill="hold"/>
                                        <p:tgtEl>
                                          <p:spTgt spid="183305"/>
                                        </p:tgtEl>
                                        <p:attrNameLst>
                                          <p:attrName>ppt_h</p:attrName>
                                        </p:attrNameLst>
                                      </p:cBhvr>
                                      <p:tavLst>
                                        <p:tav tm="0">
                                          <p:val>
                                            <p:strVal val="4*#ppt_h"/>
                                          </p:val>
                                        </p:tav>
                                        <p:tav tm="100000">
                                          <p:val>
                                            <p:strVal val="#ppt_h"/>
                                          </p:val>
                                        </p:tav>
                                      </p:tavLst>
                                    </p:anim>
                                  </p:childTnLst>
                                </p:cTn>
                              </p:par>
                            </p:childTnLst>
                          </p:cTn>
                        </p:par>
                        <p:par>
                          <p:cTn id="50" fill="hold" nodeType="afterGroup">
                            <p:stCondLst>
                              <p:cond delay="1000"/>
                            </p:stCondLst>
                            <p:childTnLst>
                              <p:par>
                                <p:cTn id="51" presetID="23" presetClass="entr" presetSubtype="32" fill="hold" grpId="0" nodeType="afterEffect">
                                  <p:stCondLst>
                                    <p:cond delay="0"/>
                                  </p:stCondLst>
                                  <p:childTnLst>
                                    <p:set>
                                      <p:cBhvr>
                                        <p:cTn id="52" dur="1" fill="hold">
                                          <p:stCondLst>
                                            <p:cond delay="0"/>
                                          </p:stCondLst>
                                        </p:cTn>
                                        <p:tgtEl>
                                          <p:spTgt spid="183306"/>
                                        </p:tgtEl>
                                        <p:attrNameLst>
                                          <p:attrName>style.visibility</p:attrName>
                                        </p:attrNameLst>
                                      </p:cBhvr>
                                      <p:to>
                                        <p:strVal val="visible"/>
                                      </p:to>
                                    </p:set>
                                    <p:anim calcmode="lin" valueType="num">
                                      <p:cBhvr>
                                        <p:cTn id="53" dur="500" fill="hold"/>
                                        <p:tgtEl>
                                          <p:spTgt spid="183306"/>
                                        </p:tgtEl>
                                        <p:attrNameLst>
                                          <p:attrName>ppt_w</p:attrName>
                                        </p:attrNameLst>
                                      </p:cBhvr>
                                      <p:tavLst>
                                        <p:tav tm="0">
                                          <p:val>
                                            <p:strVal val="4*#ppt_w"/>
                                          </p:val>
                                        </p:tav>
                                        <p:tav tm="100000">
                                          <p:val>
                                            <p:strVal val="#ppt_w"/>
                                          </p:val>
                                        </p:tav>
                                      </p:tavLst>
                                    </p:anim>
                                    <p:anim calcmode="lin" valueType="num">
                                      <p:cBhvr>
                                        <p:cTn id="54" dur="500" fill="hold"/>
                                        <p:tgtEl>
                                          <p:spTgt spid="183306"/>
                                        </p:tgtEl>
                                        <p:attrNameLst>
                                          <p:attrName>ppt_h</p:attrName>
                                        </p:attrNameLst>
                                      </p:cBhvr>
                                      <p:tavLst>
                                        <p:tav tm="0">
                                          <p:val>
                                            <p:strVal val="4*#ppt_h"/>
                                          </p:val>
                                        </p:tav>
                                        <p:tav tm="100000">
                                          <p:val>
                                            <p:strVal val="#ppt_h"/>
                                          </p:val>
                                        </p:tav>
                                      </p:tavLst>
                                    </p:anim>
                                  </p:childTnLst>
                                </p:cTn>
                              </p:par>
                            </p:childTnLst>
                          </p:cTn>
                        </p:par>
                        <p:par>
                          <p:cTn id="55" fill="hold" nodeType="afterGroup">
                            <p:stCondLst>
                              <p:cond delay="1500"/>
                            </p:stCondLst>
                            <p:childTnLst>
                              <p:par>
                                <p:cTn id="56" presetID="23" presetClass="entr" presetSubtype="32" fill="hold" grpId="0" nodeType="afterEffect">
                                  <p:stCondLst>
                                    <p:cond delay="0"/>
                                  </p:stCondLst>
                                  <p:childTnLst>
                                    <p:set>
                                      <p:cBhvr>
                                        <p:cTn id="57" dur="1" fill="hold">
                                          <p:stCondLst>
                                            <p:cond delay="0"/>
                                          </p:stCondLst>
                                        </p:cTn>
                                        <p:tgtEl>
                                          <p:spTgt spid="183307"/>
                                        </p:tgtEl>
                                        <p:attrNameLst>
                                          <p:attrName>style.visibility</p:attrName>
                                        </p:attrNameLst>
                                      </p:cBhvr>
                                      <p:to>
                                        <p:strVal val="visible"/>
                                      </p:to>
                                    </p:set>
                                    <p:anim calcmode="lin" valueType="num">
                                      <p:cBhvr>
                                        <p:cTn id="58" dur="500" fill="hold"/>
                                        <p:tgtEl>
                                          <p:spTgt spid="183307"/>
                                        </p:tgtEl>
                                        <p:attrNameLst>
                                          <p:attrName>ppt_w</p:attrName>
                                        </p:attrNameLst>
                                      </p:cBhvr>
                                      <p:tavLst>
                                        <p:tav tm="0">
                                          <p:val>
                                            <p:strVal val="4*#ppt_w"/>
                                          </p:val>
                                        </p:tav>
                                        <p:tav tm="100000">
                                          <p:val>
                                            <p:strVal val="#ppt_w"/>
                                          </p:val>
                                        </p:tav>
                                      </p:tavLst>
                                    </p:anim>
                                    <p:anim calcmode="lin" valueType="num">
                                      <p:cBhvr>
                                        <p:cTn id="59" dur="500" fill="hold"/>
                                        <p:tgtEl>
                                          <p:spTgt spid="183307"/>
                                        </p:tgtEl>
                                        <p:attrNameLst>
                                          <p:attrName>ppt_h</p:attrName>
                                        </p:attrNameLst>
                                      </p:cBhvr>
                                      <p:tavLst>
                                        <p:tav tm="0">
                                          <p:val>
                                            <p:strVal val="4*#ppt_h"/>
                                          </p:val>
                                        </p:tav>
                                        <p:tav tm="100000">
                                          <p:val>
                                            <p:strVal val="#ppt_h"/>
                                          </p:val>
                                        </p:tav>
                                      </p:tavLst>
                                    </p:anim>
                                  </p:childTnLst>
                                </p:cTn>
                              </p:par>
                            </p:childTnLst>
                          </p:cTn>
                        </p:par>
                        <p:par>
                          <p:cTn id="60" fill="hold" nodeType="afterGroup">
                            <p:stCondLst>
                              <p:cond delay="2000"/>
                            </p:stCondLst>
                            <p:childTnLst>
                              <p:par>
                                <p:cTn id="61" presetID="23" presetClass="entr" presetSubtype="32" fill="hold" grpId="0" nodeType="afterEffect">
                                  <p:stCondLst>
                                    <p:cond delay="0"/>
                                  </p:stCondLst>
                                  <p:childTnLst>
                                    <p:set>
                                      <p:cBhvr>
                                        <p:cTn id="62" dur="1" fill="hold">
                                          <p:stCondLst>
                                            <p:cond delay="0"/>
                                          </p:stCondLst>
                                        </p:cTn>
                                        <p:tgtEl>
                                          <p:spTgt spid="183308"/>
                                        </p:tgtEl>
                                        <p:attrNameLst>
                                          <p:attrName>style.visibility</p:attrName>
                                        </p:attrNameLst>
                                      </p:cBhvr>
                                      <p:to>
                                        <p:strVal val="visible"/>
                                      </p:to>
                                    </p:set>
                                    <p:anim calcmode="lin" valueType="num">
                                      <p:cBhvr>
                                        <p:cTn id="63" dur="500" fill="hold"/>
                                        <p:tgtEl>
                                          <p:spTgt spid="183308"/>
                                        </p:tgtEl>
                                        <p:attrNameLst>
                                          <p:attrName>ppt_w</p:attrName>
                                        </p:attrNameLst>
                                      </p:cBhvr>
                                      <p:tavLst>
                                        <p:tav tm="0">
                                          <p:val>
                                            <p:strVal val="4*#ppt_w"/>
                                          </p:val>
                                        </p:tav>
                                        <p:tav tm="100000">
                                          <p:val>
                                            <p:strVal val="#ppt_w"/>
                                          </p:val>
                                        </p:tav>
                                      </p:tavLst>
                                    </p:anim>
                                    <p:anim calcmode="lin" valueType="num">
                                      <p:cBhvr>
                                        <p:cTn id="64" dur="500" fill="hold"/>
                                        <p:tgtEl>
                                          <p:spTgt spid="183308"/>
                                        </p:tgtEl>
                                        <p:attrNameLst>
                                          <p:attrName>ppt_h</p:attrName>
                                        </p:attrNameLst>
                                      </p:cBhvr>
                                      <p:tavLst>
                                        <p:tav tm="0">
                                          <p:val>
                                            <p:strVal val="4*#ppt_h"/>
                                          </p:val>
                                        </p:tav>
                                        <p:tav tm="100000">
                                          <p:val>
                                            <p:strVal val="#ppt_h"/>
                                          </p:val>
                                        </p:tav>
                                      </p:tavLst>
                                    </p:anim>
                                  </p:childTnLst>
                                </p:cTn>
                              </p:par>
                            </p:childTnLst>
                          </p:cTn>
                        </p:par>
                        <p:par>
                          <p:cTn id="65" fill="hold" nodeType="afterGroup">
                            <p:stCondLst>
                              <p:cond delay="2500"/>
                            </p:stCondLst>
                            <p:childTnLst>
                              <p:par>
                                <p:cTn id="66" presetID="23" presetClass="entr" presetSubtype="32" fill="hold" grpId="0" nodeType="afterEffect">
                                  <p:stCondLst>
                                    <p:cond delay="0"/>
                                  </p:stCondLst>
                                  <p:childTnLst>
                                    <p:set>
                                      <p:cBhvr>
                                        <p:cTn id="67" dur="1" fill="hold">
                                          <p:stCondLst>
                                            <p:cond delay="0"/>
                                          </p:stCondLst>
                                        </p:cTn>
                                        <p:tgtEl>
                                          <p:spTgt spid="183309"/>
                                        </p:tgtEl>
                                        <p:attrNameLst>
                                          <p:attrName>style.visibility</p:attrName>
                                        </p:attrNameLst>
                                      </p:cBhvr>
                                      <p:to>
                                        <p:strVal val="visible"/>
                                      </p:to>
                                    </p:set>
                                    <p:anim calcmode="lin" valueType="num">
                                      <p:cBhvr>
                                        <p:cTn id="68" dur="500" fill="hold"/>
                                        <p:tgtEl>
                                          <p:spTgt spid="183309"/>
                                        </p:tgtEl>
                                        <p:attrNameLst>
                                          <p:attrName>ppt_w</p:attrName>
                                        </p:attrNameLst>
                                      </p:cBhvr>
                                      <p:tavLst>
                                        <p:tav tm="0">
                                          <p:val>
                                            <p:strVal val="4*#ppt_w"/>
                                          </p:val>
                                        </p:tav>
                                        <p:tav tm="100000">
                                          <p:val>
                                            <p:strVal val="#ppt_w"/>
                                          </p:val>
                                        </p:tav>
                                      </p:tavLst>
                                    </p:anim>
                                    <p:anim calcmode="lin" valueType="num">
                                      <p:cBhvr>
                                        <p:cTn id="69" dur="500" fill="hold"/>
                                        <p:tgtEl>
                                          <p:spTgt spid="18330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autoUpdateAnimBg="0"/>
      <p:bldP spid="183300" grpId="0" autoUpdateAnimBg="0"/>
      <p:bldP spid="183301" grpId="0" autoUpdateAnimBg="0"/>
      <p:bldP spid="183302" grpId="0" autoUpdateAnimBg="0"/>
      <p:bldP spid="183303" grpId="0" autoUpdateAnimBg="0"/>
      <p:bldP spid="183304" grpId="0" autoUpdateAnimBg="0"/>
      <p:bldP spid="183305" grpId="0" autoUpdateAnimBg="0"/>
      <p:bldP spid="183306" grpId="0" autoUpdateAnimBg="0"/>
      <p:bldP spid="183307" grpId="0" autoUpdateAnimBg="0"/>
      <p:bldP spid="183308" grpId="0" autoUpdateAnimBg="0"/>
      <p:bldP spid="183309" grpId="0" autoUpdateAnimBg="0"/>
      <p:bldP spid="1833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ext Box 2"/>
          <p:cNvSpPr txBox="1">
            <a:spLocks noChangeArrowheads="1"/>
          </p:cNvSpPr>
          <p:nvPr/>
        </p:nvSpPr>
        <p:spPr bwMode="auto">
          <a:xfrm>
            <a:off x="247650" y="363538"/>
            <a:ext cx="5060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chemeClr val="bg1"/>
                </a:solidFill>
                <a:latin typeface="思源黑体 CN Medium" panose="020B0600000000000000" pitchFamily="34" charset="-122"/>
                <a:ea typeface="思源黑体 CN Medium" panose="020B0600000000000000" pitchFamily="34" charset="-122"/>
              </a:rPr>
              <a:t>抗原免疫原性的物质基础：</a:t>
            </a:r>
            <a:endParaRPr kumimoji="1" lang="zh-CN" altLang="en-US" sz="2400">
              <a:solidFill>
                <a:schemeClr val="bg1"/>
              </a:solidFill>
              <a:latin typeface="思源黑体 CN Medium" panose="020B0600000000000000" pitchFamily="34" charset="-122"/>
              <a:ea typeface="思源黑体 CN Medium" panose="020B0600000000000000" pitchFamily="34" charset="-122"/>
            </a:endParaRPr>
          </a:p>
        </p:txBody>
      </p:sp>
      <p:sp>
        <p:nvSpPr>
          <p:cNvPr id="254979" name="Text Box 3"/>
          <p:cNvSpPr txBox="1">
            <a:spLocks noChangeArrowheads="1"/>
          </p:cNvSpPr>
          <p:nvPr/>
        </p:nvSpPr>
        <p:spPr bwMode="auto">
          <a:xfrm>
            <a:off x="2555875" y="1168400"/>
            <a:ext cx="3576638"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Marlett" pitchFamily="2" charset="2"/>
              <a:buChar char="t"/>
            </a:pPr>
            <a:r>
              <a:rPr kumimoji="1" lang="en-US" altLang="zh-CN" sz="2800">
                <a:solidFill>
                  <a:srgbClr val="FFFF00"/>
                </a:solidFill>
                <a:latin typeface="思源黑体 CN Medium" panose="020B0600000000000000" pitchFamily="34" charset="-122"/>
                <a:ea typeface="思源黑体 CN Medium" panose="020B0600000000000000" pitchFamily="34" charset="-122"/>
              </a:rPr>
              <a:t>  </a:t>
            </a:r>
            <a:r>
              <a:rPr kumimoji="1" lang="zh-CN" altLang="en-US" sz="2800">
                <a:solidFill>
                  <a:srgbClr val="FFFF00"/>
                </a:solidFill>
                <a:latin typeface="思源黑体 CN Medium" panose="020B0600000000000000" pitchFamily="34" charset="-122"/>
                <a:ea typeface="思源黑体 CN Medium" panose="020B0600000000000000" pitchFamily="34" charset="-122"/>
              </a:rPr>
              <a:t>异物性；</a:t>
            </a:r>
          </a:p>
          <a:p>
            <a:pPr eaLnBrk="1" hangingPunct="1">
              <a:spcBef>
                <a:spcPct val="0"/>
              </a:spcBef>
              <a:buFont typeface="Marlett" pitchFamily="2" charset="2"/>
              <a:buChar char="t"/>
            </a:pPr>
            <a:endParaRPr kumimoji="1" lang="zh-CN" altLang="en-US" sz="2800">
              <a:solidFill>
                <a:srgbClr val="FFFF00"/>
              </a:solidFill>
              <a:latin typeface="思源黑体 CN Medium" panose="020B0600000000000000" pitchFamily="34" charset="-122"/>
              <a:ea typeface="思源黑体 CN Medium" panose="020B0600000000000000" pitchFamily="34" charset="-122"/>
            </a:endParaRPr>
          </a:p>
          <a:p>
            <a:pPr eaLnBrk="1" hangingPunct="1">
              <a:spcBef>
                <a:spcPct val="0"/>
              </a:spcBef>
              <a:buFont typeface="Marlett" pitchFamily="2" charset="2"/>
              <a:buChar char="t"/>
            </a:pPr>
            <a:r>
              <a:rPr kumimoji="1" lang="zh-CN" altLang="en-US" sz="2800">
                <a:solidFill>
                  <a:srgbClr val="FFFF00"/>
                </a:solidFill>
                <a:latin typeface="思源黑体 CN Medium" panose="020B0600000000000000" pitchFamily="34" charset="-122"/>
                <a:ea typeface="思源黑体 CN Medium" panose="020B0600000000000000" pitchFamily="34" charset="-122"/>
              </a:rPr>
              <a:t>  分子量大小；</a:t>
            </a:r>
          </a:p>
          <a:p>
            <a:pPr eaLnBrk="1" hangingPunct="1">
              <a:spcBef>
                <a:spcPct val="0"/>
              </a:spcBef>
              <a:buFont typeface="Marlett" pitchFamily="2" charset="2"/>
              <a:buChar char="t"/>
            </a:pPr>
            <a:endParaRPr kumimoji="1" lang="zh-CN" altLang="en-US" sz="2800">
              <a:solidFill>
                <a:srgbClr val="FFFF00"/>
              </a:solidFill>
              <a:latin typeface="思源黑体 CN Medium" panose="020B0600000000000000" pitchFamily="34" charset="-122"/>
              <a:ea typeface="思源黑体 CN Medium" panose="020B0600000000000000" pitchFamily="34" charset="-122"/>
            </a:endParaRPr>
          </a:p>
          <a:p>
            <a:pPr eaLnBrk="1" hangingPunct="1">
              <a:spcBef>
                <a:spcPct val="0"/>
              </a:spcBef>
              <a:buFont typeface="Marlett" pitchFamily="2" charset="2"/>
              <a:buChar char="t"/>
            </a:pPr>
            <a:r>
              <a:rPr kumimoji="1" lang="zh-CN" altLang="en-US" sz="2800">
                <a:solidFill>
                  <a:srgbClr val="FFFF00"/>
                </a:solidFill>
                <a:latin typeface="思源黑体 CN Medium" panose="020B0600000000000000" pitchFamily="34" charset="-122"/>
                <a:ea typeface="思源黑体 CN Medium" panose="020B0600000000000000" pitchFamily="34" charset="-122"/>
              </a:rPr>
              <a:t>  化学结构与组成；</a:t>
            </a:r>
            <a:endParaRPr kumimoji="1" lang="zh-CN" altLang="en-US" sz="2000">
              <a:solidFill>
                <a:srgbClr val="FFFF00"/>
              </a:solidFill>
              <a:latin typeface="思源黑体 CN Medium" panose="020B0600000000000000" pitchFamily="34" charset="-122"/>
              <a:ea typeface="思源黑体 CN Medium" panose="020B0600000000000000" pitchFamily="34" charset="-122"/>
            </a:endParaRPr>
          </a:p>
        </p:txBody>
      </p:sp>
      <p:sp>
        <p:nvSpPr>
          <p:cNvPr id="254980" name="Text Box 4"/>
          <p:cNvSpPr txBox="1">
            <a:spLocks noChangeArrowheads="1"/>
          </p:cNvSpPr>
          <p:nvPr/>
        </p:nvSpPr>
        <p:spPr bwMode="auto">
          <a:xfrm>
            <a:off x="247650" y="4149725"/>
            <a:ext cx="845978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抗原物质上能够刺激淋巴细胞产生应答并与其产物特异反应的化学基团</a:t>
            </a:r>
            <a:r>
              <a:rPr lang="zh-CN" altLang="zh-CN" sz="2400">
                <a:solidFill>
                  <a:schemeClr val="bg1"/>
                </a:solidFill>
                <a:latin typeface="思源黑体 CN Medium" panose="020B0600000000000000" pitchFamily="34" charset="-122"/>
                <a:ea typeface="思源黑体 CN Medium" panose="020B0600000000000000" pitchFamily="34" charset="-122"/>
              </a:rPr>
              <a:t>。</a:t>
            </a:r>
            <a:r>
              <a:rPr lang="zh-CN" altLang="en-US" sz="2400">
                <a:solidFill>
                  <a:schemeClr val="bg1"/>
                </a:solidFill>
                <a:latin typeface="思源黑体 CN Medium" panose="020B0600000000000000" pitchFamily="34" charset="-122"/>
                <a:ea typeface="思源黑体 CN Medium" panose="020B0600000000000000" pitchFamily="34" charset="-122"/>
              </a:rPr>
              <a:t>它是抗原特异性的物质基础。抗原所携抗原决定簇的数目称为抗原价，一般抗原是多价的。</a:t>
            </a:r>
            <a:endParaRPr lang="zh-CN" altLang="en-US" sz="1800">
              <a:solidFill>
                <a:schemeClr val="bg1"/>
              </a:solidFill>
              <a:latin typeface="思源黑体 CN Medium" panose="020B0600000000000000" pitchFamily="34" charset="-122"/>
              <a:ea typeface="思源黑体 CN Medium" panose="020B0600000000000000" pitchFamily="34" charset="-122"/>
            </a:endParaRPr>
          </a:p>
        </p:txBody>
      </p:sp>
      <p:sp>
        <p:nvSpPr>
          <p:cNvPr id="254981" name="Rectangle 5"/>
          <p:cNvSpPr>
            <a:spLocks noChangeArrowheads="1"/>
          </p:cNvSpPr>
          <p:nvPr/>
        </p:nvSpPr>
        <p:spPr bwMode="auto">
          <a:xfrm>
            <a:off x="255588" y="3500438"/>
            <a:ext cx="8802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bg1"/>
                </a:solidFill>
                <a:latin typeface="思源黑体 CN Medium" panose="020B0600000000000000" pitchFamily="34" charset="-122"/>
                <a:ea typeface="思源黑体 CN Medium" panose="020B0600000000000000" pitchFamily="34" charset="-122"/>
              </a:rPr>
              <a:t>抗原决定簇（</a:t>
            </a:r>
            <a:r>
              <a:rPr lang="en-US" altLang="zh-CN" sz="2400" b="1">
                <a:solidFill>
                  <a:schemeClr val="bg1"/>
                </a:solidFill>
                <a:latin typeface="思源黑体 CN Medium" panose="020B0600000000000000" pitchFamily="34" charset="-122"/>
                <a:ea typeface="思源黑体 CN Medium" panose="020B0600000000000000" pitchFamily="34" charset="-122"/>
              </a:rPr>
              <a:t>antign determinant</a:t>
            </a:r>
            <a:r>
              <a:rPr lang="zh-CN" altLang="en-US" sz="2400" b="1">
                <a:solidFill>
                  <a:schemeClr val="bg1"/>
                </a:solidFill>
                <a:latin typeface="思源黑体 CN Medium" panose="020B0600000000000000" pitchFamily="34" charset="-122"/>
                <a:ea typeface="思源黑体 CN Medium" panose="020B0600000000000000" pitchFamily="34" charset="-122"/>
              </a:rPr>
              <a:t>），或表位（</a:t>
            </a:r>
            <a:r>
              <a:rPr lang="en-US" altLang="zh-CN" sz="2400" b="1">
                <a:solidFill>
                  <a:schemeClr val="bg1"/>
                </a:solidFill>
                <a:latin typeface="思源黑体 CN Medium" panose="020B0600000000000000" pitchFamily="34" charset="-122"/>
                <a:ea typeface="思源黑体 CN Medium" panose="020B0600000000000000" pitchFamily="34" charset="-122"/>
              </a:rPr>
              <a:t>epitope</a:t>
            </a:r>
            <a:r>
              <a:rPr lang="zh-CN" altLang="en-US" sz="2400" b="1">
                <a:solidFill>
                  <a:schemeClr val="bg1"/>
                </a:solidFill>
                <a:latin typeface="思源黑体 CN Medium" panose="020B0600000000000000" pitchFamily="34" charset="-122"/>
                <a:ea typeface="思源黑体 CN Medium" panose="020B0600000000000000" pitchFamily="34" charset="-122"/>
              </a:rPr>
              <a:t>）：</a:t>
            </a:r>
            <a:endParaRPr lang="zh-CN" altLang="en-US" sz="2800" b="1">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54978"/>
                                        </p:tgtEl>
                                        <p:attrNameLst>
                                          <p:attrName>style.visibility</p:attrName>
                                        </p:attrNameLst>
                                      </p:cBhvr>
                                      <p:to>
                                        <p:strVal val="visible"/>
                                      </p:to>
                                    </p:set>
                                    <p:anim calcmode="lin" valueType="num">
                                      <p:cBhvr additive="base">
                                        <p:cTn id="7" dur="500" fill="hold"/>
                                        <p:tgtEl>
                                          <p:spTgt spid="254978"/>
                                        </p:tgtEl>
                                        <p:attrNameLst>
                                          <p:attrName>ppt_x</p:attrName>
                                        </p:attrNameLst>
                                      </p:cBhvr>
                                      <p:tavLst>
                                        <p:tav tm="0">
                                          <p:val>
                                            <p:strVal val="0-#ppt_w/2"/>
                                          </p:val>
                                        </p:tav>
                                        <p:tav tm="100000">
                                          <p:val>
                                            <p:strVal val="#ppt_x"/>
                                          </p:val>
                                        </p:tav>
                                      </p:tavLst>
                                    </p:anim>
                                    <p:anim calcmode="lin" valueType="num">
                                      <p:cBhvr additive="base">
                                        <p:cTn id="8" dur="500" fill="hold"/>
                                        <p:tgtEl>
                                          <p:spTgt spid="2549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iterate type="wd">
                                    <p:tmPct val="100000"/>
                                  </p:iterate>
                                  <p:childTnLst>
                                    <p:set>
                                      <p:cBhvr>
                                        <p:cTn id="12" dur="1" fill="hold">
                                          <p:stCondLst>
                                            <p:cond delay="0"/>
                                          </p:stCondLst>
                                        </p:cTn>
                                        <p:tgtEl>
                                          <p:spTgt spid="254979"/>
                                        </p:tgtEl>
                                        <p:attrNameLst>
                                          <p:attrName>style.visibility</p:attrName>
                                        </p:attrNameLst>
                                      </p:cBhvr>
                                      <p:to>
                                        <p:strVal val="visible"/>
                                      </p:to>
                                    </p:set>
                                    <p:anim calcmode="lin" valueType="num">
                                      <p:cBhvr additive="base">
                                        <p:cTn id="13" dur="300" fill="hold"/>
                                        <p:tgtEl>
                                          <p:spTgt spid="254979"/>
                                        </p:tgtEl>
                                        <p:attrNameLst>
                                          <p:attrName>ppt_x</p:attrName>
                                        </p:attrNameLst>
                                      </p:cBhvr>
                                      <p:tavLst>
                                        <p:tav tm="0">
                                          <p:val>
                                            <p:strVal val="#ppt_x"/>
                                          </p:val>
                                        </p:tav>
                                        <p:tav tm="100000">
                                          <p:val>
                                            <p:strVal val="#ppt_x"/>
                                          </p:val>
                                        </p:tav>
                                      </p:tavLst>
                                    </p:anim>
                                    <p:anim calcmode="lin" valueType="num">
                                      <p:cBhvr additive="base">
                                        <p:cTn id="14" dur="300" fill="hold"/>
                                        <p:tgtEl>
                                          <p:spTgt spid="254979"/>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54981"/>
                                        </p:tgtEl>
                                        <p:attrNameLst>
                                          <p:attrName>style.visibility</p:attrName>
                                        </p:attrNameLst>
                                      </p:cBhvr>
                                      <p:to>
                                        <p:strVal val="visible"/>
                                      </p:to>
                                    </p:set>
                                    <p:anim calcmode="lin" valueType="num">
                                      <p:cBhvr additive="base">
                                        <p:cTn id="19" dur="500" fill="hold"/>
                                        <p:tgtEl>
                                          <p:spTgt spid="254981"/>
                                        </p:tgtEl>
                                        <p:attrNameLst>
                                          <p:attrName>ppt_x</p:attrName>
                                        </p:attrNameLst>
                                      </p:cBhvr>
                                      <p:tavLst>
                                        <p:tav tm="0">
                                          <p:val>
                                            <p:strVal val="1+#ppt_w/2"/>
                                          </p:val>
                                        </p:tav>
                                        <p:tav tm="100000">
                                          <p:val>
                                            <p:strVal val="#ppt_x"/>
                                          </p:val>
                                        </p:tav>
                                      </p:tavLst>
                                    </p:anim>
                                    <p:anim calcmode="lin" valueType="num">
                                      <p:cBhvr additive="base">
                                        <p:cTn id="20" dur="500" fill="hold"/>
                                        <p:tgtEl>
                                          <p:spTgt spid="25498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254980"/>
                                        </p:tgtEl>
                                        <p:attrNameLst>
                                          <p:attrName>style.visibility</p:attrName>
                                        </p:attrNameLst>
                                      </p:cBhvr>
                                      <p:to>
                                        <p:strVal val="visible"/>
                                      </p:to>
                                    </p:set>
                                    <p:anim calcmode="lin" valueType="num">
                                      <p:cBhvr additive="base">
                                        <p:cTn id="25" dur="500" fill="hold"/>
                                        <p:tgtEl>
                                          <p:spTgt spid="254980"/>
                                        </p:tgtEl>
                                        <p:attrNameLst>
                                          <p:attrName>ppt_x</p:attrName>
                                        </p:attrNameLst>
                                      </p:cBhvr>
                                      <p:tavLst>
                                        <p:tav tm="0">
                                          <p:val>
                                            <p:strVal val="1+#ppt_w/2"/>
                                          </p:val>
                                        </p:tav>
                                        <p:tav tm="100000">
                                          <p:val>
                                            <p:strVal val="#ppt_x"/>
                                          </p:val>
                                        </p:tav>
                                      </p:tavLst>
                                    </p:anim>
                                    <p:anim calcmode="lin" valueType="num">
                                      <p:cBhvr additive="base">
                                        <p:cTn id="26" dur="500" fill="hold"/>
                                        <p:tgtEl>
                                          <p:spTgt spid="2549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autoUpdateAnimBg="0"/>
      <p:bldP spid="254979" grpId="0" autoUpdateAnimBg="0"/>
      <p:bldP spid="254980" grpId="0" autoUpdateAnimBg="0"/>
      <p:bldP spid="254981"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124744"/>
            <a:ext cx="3888432" cy="3970318"/>
          </a:xfrm>
          <a:prstGeom prst="rect">
            <a:avLst/>
          </a:prstGeom>
        </p:spPr>
        <p:txBody>
          <a:bodyPr wrap="square">
            <a:spAutoFit/>
          </a:bodyPr>
          <a:lstStyle/>
          <a:p>
            <a:pPr algn="just"/>
            <a:r>
              <a:rPr lang="zh-CN" altLang="en-US" sz="2800" dirty="0" smtClean="0">
                <a:solidFill>
                  <a:schemeClr val="bg1"/>
                </a:solidFill>
                <a:latin typeface="思源黑体 CN Medium" panose="020B0600000000000000" pitchFamily="34" charset="-122"/>
                <a:ea typeface="思源黑体 CN Medium" panose="020B0600000000000000" pitchFamily="34" charset="-122"/>
              </a:rPr>
              <a:t>        各种</a:t>
            </a:r>
            <a:r>
              <a:rPr lang="zh-CN" altLang="en-US" sz="2800" dirty="0">
                <a:solidFill>
                  <a:schemeClr val="bg1"/>
                </a:solidFill>
                <a:latin typeface="思源黑体 CN Medium" panose="020B0600000000000000" pitchFamily="34" charset="-122"/>
                <a:ea typeface="思源黑体 CN Medium" panose="020B0600000000000000" pitchFamily="34" charset="-122"/>
              </a:rPr>
              <a:t>病原微生物如细菌、病毒、螺旋体等对机体均有较强的抗原性</a:t>
            </a:r>
            <a:r>
              <a:rPr lang="zh-CN" altLang="en-US" sz="2800" dirty="0" smtClean="0">
                <a:solidFill>
                  <a:schemeClr val="bg1"/>
                </a:solidFill>
                <a:latin typeface="思源黑体 CN Medium" panose="020B0600000000000000" pitchFamily="34" charset="-122"/>
                <a:ea typeface="思源黑体 CN Medium" panose="020B0600000000000000" pitchFamily="34" charset="-122"/>
              </a:rPr>
              <a:t>。微生物</a:t>
            </a:r>
            <a:r>
              <a:rPr lang="zh-CN" altLang="en-US" sz="2800" dirty="0">
                <a:solidFill>
                  <a:schemeClr val="bg1"/>
                </a:solidFill>
                <a:latin typeface="思源黑体 CN Medium" panose="020B0600000000000000" pitchFamily="34" charset="-122"/>
                <a:ea typeface="思源黑体 CN Medium" panose="020B0600000000000000" pitchFamily="34" charset="-122"/>
              </a:rPr>
              <a:t>是一个含有多种抗原决定簇的天然抗原复合物。以细菌为例，就具有表面抗原、鞭毛抗原、菌毛抗原、菌体抗原等</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952" y="1196752"/>
            <a:ext cx="4752761" cy="3596303"/>
          </a:xfrm>
          <a:prstGeom prst="rect">
            <a:avLst/>
          </a:prstGeom>
        </p:spPr>
      </p:pic>
    </p:spTree>
    <p:extLst>
      <p:ext uri="{BB962C8B-B14F-4D97-AF65-F5344CB8AC3E}">
        <p14:creationId xmlns:p14="http://schemas.microsoft.com/office/powerpoint/2010/main" val="10161161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p:cNvSpPr txBox="1">
            <a:spLocks noChangeArrowheads="1"/>
          </p:cNvSpPr>
          <p:nvPr/>
        </p:nvSpPr>
        <p:spPr bwMode="auto">
          <a:xfrm>
            <a:off x="395288" y="468313"/>
            <a:ext cx="5056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solidFill>
                  <a:schemeClr val="bg1"/>
                </a:solidFill>
                <a:latin typeface="思源黑体 CN Bold" panose="020B0800000000000000" pitchFamily="34" charset="-122"/>
                <a:ea typeface="思源黑体 CN Bold" panose="020B0800000000000000" pitchFamily="34" charset="-122"/>
              </a:rPr>
              <a:t>2.</a:t>
            </a:r>
            <a:r>
              <a:rPr lang="zh-CN" altLang="en-US" dirty="0">
                <a:solidFill>
                  <a:schemeClr val="bg1"/>
                </a:solidFill>
                <a:latin typeface="思源黑体 CN Bold" panose="020B0800000000000000" pitchFamily="34" charset="-122"/>
                <a:ea typeface="思源黑体 CN Bold" panose="020B0800000000000000" pitchFamily="34" charset="-122"/>
              </a:rPr>
              <a:t>抗体（</a:t>
            </a:r>
            <a:r>
              <a:rPr lang="en-US" altLang="zh-CN" dirty="0">
                <a:solidFill>
                  <a:schemeClr val="bg1"/>
                </a:solidFill>
                <a:latin typeface="思源黑体 CN Bold" panose="020B0800000000000000" pitchFamily="34" charset="-122"/>
                <a:ea typeface="思源黑体 CN Bold" panose="020B0800000000000000" pitchFamily="34" charset="-122"/>
              </a:rPr>
              <a:t>antibody</a:t>
            </a:r>
            <a:r>
              <a:rPr lang="zh-CN" altLang="en-US" dirty="0">
                <a:solidFill>
                  <a:schemeClr val="bg1"/>
                </a:solidFill>
                <a:latin typeface="思源黑体 CN Bold" panose="020B0800000000000000" pitchFamily="34" charset="-122"/>
                <a:ea typeface="思源黑体 CN Bold" panose="020B0800000000000000" pitchFamily="34" charset="-122"/>
              </a:rPr>
              <a:t>， </a:t>
            </a:r>
            <a:r>
              <a:rPr lang="en-US" altLang="zh-CN" dirty="0" err="1">
                <a:solidFill>
                  <a:schemeClr val="bg1"/>
                </a:solidFill>
                <a:latin typeface="思源黑体 CN Bold" panose="020B0800000000000000" pitchFamily="34" charset="-122"/>
                <a:ea typeface="思源黑体 CN Bold" panose="020B0800000000000000" pitchFamily="34" charset="-122"/>
              </a:rPr>
              <a:t>Ab</a:t>
            </a:r>
            <a:r>
              <a:rPr lang="zh-CN" altLang="en-US" dirty="0">
                <a:solidFill>
                  <a:schemeClr val="bg1"/>
                </a:solidFill>
                <a:latin typeface="思源黑体 CN Bold" panose="020B0800000000000000" pitchFamily="34" charset="-122"/>
                <a:ea typeface="思源黑体 CN Bold" panose="020B0800000000000000" pitchFamily="34" charset="-122"/>
              </a:rPr>
              <a:t>）</a:t>
            </a:r>
          </a:p>
        </p:txBody>
      </p:sp>
      <p:sp>
        <p:nvSpPr>
          <p:cNvPr id="256003" name="Text Box 3"/>
          <p:cNvSpPr txBox="1">
            <a:spLocks noChangeArrowheads="1"/>
          </p:cNvSpPr>
          <p:nvPr/>
        </p:nvSpPr>
        <p:spPr bwMode="auto">
          <a:xfrm>
            <a:off x="250825" y="1265238"/>
            <a:ext cx="9505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Bold" panose="020B0800000000000000" pitchFamily="34" charset="-122"/>
                <a:ea typeface="思源黑体 CN Bold" panose="020B0800000000000000" pitchFamily="34" charset="-122"/>
              </a:rPr>
              <a:t>机体在抗原物质刺激下所形成的一类能与</a:t>
            </a:r>
            <a:r>
              <a:rPr lang="zh-CN" altLang="en-US" sz="2400">
                <a:solidFill>
                  <a:srgbClr val="FFFF00"/>
                </a:solidFill>
                <a:latin typeface="思源黑体 CN Bold" panose="020B0800000000000000" pitchFamily="34" charset="-122"/>
                <a:ea typeface="思源黑体 CN Bold" panose="020B0800000000000000" pitchFamily="34" charset="-122"/>
              </a:rPr>
              <a:t>抗原特异结合</a:t>
            </a:r>
            <a:r>
              <a:rPr lang="zh-CN" altLang="en-US" sz="2400">
                <a:solidFill>
                  <a:schemeClr val="bg1"/>
                </a:solidFill>
                <a:latin typeface="思源黑体 CN Bold" panose="020B0800000000000000" pitchFamily="34" charset="-122"/>
                <a:ea typeface="思源黑体 CN Bold" panose="020B0800000000000000" pitchFamily="34" charset="-122"/>
              </a:rPr>
              <a:t>的</a:t>
            </a:r>
            <a:r>
              <a:rPr lang="zh-CN" altLang="en-US" sz="2400">
                <a:solidFill>
                  <a:srgbClr val="FFFF00"/>
                </a:solidFill>
                <a:latin typeface="思源黑体 CN Bold" panose="020B0800000000000000" pitchFamily="34" charset="-122"/>
                <a:ea typeface="思源黑体 CN Bold" panose="020B0800000000000000" pitchFamily="34" charset="-122"/>
              </a:rPr>
              <a:t>血清</a:t>
            </a:r>
            <a:endParaRPr lang="en-US" altLang="zh-CN" sz="2400">
              <a:solidFill>
                <a:srgbClr val="FFFF00"/>
              </a:solidFill>
              <a:latin typeface="思源黑体 CN Bold" panose="020B0800000000000000" pitchFamily="34" charset="-122"/>
              <a:ea typeface="思源黑体 CN Bold" panose="020B0800000000000000" pitchFamily="34" charset="-122"/>
            </a:endParaRPr>
          </a:p>
          <a:p>
            <a:pPr eaLnBrk="1" hangingPunct="1">
              <a:lnSpc>
                <a:spcPct val="150000"/>
              </a:lnSpc>
              <a:spcBef>
                <a:spcPct val="0"/>
              </a:spcBef>
              <a:buFontTx/>
              <a:buNone/>
            </a:pPr>
            <a:r>
              <a:rPr lang="zh-CN" altLang="en-US" sz="2400">
                <a:solidFill>
                  <a:srgbClr val="FFFF00"/>
                </a:solidFill>
                <a:latin typeface="思源黑体 CN Bold" panose="020B0800000000000000" pitchFamily="34" charset="-122"/>
                <a:ea typeface="思源黑体 CN Bold" panose="020B0800000000000000" pitchFamily="34" charset="-122"/>
              </a:rPr>
              <a:t>活性成分</a:t>
            </a:r>
            <a:r>
              <a:rPr lang="zh-CN" altLang="en-US" sz="2400">
                <a:solidFill>
                  <a:schemeClr val="bg1"/>
                </a:solidFill>
                <a:latin typeface="思源黑体 CN Bold" panose="020B0800000000000000" pitchFamily="34" charset="-122"/>
                <a:ea typeface="思源黑体 CN Bold" panose="020B0800000000000000" pitchFamily="34" charset="-122"/>
              </a:rPr>
              <a:t>称为抗体，又称免疫球蛋白（</a:t>
            </a:r>
            <a:r>
              <a:rPr lang="en-US" altLang="zh-CN" sz="2400">
                <a:solidFill>
                  <a:schemeClr val="bg1"/>
                </a:solidFill>
                <a:latin typeface="思源黑体 CN Bold" panose="020B0800000000000000" pitchFamily="34" charset="-122"/>
                <a:ea typeface="思源黑体 CN Bold" panose="020B0800000000000000" pitchFamily="34" charset="-122"/>
              </a:rPr>
              <a:t>immunoglobulin</a:t>
            </a:r>
            <a:r>
              <a:rPr lang="zh-CN" altLang="en-US" sz="2400">
                <a:solidFill>
                  <a:schemeClr val="bg1"/>
                </a:solidFill>
                <a:latin typeface="思源黑体 CN Bold" panose="020B0800000000000000" pitchFamily="34" charset="-122"/>
                <a:ea typeface="思源黑体 CN Bold" panose="020B0800000000000000" pitchFamily="34" charset="-122"/>
              </a:rPr>
              <a:t>， </a:t>
            </a:r>
            <a:r>
              <a:rPr lang="en-US" altLang="zh-CN" sz="2400">
                <a:solidFill>
                  <a:schemeClr val="bg1"/>
                </a:solidFill>
                <a:latin typeface="思源黑体 CN Bold" panose="020B0800000000000000" pitchFamily="34" charset="-122"/>
                <a:ea typeface="思源黑体 CN Bold" panose="020B0800000000000000" pitchFamily="34" charset="-122"/>
              </a:rPr>
              <a:t>Ig</a:t>
            </a:r>
            <a:r>
              <a:rPr lang="zh-CN" altLang="en-US" sz="2400">
                <a:solidFill>
                  <a:schemeClr val="bg1"/>
                </a:solidFill>
                <a:latin typeface="思源黑体 CN Bold" panose="020B0800000000000000" pitchFamily="34" charset="-122"/>
                <a:ea typeface="思源黑体 CN Bold" panose="020B0800000000000000" pitchFamily="34" charset="-122"/>
              </a:rPr>
              <a:t>）。</a:t>
            </a:r>
          </a:p>
        </p:txBody>
      </p:sp>
      <p:sp>
        <p:nvSpPr>
          <p:cNvPr id="256004" name="Rectangle 4"/>
          <p:cNvSpPr>
            <a:spLocks noChangeArrowheads="1"/>
          </p:cNvSpPr>
          <p:nvPr/>
        </p:nvSpPr>
        <p:spPr bwMode="auto">
          <a:xfrm>
            <a:off x="250825" y="2647950"/>
            <a:ext cx="6081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rgbClr val="66FF33"/>
                </a:solidFill>
                <a:latin typeface="思源黑体 CN Bold" panose="020B0800000000000000" pitchFamily="34" charset="-122"/>
                <a:ea typeface="思源黑体 CN Bold" panose="020B0800000000000000" pitchFamily="34" charset="-122"/>
              </a:rPr>
              <a:t>抗体是由</a:t>
            </a:r>
            <a:r>
              <a:rPr lang="en-US" altLang="zh-CN" b="1">
                <a:solidFill>
                  <a:srgbClr val="66FF33"/>
                </a:solidFill>
                <a:latin typeface="思源黑体 CN Bold" panose="020B0800000000000000" pitchFamily="34" charset="-122"/>
                <a:ea typeface="思源黑体 CN Bold" panose="020B0800000000000000" pitchFamily="34" charset="-122"/>
              </a:rPr>
              <a:t>B</a:t>
            </a:r>
            <a:r>
              <a:rPr lang="zh-CN" altLang="en-US" b="1">
                <a:solidFill>
                  <a:srgbClr val="66FF33"/>
                </a:solidFill>
                <a:latin typeface="思源黑体 CN Bold" panose="020B0800000000000000" pitchFamily="34" charset="-122"/>
                <a:ea typeface="思源黑体 CN Bold" panose="020B0800000000000000" pitchFamily="34" charset="-122"/>
              </a:rPr>
              <a:t>细胞合成并分泌的</a:t>
            </a:r>
            <a:r>
              <a:rPr lang="zh-CN" altLang="en-US">
                <a:solidFill>
                  <a:srgbClr val="66FF33"/>
                </a:solidFill>
                <a:latin typeface="思源黑体 CN Bold" panose="020B0800000000000000" pitchFamily="34" charset="-122"/>
                <a:ea typeface="思源黑体 CN Bold" panose="020B0800000000000000" pitchFamily="34" charset="-122"/>
              </a:rPr>
              <a:t>。</a:t>
            </a:r>
            <a:r>
              <a:rPr lang="zh-CN" altLang="en-US" sz="2400">
                <a:latin typeface="思源黑体 CN Bold" panose="020B0800000000000000" pitchFamily="34" charset="-122"/>
                <a:ea typeface="思源黑体 CN Bold" panose="020B0800000000000000" pitchFamily="34" charset="-122"/>
              </a:rPr>
              <a:t></a:t>
            </a:r>
          </a:p>
        </p:txBody>
      </p:sp>
      <p:pic>
        <p:nvPicPr>
          <p:cNvPr id="256005" name="Picture 5" descr="1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5" y="468313"/>
            <a:ext cx="5878513"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02"/>
                                        </p:tgtEl>
                                        <p:attrNameLst>
                                          <p:attrName>style.visibility</p:attrName>
                                        </p:attrNameLst>
                                      </p:cBhvr>
                                      <p:to>
                                        <p:strVal val="visible"/>
                                      </p:to>
                                    </p:set>
                                    <p:anim calcmode="lin" valueType="num">
                                      <p:cBhvr additive="base">
                                        <p:cTn id="7" dur="500" fill="hold"/>
                                        <p:tgtEl>
                                          <p:spTgt spid="256002"/>
                                        </p:tgtEl>
                                        <p:attrNameLst>
                                          <p:attrName>ppt_x</p:attrName>
                                        </p:attrNameLst>
                                      </p:cBhvr>
                                      <p:tavLst>
                                        <p:tav tm="0">
                                          <p:val>
                                            <p:strVal val="0-#ppt_w/2"/>
                                          </p:val>
                                        </p:tav>
                                        <p:tav tm="100000">
                                          <p:val>
                                            <p:strVal val="#ppt_x"/>
                                          </p:val>
                                        </p:tav>
                                      </p:tavLst>
                                    </p:anim>
                                    <p:anim calcmode="lin" valueType="num">
                                      <p:cBhvr additive="base">
                                        <p:cTn id="8" dur="500" fill="hold"/>
                                        <p:tgtEl>
                                          <p:spTgt spid="2560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56003"/>
                                        </p:tgtEl>
                                        <p:attrNameLst>
                                          <p:attrName>style.visibility</p:attrName>
                                        </p:attrNameLst>
                                      </p:cBhvr>
                                      <p:to>
                                        <p:strVal val="visible"/>
                                      </p:to>
                                    </p:set>
                                    <p:anim calcmode="lin" valueType="num">
                                      <p:cBhvr additive="base">
                                        <p:cTn id="13" dur="500" fill="hold"/>
                                        <p:tgtEl>
                                          <p:spTgt spid="256003"/>
                                        </p:tgtEl>
                                        <p:attrNameLst>
                                          <p:attrName>ppt_x</p:attrName>
                                        </p:attrNameLst>
                                      </p:cBhvr>
                                      <p:tavLst>
                                        <p:tav tm="0">
                                          <p:val>
                                            <p:strVal val="0-#ppt_w/2"/>
                                          </p:val>
                                        </p:tav>
                                        <p:tav tm="100000">
                                          <p:val>
                                            <p:strVal val="#ppt_x"/>
                                          </p:val>
                                        </p:tav>
                                      </p:tavLst>
                                    </p:anim>
                                    <p:anim calcmode="lin" valueType="num">
                                      <p:cBhvr additive="base">
                                        <p:cTn id="14" dur="500" fill="hold"/>
                                        <p:tgtEl>
                                          <p:spTgt spid="25600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56004"/>
                                        </p:tgtEl>
                                        <p:attrNameLst>
                                          <p:attrName>style.visibility</p:attrName>
                                        </p:attrNameLst>
                                      </p:cBhvr>
                                      <p:to>
                                        <p:strVal val="visible"/>
                                      </p:to>
                                    </p:set>
                                    <p:anim calcmode="lin" valueType="num">
                                      <p:cBhvr additive="base">
                                        <p:cTn id="19" dur="500" fill="hold"/>
                                        <p:tgtEl>
                                          <p:spTgt spid="256004"/>
                                        </p:tgtEl>
                                        <p:attrNameLst>
                                          <p:attrName>ppt_x</p:attrName>
                                        </p:attrNameLst>
                                      </p:cBhvr>
                                      <p:tavLst>
                                        <p:tav tm="0">
                                          <p:val>
                                            <p:strVal val="#ppt_x"/>
                                          </p:val>
                                        </p:tav>
                                        <p:tav tm="100000">
                                          <p:val>
                                            <p:strVal val="#ppt_x"/>
                                          </p:val>
                                        </p:tav>
                                      </p:tavLst>
                                    </p:anim>
                                    <p:anim calcmode="lin" valueType="num">
                                      <p:cBhvr additive="base">
                                        <p:cTn id="20" dur="500" fill="hold"/>
                                        <p:tgtEl>
                                          <p:spTgt spid="256004"/>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56005"/>
                                        </p:tgtEl>
                                        <p:attrNameLst>
                                          <p:attrName>style.visibility</p:attrName>
                                        </p:attrNameLst>
                                      </p:cBhvr>
                                      <p:to>
                                        <p:strVal val="visible"/>
                                      </p:to>
                                    </p:set>
                                    <p:anim calcmode="lin" valueType="num">
                                      <p:cBhvr additive="base">
                                        <p:cTn id="25" dur="500" fill="hold"/>
                                        <p:tgtEl>
                                          <p:spTgt spid="256005"/>
                                        </p:tgtEl>
                                        <p:attrNameLst>
                                          <p:attrName>ppt_x</p:attrName>
                                        </p:attrNameLst>
                                      </p:cBhvr>
                                      <p:tavLst>
                                        <p:tav tm="0">
                                          <p:val>
                                            <p:strVal val="0-#ppt_w/2"/>
                                          </p:val>
                                        </p:tav>
                                        <p:tav tm="100000">
                                          <p:val>
                                            <p:strVal val="#ppt_x"/>
                                          </p:val>
                                        </p:tav>
                                      </p:tavLst>
                                    </p:anim>
                                    <p:anim calcmode="lin" valueType="num">
                                      <p:cBhvr additive="base">
                                        <p:cTn id="26" dur="500" fill="hold"/>
                                        <p:tgtEl>
                                          <p:spTgt spid="2560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autoUpdateAnimBg="0"/>
      <p:bldP spid="256003" grpId="0" autoUpdateAnimBg="0"/>
      <p:bldP spid="256004"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0" t="9050" r="1568" b="24800"/>
          <a:stretch/>
        </p:blipFill>
        <p:spPr bwMode="auto">
          <a:xfrm>
            <a:off x="143508" y="1196752"/>
            <a:ext cx="8856984"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707904" y="611977"/>
            <a:ext cx="1826141" cy="584775"/>
          </a:xfrm>
          <a:prstGeom prst="rect">
            <a:avLst/>
          </a:prstGeom>
        </p:spPr>
        <p:txBody>
          <a:bodyPr wrap="none">
            <a:spAutoFit/>
          </a:bodyPr>
          <a:lstStyle/>
          <a:p>
            <a:r>
              <a:rPr lang="zh-CN" altLang="en-US" sz="3200" dirty="0" smtClean="0">
                <a:solidFill>
                  <a:schemeClr val="bg1"/>
                </a:solidFill>
                <a:latin typeface="思源黑体 CN Bold" panose="020B0800000000000000" pitchFamily="34" charset="-122"/>
                <a:ea typeface="思源黑体 CN Bold" panose="020B0800000000000000" pitchFamily="34" charset="-122"/>
              </a:rPr>
              <a:t>抗体结构</a:t>
            </a:r>
            <a:endParaRPr lang="zh-CN" altLang="en-US" sz="32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p:cNvSpPr txBox="1">
            <a:spLocks noChangeArrowheads="1"/>
          </p:cNvSpPr>
          <p:nvPr/>
        </p:nvSpPr>
        <p:spPr bwMode="auto">
          <a:xfrm>
            <a:off x="257175" y="1042988"/>
            <a:ext cx="2317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dirty="0">
                <a:solidFill>
                  <a:schemeClr val="bg1"/>
                </a:solidFill>
                <a:latin typeface="思源黑体 CN Bold" panose="020B0800000000000000" pitchFamily="34" charset="-122"/>
                <a:ea typeface="思源黑体 CN Bold" panose="020B0800000000000000" pitchFamily="34" charset="-122"/>
              </a:rPr>
              <a:t>２、免疫应答</a:t>
            </a:r>
            <a:endParaRPr kumimoji="1" lang="zh-CN" altLang="en-US" sz="2400" dirty="0">
              <a:solidFill>
                <a:schemeClr val="bg1"/>
              </a:solidFill>
              <a:latin typeface="思源黑体 CN Bold" panose="020B0800000000000000" pitchFamily="34" charset="-122"/>
              <a:ea typeface="思源黑体 CN Bold" panose="020B0800000000000000" pitchFamily="34" charset="-122"/>
            </a:endParaRPr>
          </a:p>
        </p:txBody>
      </p:sp>
      <p:sp>
        <p:nvSpPr>
          <p:cNvPr id="247811" name="Text Box 3"/>
          <p:cNvSpPr txBox="1">
            <a:spLocks noChangeArrowheads="1"/>
          </p:cNvSpPr>
          <p:nvPr/>
        </p:nvSpPr>
        <p:spPr bwMode="auto">
          <a:xfrm>
            <a:off x="941388" y="1808163"/>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accent1"/>
                </a:solidFill>
                <a:latin typeface="思源黑体 CN Normal" panose="020B0400000000000000" pitchFamily="34" charset="-122"/>
                <a:ea typeface="思源黑体 CN Normal" panose="020B0400000000000000" pitchFamily="34" charset="-122"/>
              </a:rPr>
              <a:t>基本过程：</a:t>
            </a:r>
            <a:endParaRPr lang="zh-CN" altLang="en-US" sz="2400">
              <a:latin typeface="思源黑体 CN Normal" panose="020B0400000000000000" pitchFamily="34" charset="-122"/>
              <a:ea typeface="思源黑体 CN Normal" panose="020B0400000000000000" pitchFamily="34" charset="-122"/>
            </a:endParaRPr>
          </a:p>
        </p:txBody>
      </p:sp>
      <p:sp>
        <p:nvSpPr>
          <p:cNvPr id="247812" name="Text Box 4"/>
          <p:cNvSpPr txBox="1">
            <a:spLocks noChangeArrowheads="1"/>
          </p:cNvSpPr>
          <p:nvPr/>
        </p:nvSpPr>
        <p:spPr bwMode="auto">
          <a:xfrm>
            <a:off x="2484438" y="1760538"/>
            <a:ext cx="16065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思源黑体 CN Normal" panose="020B0400000000000000" pitchFamily="34" charset="-122"/>
                <a:ea typeface="思源黑体 CN Normal" panose="020B0400000000000000" pitchFamily="34" charset="-122"/>
              </a:rPr>
              <a:t>感应阶段</a:t>
            </a:r>
          </a:p>
        </p:txBody>
      </p:sp>
      <p:sp>
        <p:nvSpPr>
          <p:cNvPr id="247813" name="Rectangle 5"/>
          <p:cNvSpPr>
            <a:spLocks noChangeArrowheads="1"/>
          </p:cNvSpPr>
          <p:nvPr/>
        </p:nvSpPr>
        <p:spPr bwMode="auto">
          <a:xfrm>
            <a:off x="4694238" y="1773238"/>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思源黑体 CN Normal" panose="020B0400000000000000" pitchFamily="34" charset="-122"/>
                <a:ea typeface="思源黑体 CN Normal" panose="020B0400000000000000" pitchFamily="34" charset="-122"/>
              </a:rPr>
              <a:t>反应阶段</a:t>
            </a:r>
          </a:p>
        </p:txBody>
      </p:sp>
      <p:sp>
        <p:nvSpPr>
          <p:cNvPr id="247814" name="Rectangle 6"/>
          <p:cNvSpPr>
            <a:spLocks noChangeArrowheads="1"/>
          </p:cNvSpPr>
          <p:nvPr/>
        </p:nvSpPr>
        <p:spPr bwMode="auto">
          <a:xfrm>
            <a:off x="6853238" y="1762125"/>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思源黑体 CN Normal" panose="020B0400000000000000" pitchFamily="34" charset="-122"/>
                <a:ea typeface="思源黑体 CN Normal" panose="020B0400000000000000" pitchFamily="34" charset="-122"/>
              </a:rPr>
              <a:t>效应阶段</a:t>
            </a:r>
          </a:p>
        </p:txBody>
      </p:sp>
      <p:sp>
        <p:nvSpPr>
          <p:cNvPr id="247815" name="AutoShape 7"/>
          <p:cNvSpPr>
            <a:spLocks noChangeArrowheads="1"/>
          </p:cNvSpPr>
          <p:nvPr/>
        </p:nvSpPr>
        <p:spPr bwMode="auto">
          <a:xfrm>
            <a:off x="4125913" y="1854200"/>
            <a:ext cx="517525" cy="304800"/>
          </a:xfrm>
          <a:prstGeom prst="rightArrow">
            <a:avLst>
              <a:gd name="adj1" fmla="val 50000"/>
              <a:gd name="adj2" fmla="val 83159"/>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247816" name="AutoShape 8"/>
          <p:cNvSpPr>
            <a:spLocks noChangeArrowheads="1"/>
          </p:cNvSpPr>
          <p:nvPr/>
        </p:nvSpPr>
        <p:spPr bwMode="auto">
          <a:xfrm>
            <a:off x="6340475" y="1874838"/>
            <a:ext cx="463550" cy="284162"/>
          </a:xfrm>
          <a:prstGeom prst="rightArrow">
            <a:avLst>
              <a:gd name="adj1" fmla="val 50000"/>
              <a:gd name="adj2" fmla="val 83271"/>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247817" name="Text Box 9"/>
          <p:cNvSpPr txBox="1">
            <a:spLocks noChangeArrowheads="1"/>
          </p:cNvSpPr>
          <p:nvPr/>
        </p:nvSpPr>
        <p:spPr bwMode="auto">
          <a:xfrm>
            <a:off x="395288" y="2763838"/>
            <a:ext cx="542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rgbClr val="66FF33"/>
                </a:solidFill>
                <a:latin typeface="思源黑体 CN Normal" panose="020B0400000000000000" pitchFamily="34" charset="-122"/>
                <a:ea typeface="思源黑体 CN Normal" panose="020B0400000000000000" pitchFamily="34" charset="-122"/>
              </a:rPr>
              <a:t>1. </a:t>
            </a:r>
            <a:r>
              <a:rPr lang="zh-CN" altLang="en-US" sz="2400" dirty="0">
                <a:solidFill>
                  <a:srgbClr val="66FF33"/>
                </a:solidFill>
                <a:latin typeface="思源黑体 CN Normal" panose="020B0400000000000000" pitchFamily="34" charset="-122"/>
                <a:ea typeface="思源黑体 CN Normal" panose="020B0400000000000000" pitchFamily="34" charset="-122"/>
              </a:rPr>
              <a:t>感应阶段：</a:t>
            </a:r>
            <a:r>
              <a:rPr lang="zh-CN" altLang="en-US" sz="2400" dirty="0">
                <a:solidFill>
                  <a:schemeClr val="bg1"/>
                </a:solidFill>
                <a:latin typeface="思源黑体 CN Normal" panose="020B0400000000000000" pitchFamily="34" charset="-122"/>
                <a:ea typeface="思源黑体 CN Normal" panose="020B0400000000000000" pitchFamily="34" charset="-122"/>
              </a:rPr>
              <a:t>机体接受抗原刺激的阶段</a:t>
            </a:r>
          </a:p>
        </p:txBody>
      </p:sp>
      <p:sp>
        <p:nvSpPr>
          <p:cNvPr id="247818" name="Text Box 10"/>
          <p:cNvSpPr txBox="1">
            <a:spLocks noChangeArrowheads="1"/>
          </p:cNvSpPr>
          <p:nvPr/>
        </p:nvSpPr>
        <p:spPr bwMode="auto">
          <a:xfrm>
            <a:off x="755650" y="3444875"/>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bg1"/>
                </a:solidFill>
                <a:latin typeface="思源黑体 CN Normal" panose="020B0400000000000000" pitchFamily="34" charset="-122"/>
                <a:ea typeface="思源黑体 CN Normal" panose="020B0400000000000000" pitchFamily="34" charset="-122"/>
              </a:rPr>
              <a:t>抗原</a:t>
            </a:r>
          </a:p>
        </p:txBody>
      </p:sp>
      <p:sp>
        <p:nvSpPr>
          <p:cNvPr id="247819" name="Text Box 11"/>
          <p:cNvSpPr txBox="1">
            <a:spLocks noChangeArrowheads="1"/>
          </p:cNvSpPr>
          <p:nvPr/>
        </p:nvSpPr>
        <p:spPr bwMode="auto">
          <a:xfrm>
            <a:off x="2005013" y="3438525"/>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bg1"/>
                </a:solidFill>
                <a:latin typeface="思源黑体 CN Normal" panose="020B0400000000000000" pitchFamily="34" charset="-122"/>
                <a:ea typeface="思源黑体 CN Normal" panose="020B0400000000000000" pitchFamily="34" charset="-122"/>
              </a:rPr>
              <a:t>巨噬细胞</a:t>
            </a:r>
          </a:p>
        </p:txBody>
      </p:sp>
      <p:sp>
        <p:nvSpPr>
          <p:cNvPr id="247820" name="AutoShape 12"/>
          <p:cNvSpPr>
            <a:spLocks noChangeArrowheads="1"/>
          </p:cNvSpPr>
          <p:nvPr/>
        </p:nvSpPr>
        <p:spPr bwMode="auto">
          <a:xfrm>
            <a:off x="1624013" y="3546475"/>
            <a:ext cx="381000" cy="304800"/>
          </a:xfrm>
          <a:prstGeom prst="rightArrow">
            <a:avLst>
              <a:gd name="adj1" fmla="val 50000"/>
              <a:gd name="adj2"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247821" name="AutoShape 13"/>
          <p:cNvSpPr>
            <a:spLocks noChangeArrowheads="1"/>
          </p:cNvSpPr>
          <p:nvPr/>
        </p:nvSpPr>
        <p:spPr bwMode="auto">
          <a:xfrm>
            <a:off x="3573463" y="3529013"/>
            <a:ext cx="388937" cy="304800"/>
          </a:xfrm>
          <a:prstGeom prst="rightArrow">
            <a:avLst>
              <a:gd name="adj1" fmla="val 50000"/>
              <a:gd name="adj2" fmla="val 50049"/>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247822" name="Text Box 14"/>
          <p:cNvSpPr txBox="1">
            <a:spLocks noChangeArrowheads="1"/>
          </p:cNvSpPr>
          <p:nvPr/>
        </p:nvSpPr>
        <p:spPr bwMode="auto">
          <a:xfrm>
            <a:off x="3981450" y="3436938"/>
            <a:ext cx="1112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a:solidFill>
                  <a:srgbClr val="FFFF00"/>
                </a:solidFill>
                <a:latin typeface="思源黑体 CN Normal" panose="020B0400000000000000" pitchFamily="34" charset="-122"/>
                <a:ea typeface="思源黑体 CN Normal" panose="020B0400000000000000" pitchFamily="34" charset="-122"/>
              </a:rPr>
              <a:t>T</a:t>
            </a:r>
            <a:r>
              <a:rPr kumimoji="1" lang="zh-CN" altLang="en-US" sz="2800">
                <a:solidFill>
                  <a:srgbClr val="FFFF00"/>
                </a:solidFill>
                <a:latin typeface="思源黑体 CN Normal" panose="020B0400000000000000" pitchFamily="34" charset="-122"/>
                <a:ea typeface="思源黑体 CN Normal" panose="020B0400000000000000" pitchFamily="34" charset="-122"/>
              </a:rPr>
              <a:t>细胞</a:t>
            </a:r>
          </a:p>
        </p:txBody>
      </p:sp>
      <p:sp>
        <p:nvSpPr>
          <p:cNvPr id="247823" name="AutoShape 15"/>
          <p:cNvSpPr>
            <a:spLocks noChangeArrowheads="1"/>
          </p:cNvSpPr>
          <p:nvPr/>
        </p:nvSpPr>
        <p:spPr bwMode="auto">
          <a:xfrm>
            <a:off x="5113338" y="3513138"/>
            <a:ext cx="381000" cy="320675"/>
          </a:xfrm>
          <a:prstGeom prst="rightArrow">
            <a:avLst>
              <a:gd name="adj1" fmla="val 50000"/>
              <a:gd name="adj2"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247824" name="Rectangle 16"/>
          <p:cNvSpPr>
            <a:spLocks noChangeArrowheads="1"/>
          </p:cNvSpPr>
          <p:nvPr/>
        </p:nvSpPr>
        <p:spPr bwMode="auto">
          <a:xfrm>
            <a:off x="5691188" y="3413125"/>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dirty="0">
                <a:solidFill>
                  <a:srgbClr val="FFFF00"/>
                </a:solidFill>
                <a:latin typeface="思源黑体 CN Normal" panose="020B0400000000000000" pitchFamily="34" charset="-122"/>
                <a:ea typeface="思源黑体 CN Normal" panose="020B0400000000000000" pitchFamily="34" charset="-122"/>
              </a:rPr>
              <a:t>细胞免疫</a:t>
            </a:r>
          </a:p>
        </p:txBody>
      </p:sp>
      <p:sp>
        <p:nvSpPr>
          <p:cNvPr id="247825" name="Line 17"/>
          <p:cNvSpPr>
            <a:spLocks noChangeShapeType="1"/>
          </p:cNvSpPr>
          <p:nvPr/>
        </p:nvSpPr>
        <p:spPr bwMode="auto">
          <a:xfrm>
            <a:off x="4702175" y="3959225"/>
            <a:ext cx="709613" cy="347663"/>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26" name="Text Box 18"/>
          <p:cNvSpPr txBox="1">
            <a:spLocks noChangeArrowheads="1"/>
          </p:cNvSpPr>
          <p:nvPr/>
        </p:nvSpPr>
        <p:spPr bwMode="auto">
          <a:xfrm>
            <a:off x="5418138" y="4148138"/>
            <a:ext cx="11318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a:solidFill>
                  <a:schemeClr val="bg1"/>
                </a:solidFill>
                <a:latin typeface="思源黑体 CN Normal" panose="020B0400000000000000" pitchFamily="34" charset="-122"/>
                <a:ea typeface="思源黑体 CN Normal" panose="020B0400000000000000" pitchFamily="34" charset="-122"/>
              </a:rPr>
              <a:t>B</a:t>
            </a:r>
            <a:r>
              <a:rPr kumimoji="1" lang="zh-CN" altLang="en-US" sz="2800">
                <a:solidFill>
                  <a:schemeClr val="bg1"/>
                </a:solidFill>
                <a:latin typeface="思源黑体 CN Normal" panose="020B0400000000000000" pitchFamily="34" charset="-122"/>
                <a:ea typeface="思源黑体 CN Normal" panose="020B0400000000000000" pitchFamily="34" charset="-122"/>
              </a:rPr>
              <a:t>细胞</a:t>
            </a:r>
            <a:endParaRPr kumimoji="1" lang="zh-CN" altLang="en-US" sz="2400">
              <a:solidFill>
                <a:schemeClr val="bg1"/>
              </a:solidFill>
              <a:latin typeface="思源黑体 CN Normal" panose="020B0400000000000000" pitchFamily="34" charset="-122"/>
              <a:ea typeface="思源黑体 CN Normal" panose="020B0400000000000000" pitchFamily="34" charset="-122"/>
            </a:endParaRPr>
          </a:p>
        </p:txBody>
      </p:sp>
      <p:sp>
        <p:nvSpPr>
          <p:cNvPr id="247827" name="Line 19"/>
          <p:cNvSpPr>
            <a:spLocks noChangeShapeType="1"/>
          </p:cNvSpPr>
          <p:nvPr/>
        </p:nvSpPr>
        <p:spPr bwMode="auto">
          <a:xfrm>
            <a:off x="1658938" y="3951288"/>
            <a:ext cx="3790950" cy="496887"/>
          </a:xfrm>
          <a:prstGeom prst="line">
            <a:avLst/>
          </a:prstGeom>
          <a:noFill/>
          <a:ln w="4127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28" name="AutoShape 20"/>
          <p:cNvSpPr>
            <a:spLocks noChangeArrowheads="1"/>
          </p:cNvSpPr>
          <p:nvPr/>
        </p:nvSpPr>
        <p:spPr bwMode="auto">
          <a:xfrm>
            <a:off x="6502400" y="4246563"/>
            <a:ext cx="368300" cy="290512"/>
          </a:xfrm>
          <a:prstGeom prst="rightArrow">
            <a:avLst>
              <a:gd name="adj1" fmla="val 50000"/>
              <a:gd name="adj2" fmla="val 50088"/>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247829" name="Rectangle 21"/>
          <p:cNvSpPr>
            <a:spLocks noChangeArrowheads="1"/>
          </p:cNvSpPr>
          <p:nvPr/>
        </p:nvSpPr>
        <p:spPr bwMode="auto">
          <a:xfrm>
            <a:off x="6867525" y="4148138"/>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dirty="0">
                <a:solidFill>
                  <a:schemeClr val="bg1"/>
                </a:solidFill>
                <a:latin typeface="思源黑体 CN Normal" panose="020B0400000000000000" pitchFamily="34" charset="-122"/>
                <a:ea typeface="思源黑体 CN Normal" panose="020B0400000000000000" pitchFamily="34" charset="-122"/>
              </a:rPr>
              <a:t>体液免疫</a:t>
            </a:r>
          </a:p>
        </p:txBody>
      </p:sp>
      <p:sp>
        <p:nvSpPr>
          <p:cNvPr id="247830" name="Text Box 22"/>
          <p:cNvSpPr txBox="1">
            <a:spLocks noChangeArrowheads="1"/>
          </p:cNvSpPr>
          <p:nvPr/>
        </p:nvSpPr>
        <p:spPr bwMode="auto">
          <a:xfrm>
            <a:off x="257175" y="4841081"/>
            <a:ext cx="8424862"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solidFill>
                  <a:srgbClr val="FFFF00"/>
                </a:solidFill>
                <a:latin typeface="思源黑体 CN Normal" panose="020B0400000000000000" pitchFamily="34" charset="-122"/>
                <a:ea typeface="思源黑体 CN Normal" panose="020B0400000000000000" pitchFamily="34" charset="-122"/>
              </a:rPr>
              <a:t>        免疫活性细胞表面有抗原受体，所以能够识别抗原。每个淋巴细胞表面只有一种抗原受体，只能识别一种抗原，当它们结合后，抗原刺激细胞增殖、分化而产生免疫应答。</a:t>
            </a:r>
          </a:p>
        </p:txBody>
      </p:sp>
      <p:grpSp>
        <p:nvGrpSpPr>
          <p:cNvPr id="66583" name="组合 22"/>
          <p:cNvGrpSpPr>
            <a:grpSpLocks/>
          </p:cNvGrpSpPr>
          <p:nvPr/>
        </p:nvGrpSpPr>
        <p:grpSpPr bwMode="auto">
          <a:xfrm>
            <a:off x="0" y="230188"/>
            <a:ext cx="9274175" cy="677862"/>
            <a:chOff x="-12700" y="312738"/>
            <a:chExt cx="9274096" cy="678304"/>
          </a:xfrm>
        </p:grpSpPr>
        <p:sp>
          <p:nvSpPr>
            <p:cNvPr id="24" name="矩形 23"/>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585"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dirty="0">
                  <a:solidFill>
                    <a:schemeClr val="bg1"/>
                  </a:solidFill>
                  <a:latin typeface="思源黑体 CN Medium" panose="020B0600000000000000" pitchFamily="34" charset="-122"/>
                  <a:ea typeface="思源黑体 CN Medium" panose="020B0600000000000000" pitchFamily="34" charset="-122"/>
                </a:rPr>
                <a:t>第三节  特异性免疫</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7810"/>
                                        </p:tgtEl>
                                        <p:attrNameLst>
                                          <p:attrName>style.visibility</p:attrName>
                                        </p:attrNameLst>
                                      </p:cBhvr>
                                      <p:to>
                                        <p:strVal val="visible"/>
                                      </p:to>
                                    </p:set>
                                    <p:anim calcmode="lin" valueType="num">
                                      <p:cBhvr additive="base">
                                        <p:cTn id="7" dur="500" fill="hold"/>
                                        <p:tgtEl>
                                          <p:spTgt spid="247810"/>
                                        </p:tgtEl>
                                        <p:attrNameLst>
                                          <p:attrName>ppt_x</p:attrName>
                                        </p:attrNameLst>
                                      </p:cBhvr>
                                      <p:tavLst>
                                        <p:tav tm="0">
                                          <p:val>
                                            <p:strVal val="0-#ppt_w/2"/>
                                          </p:val>
                                        </p:tav>
                                        <p:tav tm="100000">
                                          <p:val>
                                            <p:strVal val="#ppt_x"/>
                                          </p:val>
                                        </p:tav>
                                      </p:tavLst>
                                    </p:anim>
                                    <p:anim calcmode="lin" valueType="num">
                                      <p:cBhvr additive="base">
                                        <p:cTn id="8" dur="500" fill="hold"/>
                                        <p:tgtEl>
                                          <p:spTgt spid="2478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247811"/>
                                        </p:tgtEl>
                                        <p:attrNameLst>
                                          <p:attrName>style.visibility</p:attrName>
                                        </p:attrNameLst>
                                      </p:cBhvr>
                                      <p:to>
                                        <p:strVal val="visible"/>
                                      </p:to>
                                    </p:set>
                                    <p:anim calcmode="lin" valueType="num">
                                      <p:cBhvr additive="base">
                                        <p:cTn id="13" dur="500" fill="hold"/>
                                        <p:tgtEl>
                                          <p:spTgt spid="247811"/>
                                        </p:tgtEl>
                                        <p:attrNameLst>
                                          <p:attrName>ppt_x</p:attrName>
                                        </p:attrNameLst>
                                      </p:cBhvr>
                                      <p:tavLst>
                                        <p:tav tm="0">
                                          <p:val>
                                            <p:strVal val="1+#ppt_w/2"/>
                                          </p:val>
                                        </p:tav>
                                        <p:tav tm="100000">
                                          <p:val>
                                            <p:strVal val="#ppt_x"/>
                                          </p:val>
                                        </p:tav>
                                      </p:tavLst>
                                    </p:anim>
                                    <p:anim calcmode="lin" valueType="num">
                                      <p:cBhvr additive="base">
                                        <p:cTn id="14" dur="500" fill="hold"/>
                                        <p:tgtEl>
                                          <p:spTgt spid="2478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247812"/>
                                        </p:tgtEl>
                                        <p:attrNameLst>
                                          <p:attrName>style.visibility</p:attrName>
                                        </p:attrNameLst>
                                      </p:cBhvr>
                                      <p:to>
                                        <p:strVal val="visible"/>
                                      </p:to>
                                    </p:set>
                                    <p:anim calcmode="lin" valueType="num">
                                      <p:cBhvr>
                                        <p:cTn id="19" dur="500" fill="hold"/>
                                        <p:tgtEl>
                                          <p:spTgt spid="247812"/>
                                        </p:tgtEl>
                                        <p:attrNameLst>
                                          <p:attrName>ppt_w</p:attrName>
                                        </p:attrNameLst>
                                      </p:cBhvr>
                                      <p:tavLst>
                                        <p:tav tm="0">
                                          <p:val>
                                            <p:strVal val="4*#ppt_w"/>
                                          </p:val>
                                        </p:tav>
                                        <p:tav tm="100000">
                                          <p:val>
                                            <p:strVal val="#ppt_w"/>
                                          </p:val>
                                        </p:tav>
                                      </p:tavLst>
                                    </p:anim>
                                    <p:anim calcmode="lin" valueType="num">
                                      <p:cBhvr>
                                        <p:cTn id="20" dur="500" fill="hold"/>
                                        <p:tgtEl>
                                          <p:spTgt spid="247812"/>
                                        </p:tgtEl>
                                        <p:attrNameLst>
                                          <p:attrName>ppt_h</p:attrName>
                                        </p:attrNameLst>
                                      </p:cBhvr>
                                      <p:tavLst>
                                        <p:tav tm="0">
                                          <p:val>
                                            <p:strVal val="4*#ppt_h"/>
                                          </p:val>
                                        </p:tav>
                                        <p:tav tm="100000">
                                          <p:val>
                                            <p:strVal val="#ppt_h"/>
                                          </p:val>
                                        </p:tav>
                                      </p:tavLst>
                                    </p:anim>
                                  </p:childTnLst>
                                </p:cTn>
                              </p:par>
                            </p:childTnLst>
                          </p:cTn>
                        </p:par>
                        <p:par>
                          <p:cTn id="21" fill="hold" nodeType="afterGroup">
                            <p:stCondLst>
                              <p:cond delay="500"/>
                            </p:stCondLst>
                            <p:childTnLst>
                              <p:par>
                                <p:cTn id="22" presetID="15" presetClass="entr" presetSubtype="0" fill="hold" grpId="0" nodeType="afterEffect">
                                  <p:stCondLst>
                                    <p:cond delay="0"/>
                                  </p:stCondLst>
                                  <p:childTnLst>
                                    <p:set>
                                      <p:cBhvr>
                                        <p:cTn id="23" dur="1" fill="hold">
                                          <p:stCondLst>
                                            <p:cond delay="0"/>
                                          </p:stCondLst>
                                        </p:cTn>
                                        <p:tgtEl>
                                          <p:spTgt spid="247815"/>
                                        </p:tgtEl>
                                        <p:attrNameLst>
                                          <p:attrName>style.visibility</p:attrName>
                                        </p:attrNameLst>
                                      </p:cBhvr>
                                      <p:to>
                                        <p:strVal val="visible"/>
                                      </p:to>
                                    </p:set>
                                    <p:anim calcmode="lin" valueType="num">
                                      <p:cBhvr>
                                        <p:cTn id="24" dur="1000" fill="hold"/>
                                        <p:tgtEl>
                                          <p:spTgt spid="247815"/>
                                        </p:tgtEl>
                                        <p:attrNameLst>
                                          <p:attrName>ppt_w</p:attrName>
                                        </p:attrNameLst>
                                      </p:cBhvr>
                                      <p:tavLst>
                                        <p:tav tm="0">
                                          <p:val>
                                            <p:fltVal val="0"/>
                                          </p:val>
                                        </p:tav>
                                        <p:tav tm="100000">
                                          <p:val>
                                            <p:strVal val="#ppt_w"/>
                                          </p:val>
                                        </p:tav>
                                      </p:tavLst>
                                    </p:anim>
                                    <p:anim calcmode="lin" valueType="num">
                                      <p:cBhvr>
                                        <p:cTn id="25" dur="1000" fill="hold"/>
                                        <p:tgtEl>
                                          <p:spTgt spid="247815"/>
                                        </p:tgtEl>
                                        <p:attrNameLst>
                                          <p:attrName>ppt_h</p:attrName>
                                        </p:attrNameLst>
                                      </p:cBhvr>
                                      <p:tavLst>
                                        <p:tav tm="0">
                                          <p:val>
                                            <p:fltVal val="0"/>
                                          </p:val>
                                        </p:tav>
                                        <p:tav tm="100000">
                                          <p:val>
                                            <p:strVal val="#ppt_h"/>
                                          </p:val>
                                        </p:tav>
                                      </p:tavLst>
                                    </p:anim>
                                    <p:anim calcmode="lin" valueType="num">
                                      <p:cBhvr>
                                        <p:cTn id="26" dur="1000" fill="hold"/>
                                        <p:tgtEl>
                                          <p:spTgt spid="247815"/>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47815"/>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1500"/>
                            </p:stCondLst>
                            <p:childTnLst>
                              <p:par>
                                <p:cTn id="29" presetID="23" presetClass="entr" presetSubtype="32" fill="hold" grpId="0" nodeType="afterEffect">
                                  <p:stCondLst>
                                    <p:cond delay="0"/>
                                  </p:stCondLst>
                                  <p:childTnLst>
                                    <p:set>
                                      <p:cBhvr>
                                        <p:cTn id="30" dur="1" fill="hold">
                                          <p:stCondLst>
                                            <p:cond delay="0"/>
                                          </p:stCondLst>
                                        </p:cTn>
                                        <p:tgtEl>
                                          <p:spTgt spid="247813"/>
                                        </p:tgtEl>
                                        <p:attrNameLst>
                                          <p:attrName>style.visibility</p:attrName>
                                        </p:attrNameLst>
                                      </p:cBhvr>
                                      <p:to>
                                        <p:strVal val="visible"/>
                                      </p:to>
                                    </p:set>
                                    <p:anim calcmode="lin" valueType="num">
                                      <p:cBhvr>
                                        <p:cTn id="31" dur="500" fill="hold"/>
                                        <p:tgtEl>
                                          <p:spTgt spid="247813"/>
                                        </p:tgtEl>
                                        <p:attrNameLst>
                                          <p:attrName>ppt_w</p:attrName>
                                        </p:attrNameLst>
                                      </p:cBhvr>
                                      <p:tavLst>
                                        <p:tav tm="0">
                                          <p:val>
                                            <p:strVal val="4*#ppt_w"/>
                                          </p:val>
                                        </p:tav>
                                        <p:tav tm="100000">
                                          <p:val>
                                            <p:strVal val="#ppt_w"/>
                                          </p:val>
                                        </p:tav>
                                      </p:tavLst>
                                    </p:anim>
                                    <p:anim calcmode="lin" valueType="num">
                                      <p:cBhvr>
                                        <p:cTn id="32" dur="500" fill="hold"/>
                                        <p:tgtEl>
                                          <p:spTgt spid="247813"/>
                                        </p:tgtEl>
                                        <p:attrNameLst>
                                          <p:attrName>ppt_h</p:attrName>
                                        </p:attrNameLst>
                                      </p:cBhvr>
                                      <p:tavLst>
                                        <p:tav tm="0">
                                          <p:val>
                                            <p:strVal val="4*#ppt_h"/>
                                          </p:val>
                                        </p:tav>
                                        <p:tav tm="100000">
                                          <p:val>
                                            <p:strVal val="#ppt_h"/>
                                          </p:val>
                                        </p:tav>
                                      </p:tavLst>
                                    </p:anim>
                                  </p:childTnLst>
                                </p:cTn>
                              </p:par>
                            </p:childTnLst>
                          </p:cTn>
                        </p:par>
                        <p:par>
                          <p:cTn id="33" fill="hold" nodeType="afterGroup">
                            <p:stCondLst>
                              <p:cond delay="2000"/>
                            </p:stCondLst>
                            <p:childTnLst>
                              <p:par>
                                <p:cTn id="34" presetID="15" presetClass="entr" presetSubtype="0" fill="hold" grpId="0" nodeType="afterEffect">
                                  <p:stCondLst>
                                    <p:cond delay="0"/>
                                  </p:stCondLst>
                                  <p:childTnLst>
                                    <p:set>
                                      <p:cBhvr>
                                        <p:cTn id="35" dur="1" fill="hold">
                                          <p:stCondLst>
                                            <p:cond delay="0"/>
                                          </p:stCondLst>
                                        </p:cTn>
                                        <p:tgtEl>
                                          <p:spTgt spid="247816"/>
                                        </p:tgtEl>
                                        <p:attrNameLst>
                                          <p:attrName>style.visibility</p:attrName>
                                        </p:attrNameLst>
                                      </p:cBhvr>
                                      <p:to>
                                        <p:strVal val="visible"/>
                                      </p:to>
                                    </p:set>
                                    <p:anim calcmode="lin" valueType="num">
                                      <p:cBhvr>
                                        <p:cTn id="36" dur="1000" fill="hold"/>
                                        <p:tgtEl>
                                          <p:spTgt spid="247816"/>
                                        </p:tgtEl>
                                        <p:attrNameLst>
                                          <p:attrName>ppt_w</p:attrName>
                                        </p:attrNameLst>
                                      </p:cBhvr>
                                      <p:tavLst>
                                        <p:tav tm="0">
                                          <p:val>
                                            <p:fltVal val="0"/>
                                          </p:val>
                                        </p:tav>
                                        <p:tav tm="100000">
                                          <p:val>
                                            <p:strVal val="#ppt_w"/>
                                          </p:val>
                                        </p:tav>
                                      </p:tavLst>
                                    </p:anim>
                                    <p:anim calcmode="lin" valueType="num">
                                      <p:cBhvr>
                                        <p:cTn id="37" dur="1000" fill="hold"/>
                                        <p:tgtEl>
                                          <p:spTgt spid="247816"/>
                                        </p:tgtEl>
                                        <p:attrNameLst>
                                          <p:attrName>ppt_h</p:attrName>
                                        </p:attrNameLst>
                                      </p:cBhvr>
                                      <p:tavLst>
                                        <p:tav tm="0">
                                          <p:val>
                                            <p:fltVal val="0"/>
                                          </p:val>
                                        </p:tav>
                                        <p:tav tm="100000">
                                          <p:val>
                                            <p:strVal val="#ppt_h"/>
                                          </p:val>
                                        </p:tav>
                                      </p:tavLst>
                                    </p:anim>
                                    <p:anim calcmode="lin" valueType="num">
                                      <p:cBhvr>
                                        <p:cTn id="38" dur="1000" fill="hold"/>
                                        <p:tgtEl>
                                          <p:spTgt spid="247816"/>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247816"/>
                                        </p:tgtEl>
                                        <p:attrNameLst>
                                          <p:attrName>ppt_y</p:attrName>
                                        </p:attrNameLst>
                                      </p:cBhvr>
                                      <p:tavLst>
                                        <p:tav tm="0" fmla="#ppt_y+(sin(-2*pi*(1-$))*-#ppt_x+cos(-2*pi*(1-$))*(1-#ppt_y))*(1-$)">
                                          <p:val>
                                            <p:fltVal val="0"/>
                                          </p:val>
                                        </p:tav>
                                        <p:tav tm="100000">
                                          <p:val>
                                            <p:fltVal val="1"/>
                                          </p:val>
                                        </p:tav>
                                      </p:tavLst>
                                    </p:anim>
                                  </p:childTnLst>
                                </p:cTn>
                              </p:par>
                            </p:childTnLst>
                          </p:cTn>
                        </p:par>
                        <p:par>
                          <p:cTn id="40" fill="hold" nodeType="afterGroup">
                            <p:stCondLst>
                              <p:cond delay="3000"/>
                            </p:stCondLst>
                            <p:childTnLst>
                              <p:par>
                                <p:cTn id="41" presetID="23" presetClass="entr" presetSubtype="32" fill="hold" grpId="0" nodeType="afterEffect">
                                  <p:stCondLst>
                                    <p:cond delay="0"/>
                                  </p:stCondLst>
                                  <p:childTnLst>
                                    <p:set>
                                      <p:cBhvr>
                                        <p:cTn id="42" dur="1" fill="hold">
                                          <p:stCondLst>
                                            <p:cond delay="0"/>
                                          </p:stCondLst>
                                        </p:cTn>
                                        <p:tgtEl>
                                          <p:spTgt spid="247814"/>
                                        </p:tgtEl>
                                        <p:attrNameLst>
                                          <p:attrName>style.visibility</p:attrName>
                                        </p:attrNameLst>
                                      </p:cBhvr>
                                      <p:to>
                                        <p:strVal val="visible"/>
                                      </p:to>
                                    </p:set>
                                    <p:anim calcmode="lin" valueType="num">
                                      <p:cBhvr>
                                        <p:cTn id="43" dur="500" fill="hold"/>
                                        <p:tgtEl>
                                          <p:spTgt spid="247814"/>
                                        </p:tgtEl>
                                        <p:attrNameLst>
                                          <p:attrName>ppt_w</p:attrName>
                                        </p:attrNameLst>
                                      </p:cBhvr>
                                      <p:tavLst>
                                        <p:tav tm="0">
                                          <p:val>
                                            <p:strVal val="4*#ppt_w"/>
                                          </p:val>
                                        </p:tav>
                                        <p:tav tm="100000">
                                          <p:val>
                                            <p:strVal val="#ppt_w"/>
                                          </p:val>
                                        </p:tav>
                                      </p:tavLst>
                                    </p:anim>
                                    <p:anim calcmode="lin" valueType="num">
                                      <p:cBhvr>
                                        <p:cTn id="44" dur="500" fill="hold"/>
                                        <p:tgtEl>
                                          <p:spTgt spid="247814"/>
                                        </p:tgtEl>
                                        <p:attrNameLst>
                                          <p:attrName>ppt_h</p:attrName>
                                        </p:attrNameLst>
                                      </p:cBhvr>
                                      <p:tavLst>
                                        <p:tav tm="0">
                                          <p:val>
                                            <p:strVal val="4*#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7817"/>
                                        </p:tgtEl>
                                        <p:attrNameLst>
                                          <p:attrName>style.visibility</p:attrName>
                                        </p:attrNameLst>
                                      </p:cBhvr>
                                      <p:to>
                                        <p:strVal val="visible"/>
                                      </p:to>
                                    </p:set>
                                    <p:anim calcmode="lin" valueType="num">
                                      <p:cBhvr additive="base">
                                        <p:cTn id="49" dur="500" fill="hold"/>
                                        <p:tgtEl>
                                          <p:spTgt spid="247817"/>
                                        </p:tgtEl>
                                        <p:attrNameLst>
                                          <p:attrName>ppt_x</p:attrName>
                                        </p:attrNameLst>
                                      </p:cBhvr>
                                      <p:tavLst>
                                        <p:tav tm="0">
                                          <p:val>
                                            <p:strVal val="#ppt_x"/>
                                          </p:val>
                                        </p:tav>
                                        <p:tav tm="100000">
                                          <p:val>
                                            <p:strVal val="#ppt_x"/>
                                          </p:val>
                                        </p:tav>
                                      </p:tavLst>
                                    </p:anim>
                                    <p:anim calcmode="lin" valueType="num">
                                      <p:cBhvr additive="base">
                                        <p:cTn id="50" dur="500" fill="hold"/>
                                        <p:tgtEl>
                                          <p:spTgt spid="247817"/>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2" fill="hold" grpId="0" nodeType="clickEffect">
                                  <p:stCondLst>
                                    <p:cond delay="0"/>
                                  </p:stCondLst>
                                  <p:childTnLst>
                                    <p:set>
                                      <p:cBhvr>
                                        <p:cTn id="54" dur="1" fill="hold">
                                          <p:stCondLst>
                                            <p:cond delay="0"/>
                                          </p:stCondLst>
                                        </p:cTn>
                                        <p:tgtEl>
                                          <p:spTgt spid="247818"/>
                                        </p:tgtEl>
                                        <p:attrNameLst>
                                          <p:attrName>style.visibility</p:attrName>
                                        </p:attrNameLst>
                                      </p:cBhvr>
                                      <p:to>
                                        <p:strVal val="visible"/>
                                      </p:to>
                                    </p:set>
                                    <p:anim calcmode="lin" valueType="num">
                                      <p:cBhvr additive="base">
                                        <p:cTn id="55" dur="500" fill="hold"/>
                                        <p:tgtEl>
                                          <p:spTgt spid="247818"/>
                                        </p:tgtEl>
                                        <p:attrNameLst>
                                          <p:attrName>ppt_x</p:attrName>
                                        </p:attrNameLst>
                                      </p:cBhvr>
                                      <p:tavLst>
                                        <p:tav tm="0">
                                          <p:val>
                                            <p:strVal val="0-#ppt_w/2"/>
                                          </p:val>
                                        </p:tav>
                                        <p:tav tm="100000">
                                          <p:val>
                                            <p:strVal val="#ppt_x"/>
                                          </p:val>
                                        </p:tav>
                                      </p:tavLst>
                                    </p:anim>
                                    <p:anim calcmode="lin" valueType="num">
                                      <p:cBhvr additive="base">
                                        <p:cTn id="56" dur="500" fill="hold"/>
                                        <p:tgtEl>
                                          <p:spTgt spid="247818"/>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6" fill="hold" grpId="0" nodeType="clickEffect">
                                  <p:stCondLst>
                                    <p:cond delay="0"/>
                                  </p:stCondLst>
                                  <p:childTnLst>
                                    <p:set>
                                      <p:cBhvr>
                                        <p:cTn id="60" dur="1" fill="hold">
                                          <p:stCondLst>
                                            <p:cond delay="0"/>
                                          </p:stCondLst>
                                        </p:cTn>
                                        <p:tgtEl>
                                          <p:spTgt spid="247820"/>
                                        </p:tgtEl>
                                        <p:attrNameLst>
                                          <p:attrName>style.visibility</p:attrName>
                                        </p:attrNameLst>
                                      </p:cBhvr>
                                      <p:to>
                                        <p:strVal val="visible"/>
                                      </p:to>
                                    </p:set>
                                    <p:anim calcmode="lin" valueType="num">
                                      <p:cBhvr additive="base">
                                        <p:cTn id="61" dur="500" fill="hold"/>
                                        <p:tgtEl>
                                          <p:spTgt spid="247820"/>
                                        </p:tgtEl>
                                        <p:attrNameLst>
                                          <p:attrName>ppt_x</p:attrName>
                                        </p:attrNameLst>
                                      </p:cBhvr>
                                      <p:tavLst>
                                        <p:tav tm="0">
                                          <p:val>
                                            <p:strVal val="1+#ppt_w/2"/>
                                          </p:val>
                                        </p:tav>
                                        <p:tav tm="100000">
                                          <p:val>
                                            <p:strVal val="#ppt_x"/>
                                          </p:val>
                                        </p:tav>
                                      </p:tavLst>
                                    </p:anim>
                                    <p:anim calcmode="lin" valueType="num">
                                      <p:cBhvr additive="base">
                                        <p:cTn id="62" dur="500" fill="hold"/>
                                        <p:tgtEl>
                                          <p:spTgt spid="247820"/>
                                        </p:tgtEl>
                                        <p:attrNameLst>
                                          <p:attrName>ppt_y</p:attrName>
                                        </p:attrNameLst>
                                      </p:cBhvr>
                                      <p:tavLst>
                                        <p:tav tm="0">
                                          <p:val>
                                            <p:strVal val="1+#ppt_h/2"/>
                                          </p:val>
                                        </p:tav>
                                        <p:tav tm="100000">
                                          <p:val>
                                            <p:strVal val="#ppt_y"/>
                                          </p:val>
                                        </p:tav>
                                      </p:tavLst>
                                    </p:anim>
                                  </p:childTnLst>
                                </p:cTn>
                              </p:par>
                            </p:childTnLst>
                          </p:cTn>
                        </p:par>
                        <p:par>
                          <p:cTn id="63" fill="hold" nodeType="afterGroup">
                            <p:stCondLst>
                              <p:cond delay="500"/>
                            </p:stCondLst>
                            <p:childTnLst>
                              <p:par>
                                <p:cTn id="64" presetID="2" presetClass="entr" presetSubtype="1" fill="hold" grpId="0" nodeType="afterEffect">
                                  <p:stCondLst>
                                    <p:cond delay="0"/>
                                  </p:stCondLst>
                                  <p:childTnLst>
                                    <p:set>
                                      <p:cBhvr>
                                        <p:cTn id="65" dur="1" fill="hold">
                                          <p:stCondLst>
                                            <p:cond delay="0"/>
                                          </p:stCondLst>
                                        </p:cTn>
                                        <p:tgtEl>
                                          <p:spTgt spid="247819"/>
                                        </p:tgtEl>
                                        <p:attrNameLst>
                                          <p:attrName>style.visibility</p:attrName>
                                        </p:attrNameLst>
                                      </p:cBhvr>
                                      <p:to>
                                        <p:strVal val="visible"/>
                                      </p:to>
                                    </p:set>
                                    <p:anim calcmode="lin" valueType="num">
                                      <p:cBhvr additive="base">
                                        <p:cTn id="66" dur="500" fill="hold"/>
                                        <p:tgtEl>
                                          <p:spTgt spid="247819"/>
                                        </p:tgtEl>
                                        <p:attrNameLst>
                                          <p:attrName>ppt_x</p:attrName>
                                        </p:attrNameLst>
                                      </p:cBhvr>
                                      <p:tavLst>
                                        <p:tav tm="0">
                                          <p:val>
                                            <p:strVal val="#ppt_x"/>
                                          </p:val>
                                        </p:tav>
                                        <p:tav tm="100000">
                                          <p:val>
                                            <p:strVal val="#ppt_x"/>
                                          </p:val>
                                        </p:tav>
                                      </p:tavLst>
                                    </p:anim>
                                    <p:anim calcmode="lin" valueType="num">
                                      <p:cBhvr additive="base">
                                        <p:cTn id="67" dur="500" fill="hold"/>
                                        <p:tgtEl>
                                          <p:spTgt spid="247819"/>
                                        </p:tgtEl>
                                        <p:attrNameLst>
                                          <p:attrName>ppt_y</p:attrName>
                                        </p:attrNameLst>
                                      </p:cBhvr>
                                      <p:tavLst>
                                        <p:tav tm="0">
                                          <p:val>
                                            <p:strVal val="0-#ppt_h/2"/>
                                          </p:val>
                                        </p:tav>
                                        <p:tav tm="100000">
                                          <p:val>
                                            <p:strVal val="#ppt_y"/>
                                          </p:val>
                                        </p:tav>
                                      </p:tavLst>
                                    </p:anim>
                                  </p:childTnLst>
                                </p:cTn>
                              </p:par>
                            </p:childTnLst>
                          </p:cTn>
                        </p:par>
                        <p:par>
                          <p:cTn id="68" fill="hold" nodeType="afterGroup">
                            <p:stCondLst>
                              <p:cond delay="1000"/>
                            </p:stCondLst>
                            <p:childTnLst>
                              <p:par>
                                <p:cTn id="69" presetID="2" presetClass="entr" presetSubtype="6" fill="hold" grpId="0" nodeType="afterEffect">
                                  <p:stCondLst>
                                    <p:cond delay="0"/>
                                  </p:stCondLst>
                                  <p:childTnLst>
                                    <p:set>
                                      <p:cBhvr>
                                        <p:cTn id="70" dur="1" fill="hold">
                                          <p:stCondLst>
                                            <p:cond delay="0"/>
                                          </p:stCondLst>
                                        </p:cTn>
                                        <p:tgtEl>
                                          <p:spTgt spid="247821"/>
                                        </p:tgtEl>
                                        <p:attrNameLst>
                                          <p:attrName>style.visibility</p:attrName>
                                        </p:attrNameLst>
                                      </p:cBhvr>
                                      <p:to>
                                        <p:strVal val="visible"/>
                                      </p:to>
                                    </p:set>
                                    <p:anim calcmode="lin" valueType="num">
                                      <p:cBhvr additive="base">
                                        <p:cTn id="71" dur="500" fill="hold"/>
                                        <p:tgtEl>
                                          <p:spTgt spid="247821"/>
                                        </p:tgtEl>
                                        <p:attrNameLst>
                                          <p:attrName>ppt_x</p:attrName>
                                        </p:attrNameLst>
                                      </p:cBhvr>
                                      <p:tavLst>
                                        <p:tav tm="0">
                                          <p:val>
                                            <p:strVal val="1+#ppt_w/2"/>
                                          </p:val>
                                        </p:tav>
                                        <p:tav tm="100000">
                                          <p:val>
                                            <p:strVal val="#ppt_x"/>
                                          </p:val>
                                        </p:tav>
                                      </p:tavLst>
                                    </p:anim>
                                    <p:anim calcmode="lin" valueType="num">
                                      <p:cBhvr additive="base">
                                        <p:cTn id="72" dur="500" fill="hold"/>
                                        <p:tgtEl>
                                          <p:spTgt spid="247821"/>
                                        </p:tgtEl>
                                        <p:attrNameLst>
                                          <p:attrName>ppt_y</p:attrName>
                                        </p:attrNameLst>
                                      </p:cBhvr>
                                      <p:tavLst>
                                        <p:tav tm="0">
                                          <p:val>
                                            <p:strVal val="1+#ppt_h/2"/>
                                          </p:val>
                                        </p:tav>
                                        <p:tav tm="100000">
                                          <p:val>
                                            <p:strVal val="#ppt_y"/>
                                          </p:val>
                                        </p:tav>
                                      </p:tavLst>
                                    </p:anim>
                                  </p:childTnLst>
                                </p:cTn>
                              </p:par>
                            </p:childTnLst>
                          </p:cTn>
                        </p:par>
                        <p:par>
                          <p:cTn id="73" fill="hold" nodeType="afterGroup">
                            <p:stCondLst>
                              <p:cond delay="1500"/>
                            </p:stCondLst>
                            <p:childTnLst>
                              <p:par>
                                <p:cTn id="74" presetID="2" presetClass="entr" presetSubtype="1" fill="hold" grpId="0" nodeType="afterEffect">
                                  <p:stCondLst>
                                    <p:cond delay="0"/>
                                  </p:stCondLst>
                                  <p:childTnLst>
                                    <p:set>
                                      <p:cBhvr>
                                        <p:cTn id="75" dur="1" fill="hold">
                                          <p:stCondLst>
                                            <p:cond delay="0"/>
                                          </p:stCondLst>
                                        </p:cTn>
                                        <p:tgtEl>
                                          <p:spTgt spid="247822"/>
                                        </p:tgtEl>
                                        <p:attrNameLst>
                                          <p:attrName>style.visibility</p:attrName>
                                        </p:attrNameLst>
                                      </p:cBhvr>
                                      <p:to>
                                        <p:strVal val="visible"/>
                                      </p:to>
                                    </p:set>
                                    <p:anim calcmode="lin" valueType="num">
                                      <p:cBhvr additive="base">
                                        <p:cTn id="76" dur="500" fill="hold"/>
                                        <p:tgtEl>
                                          <p:spTgt spid="247822"/>
                                        </p:tgtEl>
                                        <p:attrNameLst>
                                          <p:attrName>ppt_x</p:attrName>
                                        </p:attrNameLst>
                                      </p:cBhvr>
                                      <p:tavLst>
                                        <p:tav tm="0">
                                          <p:val>
                                            <p:strVal val="#ppt_x"/>
                                          </p:val>
                                        </p:tav>
                                        <p:tav tm="100000">
                                          <p:val>
                                            <p:strVal val="#ppt_x"/>
                                          </p:val>
                                        </p:tav>
                                      </p:tavLst>
                                    </p:anim>
                                    <p:anim calcmode="lin" valueType="num">
                                      <p:cBhvr additive="base">
                                        <p:cTn id="77" dur="500" fill="hold"/>
                                        <p:tgtEl>
                                          <p:spTgt spid="247822"/>
                                        </p:tgtEl>
                                        <p:attrNameLst>
                                          <p:attrName>ppt_y</p:attrName>
                                        </p:attrNameLst>
                                      </p:cBhvr>
                                      <p:tavLst>
                                        <p:tav tm="0">
                                          <p:val>
                                            <p:strVal val="0-#ppt_h/2"/>
                                          </p:val>
                                        </p:tav>
                                        <p:tav tm="100000">
                                          <p:val>
                                            <p:strVal val="#ppt_y"/>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1" fill="hold" grpId="0" nodeType="clickEffect">
                                  <p:stCondLst>
                                    <p:cond delay="0"/>
                                  </p:stCondLst>
                                  <p:childTnLst>
                                    <p:set>
                                      <p:cBhvr>
                                        <p:cTn id="81" dur="1" fill="hold">
                                          <p:stCondLst>
                                            <p:cond delay="0"/>
                                          </p:stCondLst>
                                        </p:cTn>
                                        <p:tgtEl>
                                          <p:spTgt spid="247823"/>
                                        </p:tgtEl>
                                        <p:attrNameLst>
                                          <p:attrName>style.visibility</p:attrName>
                                        </p:attrNameLst>
                                      </p:cBhvr>
                                      <p:to>
                                        <p:strVal val="visible"/>
                                      </p:to>
                                    </p:set>
                                    <p:animEffect transition="in" filter="slide(fromTop)">
                                      <p:cBhvr>
                                        <p:cTn id="82" dur="500"/>
                                        <p:tgtEl>
                                          <p:spTgt spid="247823"/>
                                        </p:tgtEl>
                                      </p:cBhvr>
                                    </p:animEffect>
                                  </p:childTnLst>
                                </p:cTn>
                              </p:par>
                            </p:childTnLst>
                          </p:cTn>
                        </p:par>
                        <p:par>
                          <p:cTn id="83" fill="hold" nodeType="afterGroup">
                            <p:stCondLst>
                              <p:cond delay="500"/>
                            </p:stCondLst>
                            <p:childTnLst>
                              <p:par>
                                <p:cTn id="84" presetID="2" presetClass="entr" presetSubtype="3" fill="hold" grpId="0" nodeType="afterEffect">
                                  <p:stCondLst>
                                    <p:cond delay="0"/>
                                  </p:stCondLst>
                                  <p:childTnLst>
                                    <p:set>
                                      <p:cBhvr>
                                        <p:cTn id="85" dur="1" fill="hold">
                                          <p:stCondLst>
                                            <p:cond delay="0"/>
                                          </p:stCondLst>
                                        </p:cTn>
                                        <p:tgtEl>
                                          <p:spTgt spid="247824"/>
                                        </p:tgtEl>
                                        <p:attrNameLst>
                                          <p:attrName>style.visibility</p:attrName>
                                        </p:attrNameLst>
                                      </p:cBhvr>
                                      <p:to>
                                        <p:strVal val="visible"/>
                                      </p:to>
                                    </p:set>
                                    <p:anim calcmode="lin" valueType="num">
                                      <p:cBhvr additive="base">
                                        <p:cTn id="86" dur="500" fill="hold"/>
                                        <p:tgtEl>
                                          <p:spTgt spid="247824"/>
                                        </p:tgtEl>
                                        <p:attrNameLst>
                                          <p:attrName>ppt_x</p:attrName>
                                        </p:attrNameLst>
                                      </p:cBhvr>
                                      <p:tavLst>
                                        <p:tav tm="0">
                                          <p:val>
                                            <p:strVal val="1+#ppt_w/2"/>
                                          </p:val>
                                        </p:tav>
                                        <p:tav tm="100000">
                                          <p:val>
                                            <p:strVal val="#ppt_x"/>
                                          </p:val>
                                        </p:tav>
                                      </p:tavLst>
                                    </p:anim>
                                    <p:anim calcmode="lin" valueType="num">
                                      <p:cBhvr additive="base">
                                        <p:cTn id="87" dur="500" fill="hold"/>
                                        <p:tgtEl>
                                          <p:spTgt spid="247824"/>
                                        </p:tgtEl>
                                        <p:attrNameLst>
                                          <p:attrName>ppt_y</p:attrName>
                                        </p:attrNameLst>
                                      </p:cBhvr>
                                      <p:tavLst>
                                        <p:tav tm="0">
                                          <p:val>
                                            <p:strVal val="0-#ppt_h/2"/>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12" fill="hold" grpId="0" nodeType="clickEffect">
                                  <p:stCondLst>
                                    <p:cond delay="0"/>
                                  </p:stCondLst>
                                  <p:childTnLst>
                                    <p:set>
                                      <p:cBhvr>
                                        <p:cTn id="91" dur="1" fill="hold">
                                          <p:stCondLst>
                                            <p:cond delay="0"/>
                                          </p:stCondLst>
                                        </p:cTn>
                                        <p:tgtEl>
                                          <p:spTgt spid="247825"/>
                                        </p:tgtEl>
                                        <p:attrNameLst>
                                          <p:attrName>style.visibility</p:attrName>
                                        </p:attrNameLst>
                                      </p:cBhvr>
                                      <p:to>
                                        <p:strVal val="visible"/>
                                      </p:to>
                                    </p:set>
                                    <p:anim calcmode="lin" valueType="num">
                                      <p:cBhvr additive="base">
                                        <p:cTn id="92" dur="500" fill="hold"/>
                                        <p:tgtEl>
                                          <p:spTgt spid="247825"/>
                                        </p:tgtEl>
                                        <p:attrNameLst>
                                          <p:attrName>ppt_x</p:attrName>
                                        </p:attrNameLst>
                                      </p:cBhvr>
                                      <p:tavLst>
                                        <p:tav tm="0">
                                          <p:val>
                                            <p:strVal val="0-#ppt_w/2"/>
                                          </p:val>
                                        </p:tav>
                                        <p:tav tm="100000">
                                          <p:val>
                                            <p:strVal val="#ppt_x"/>
                                          </p:val>
                                        </p:tav>
                                      </p:tavLst>
                                    </p:anim>
                                    <p:anim calcmode="lin" valueType="num">
                                      <p:cBhvr additive="base">
                                        <p:cTn id="93" dur="500" fill="hold"/>
                                        <p:tgtEl>
                                          <p:spTgt spid="247825"/>
                                        </p:tgtEl>
                                        <p:attrNameLst>
                                          <p:attrName>ppt_y</p:attrName>
                                        </p:attrNameLst>
                                      </p:cBhvr>
                                      <p:tavLst>
                                        <p:tav tm="0">
                                          <p:val>
                                            <p:strVal val="1+#ppt_h/2"/>
                                          </p:val>
                                        </p:tav>
                                        <p:tav tm="100000">
                                          <p:val>
                                            <p:strVal val="#ppt_y"/>
                                          </p:val>
                                        </p:tav>
                                      </p:tavLst>
                                    </p:anim>
                                  </p:childTnLst>
                                </p:cTn>
                              </p:par>
                            </p:childTnLst>
                          </p:cTn>
                        </p:par>
                        <p:par>
                          <p:cTn id="94" fill="hold" nodeType="afterGroup">
                            <p:stCondLst>
                              <p:cond delay="500"/>
                            </p:stCondLst>
                            <p:childTnLst>
                              <p:par>
                                <p:cTn id="95" presetID="2" presetClass="entr" presetSubtype="6" fill="hold" grpId="0" nodeType="afterEffect">
                                  <p:stCondLst>
                                    <p:cond delay="0"/>
                                  </p:stCondLst>
                                  <p:childTnLst>
                                    <p:set>
                                      <p:cBhvr>
                                        <p:cTn id="96" dur="1" fill="hold">
                                          <p:stCondLst>
                                            <p:cond delay="0"/>
                                          </p:stCondLst>
                                        </p:cTn>
                                        <p:tgtEl>
                                          <p:spTgt spid="247826"/>
                                        </p:tgtEl>
                                        <p:attrNameLst>
                                          <p:attrName>style.visibility</p:attrName>
                                        </p:attrNameLst>
                                      </p:cBhvr>
                                      <p:to>
                                        <p:strVal val="visible"/>
                                      </p:to>
                                    </p:set>
                                    <p:anim calcmode="lin" valueType="num">
                                      <p:cBhvr additive="base">
                                        <p:cTn id="97" dur="500" fill="hold"/>
                                        <p:tgtEl>
                                          <p:spTgt spid="247826"/>
                                        </p:tgtEl>
                                        <p:attrNameLst>
                                          <p:attrName>ppt_x</p:attrName>
                                        </p:attrNameLst>
                                      </p:cBhvr>
                                      <p:tavLst>
                                        <p:tav tm="0">
                                          <p:val>
                                            <p:strVal val="1+#ppt_w/2"/>
                                          </p:val>
                                        </p:tav>
                                        <p:tav tm="100000">
                                          <p:val>
                                            <p:strVal val="#ppt_x"/>
                                          </p:val>
                                        </p:tav>
                                      </p:tavLst>
                                    </p:anim>
                                    <p:anim calcmode="lin" valueType="num">
                                      <p:cBhvr additive="base">
                                        <p:cTn id="98" dur="500" fill="hold"/>
                                        <p:tgtEl>
                                          <p:spTgt spid="247826"/>
                                        </p:tgtEl>
                                        <p:attrNameLst>
                                          <p:attrName>ppt_y</p:attrName>
                                        </p:attrNameLst>
                                      </p:cBhvr>
                                      <p:tavLst>
                                        <p:tav tm="0">
                                          <p:val>
                                            <p:strVal val="1+#ppt_h/2"/>
                                          </p:val>
                                        </p:tav>
                                        <p:tav tm="100000">
                                          <p:val>
                                            <p:strVal val="#ppt_y"/>
                                          </p:val>
                                        </p:tav>
                                      </p:tavLst>
                                    </p:anim>
                                  </p:childTnLst>
                                </p:cTn>
                              </p:par>
                            </p:childTnLst>
                          </p:cTn>
                        </p:par>
                        <p:par>
                          <p:cTn id="99" fill="hold" nodeType="afterGroup">
                            <p:stCondLst>
                              <p:cond delay="1000"/>
                            </p:stCondLst>
                            <p:childTnLst>
                              <p:par>
                                <p:cTn id="100" presetID="2" presetClass="entr" presetSubtype="12" fill="hold" grpId="0" nodeType="afterEffect">
                                  <p:stCondLst>
                                    <p:cond delay="0"/>
                                  </p:stCondLst>
                                  <p:childTnLst>
                                    <p:set>
                                      <p:cBhvr>
                                        <p:cTn id="101" dur="1" fill="hold">
                                          <p:stCondLst>
                                            <p:cond delay="0"/>
                                          </p:stCondLst>
                                        </p:cTn>
                                        <p:tgtEl>
                                          <p:spTgt spid="247828"/>
                                        </p:tgtEl>
                                        <p:attrNameLst>
                                          <p:attrName>style.visibility</p:attrName>
                                        </p:attrNameLst>
                                      </p:cBhvr>
                                      <p:to>
                                        <p:strVal val="visible"/>
                                      </p:to>
                                    </p:set>
                                    <p:anim calcmode="lin" valueType="num">
                                      <p:cBhvr additive="base">
                                        <p:cTn id="102" dur="500" fill="hold"/>
                                        <p:tgtEl>
                                          <p:spTgt spid="247828"/>
                                        </p:tgtEl>
                                        <p:attrNameLst>
                                          <p:attrName>ppt_x</p:attrName>
                                        </p:attrNameLst>
                                      </p:cBhvr>
                                      <p:tavLst>
                                        <p:tav tm="0">
                                          <p:val>
                                            <p:strVal val="0-#ppt_w/2"/>
                                          </p:val>
                                        </p:tav>
                                        <p:tav tm="100000">
                                          <p:val>
                                            <p:strVal val="#ppt_x"/>
                                          </p:val>
                                        </p:tav>
                                      </p:tavLst>
                                    </p:anim>
                                    <p:anim calcmode="lin" valueType="num">
                                      <p:cBhvr additive="base">
                                        <p:cTn id="103" dur="500" fill="hold"/>
                                        <p:tgtEl>
                                          <p:spTgt spid="247828"/>
                                        </p:tgtEl>
                                        <p:attrNameLst>
                                          <p:attrName>ppt_y</p:attrName>
                                        </p:attrNameLst>
                                      </p:cBhvr>
                                      <p:tavLst>
                                        <p:tav tm="0">
                                          <p:val>
                                            <p:strVal val="1+#ppt_h/2"/>
                                          </p:val>
                                        </p:tav>
                                        <p:tav tm="100000">
                                          <p:val>
                                            <p:strVal val="#ppt_y"/>
                                          </p:val>
                                        </p:tav>
                                      </p:tavLst>
                                    </p:anim>
                                  </p:childTnLst>
                                </p:cTn>
                              </p:par>
                            </p:childTnLst>
                          </p:cTn>
                        </p:par>
                        <p:par>
                          <p:cTn id="104" fill="hold" nodeType="afterGroup">
                            <p:stCondLst>
                              <p:cond delay="1500"/>
                            </p:stCondLst>
                            <p:childTnLst>
                              <p:par>
                                <p:cTn id="105" presetID="23" presetClass="entr" presetSubtype="32" fill="hold" grpId="0" nodeType="afterEffect">
                                  <p:stCondLst>
                                    <p:cond delay="0"/>
                                  </p:stCondLst>
                                  <p:childTnLst>
                                    <p:set>
                                      <p:cBhvr>
                                        <p:cTn id="106" dur="1" fill="hold">
                                          <p:stCondLst>
                                            <p:cond delay="0"/>
                                          </p:stCondLst>
                                        </p:cTn>
                                        <p:tgtEl>
                                          <p:spTgt spid="247829"/>
                                        </p:tgtEl>
                                        <p:attrNameLst>
                                          <p:attrName>style.visibility</p:attrName>
                                        </p:attrNameLst>
                                      </p:cBhvr>
                                      <p:to>
                                        <p:strVal val="visible"/>
                                      </p:to>
                                    </p:set>
                                    <p:anim calcmode="lin" valueType="num">
                                      <p:cBhvr>
                                        <p:cTn id="107" dur="500" fill="hold"/>
                                        <p:tgtEl>
                                          <p:spTgt spid="247829"/>
                                        </p:tgtEl>
                                        <p:attrNameLst>
                                          <p:attrName>ppt_w</p:attrName>
                                        </p:attrNameLst>
                                      </p:cBhvr>
                                      <p:tavLst>
                                        <p:tav tm="0">
                                          <p:val>
                                            <p:strVal val="4*#ppt_w"/>
                                          </p:val>
                                        </p:tav>
                                        <p:tav tm="100000">
                                          <p:val>
                                            <p:strVal val="#ppt_w"/>
                                          </p:val>
                                        </p:tav>
                                      </p:tavLst>
                                    </p:anim>
                                    <p:anim calcmode="lin" valueType="num">
                                      <p:cBhvr>
                                        <p:cTn id="108" dur="500" fill="hold"/>
                                        <p:tgtEl>
                                          <p:spTgt spid="247829"/>
                                        </p:tgtEl>
                                        <p:attrNameLst>
                                          <p:attrName>ppt_h</p:attrName>
                                        </p:attrNameLst>
                                      </p:cBhvr>
                                      <p:tavLst>
                                        <p:tav tm="0">
                                          <p:val>
                                            <p:strVal val="4*#ppt_h"/>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1" fill="hold" grpId="0" nodeType="clickEffect">
                                  <p:stCondLst>
                                    <p:cond delay="0"/>
                                  </p:stCondLst>
                                  <p:childTnLst>
                                    <p:set>
                                      <p:cBhvr>
                                        <p:cTn id="112" dur="1" fill="hold">
                                          <p:stCondLst>
                                            <p:cond delay="0"/>
                                          </p:stCondLst>
                                        </p:cTn>
                                        <p:tgtEl>
                                          <p:spTgt spid="247827"/>
                                        </p:tgtEl>
                                        <p:attrNameLst>
                                          <p:attrName>style.visibility</p:attrName>
                                        </p:attrNameLst>
                                      </p:cBhvr>
                                      <p:to>
                                        <p:strVal val="visible"/>
                                      </p:to>
                                    </p:set>
                                    <p:anim calcmode="lin" valueType="num">
                                      <p:cBhvr additive="base">
                                        <p:cTn id="113" dur="500" fill="hold"/>
                                        <p:tgtEl>
                                          <p:spTgt spid="247827"/>
                                        </p:tgtEl>
                                        <p:attrNameLst>
                                          <p:attrName>ppt_x</p:attrName>
                                        </p:attrNameLst>
                                      </p:cBhvr>
                                      <p:tavLst>
                                        <p:tav tm="0">
                                          <p:val>
                                            <p:strVal val="#ppt_x"/>
                                          </p:val>
                                        </p:tav>
                                        <p:tav tm="100000">
                                          <p:val>
                                            <p:strVal val="#ppt_x"/>
                                          </p:val>
                                        </p:tav>
                                      </p:tavLst>
                                    </p:anim>
                                    <p:anim calcmode="lin" valueType="num">
                                      <p:cBhvr additive="base">
                                        <p:cTn id="114" dur="500" fill="hold"/>
                                        <p:tgtEl>
                                          <p:spTgt spid="247827"/>
                                        </p:tgtEl>
                                        <p:attrNameLst>
                                          <p:attrName>ppt_y</p:attrName>
                                        </p:attrNameLst>
                                      </p:cBhvr>
                                      <p:tavLst>
                                        <p:tav tm="0">
                                          <p:val>
                                            <p:strVal val="0-#ppt_h/2"/>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4" presetClass="entr" presetSubtype="16" fill="hold" grpId="0" nodeType="clickEffect">
                                  <p:stCondLst>
                                    <p:cond delay="0"/>
                                  </p:stCondLst>
                                  <p:childTnLst>
                                    <p:set>
                                      <p:cBhvr>
                                        <p:cTn id="118" dur="1" fill="hold">
                                          <p:stCondLst>
                                            <p:cond delay="0"/>
                                          </p:stCondLst>
                                        </p:cTn>
                                        <p:tgtEl>
                                          <p:spTgt spid="247830"/>
                                        </p:tgtEl>
                                        <p:attrNameLst>
                                          <p:attrName>style.visibility</p:attrName>
                                        </p:attrNameLst>
                                      </p:cBhvr>
                                      <p:to>
                                        <p:strVal val="visible"/>
                                      </p:to>
                                    </p:set>
                                    <p:animEffect transition="in" filter="box(in)">
                                      <p:cBhvr>
                                        <p:cTn id="119" dur="500"/>
                                        <p:tgtEl>
                                          <p:spTgt spid="247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0" grpId="0" autoUpdateAnimBg="0"/>
      <p:bldP spid="247811" grpId="0" autoUpdateAnimBg="0"/>
      <p:bldP spid="247812" grpId="0" autoUpdateAnimBg="0"/>
      <p:bldP spid="247813" grpId="0" autoUpdateAnimBg="0"/>
      <p:bldP spid="247814" grpId="0" autoUpdateAnimBg="0"/>
      <p:bldP spid="247815" grpId="0" animBg="1"/>
      <p:bldP spid="247816" grpId="0" animBg="1"/>
      <p:bldP spid="247817" grpId="0" autoUpdateAnimBg="0"/>
      <p:bldP spid="247818" grpId="0" autoUpdateAnimBg="0"/>
      <p:bldP spid="247819" grpId="0" autoUpdateAnimBg="0"/>
      <p:bldP spid="247820" grpId="0" animBg="1"/>
      <p:bldP spid="247821" grpId="0" animBg="1"/>
      <p:bldP spid="247822" grpId="0" autoUpdateAnimBg="0"/>
      <p:bldP spid="247823" grpId="0" animBg="1"/>
      <p:bldP spid="247824" grpId="0" autoUpdateAnimBg="0"/>
      <p:bldP spid="247825" grpId="0" animBg="1"/>
      <p:bldP spid="247826" grpId="0" autoUpdateAnimBg="0"/>
      <p:bldP spid="247827" grpId="0" animBg="1"/>
      <p:bldP spid="247828" grpId="0" animBg="1"/>
      <p:bldP spid="247829" grpId="0" autoUpdateAnimBg="0"/>
      <p:bldP spid="247830"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txBox="1">
            <a:spLocks noChangeArrowheads="1"/>
          </p:cNvSpPr>
          <p:nvPr/>
        </p:nvSpPr>
        <p:spPr bwMode="auto">
          <a:xfrm>
            <a:off x="241300" y="409575"/>
            <a:ext cx="866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solidFill>
                  <a:srgbClr val="66FF33"/>
                </a:solidFill>
                <a:latin typeface="思源黑体 CN Normal" panose="020B0400000000000000" pitchFamily="34" charset="-122"/>
                <a:ea typeface="思源黑体 CN Normal" panose="020B0400000000000000" pitchFamily="34" charset="-122"/>
              </a:rPr>
              <a:t>2</a:t>
            </a:r>
            <a:r>
              <a:rPr lang="zh-CN" altLang="en-US" sz="2400">
                <a:solidFill>
                  <a:srgbClr val="66FF33"/>
                </a:solidFill>
                <a:latin typeface="思源黑体 CN Normal" panose="020B0400000000000000" pitchFamily="34" charset="-122"/>
                <a:ea typeface="思源黑体 CN Normal" panose="020B0400000000000000" pitchFamily="34" charset="-122"/>
              </a:rPr>
              <a:t>、反应阶段：</a:t>
            </a:r>
            <a:r>
              <a:rPr lang="zh-CN" altLang="en-US" sz="2400">
                <a:solidFill>
                  <a:schemeClr val="bg1"/>
                </a:solidFill>
                <a:latin typeface="思源黑体 CN Normal" panose="020B0400000000000000" pitchFamily="34" charset="-122"/>
                <a:ea typeface="思源黑体 CN Normal" panose="020B0400000000000000" pitchFamily="34" charset="-122"/>
              </a:rPr>
              <a:t>淋巴细胞识别抗原后，即被活化进行增殖、分化</a:t>
            </a:r>
          </a:p>
        </p:txBody>
      </p:sp>
      <p:sp>
        <p:nvSpPr>
          <p:cNvPr id="248835" name="Text Box 3"/>
          <p:cNvSpPr txBox="1">
            <a:spLocks noChangeArrowheads="1"/>
          </p:cNvSpPr>
          <p:nvPr/>
        </p:nvSpPr>
        <p:spPr bwMode="auto">
          <a:xfrm>
            <a:off x="671513" y="871538"/>
            <a:ext cx="8226425"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
                <a:srgbClr val="FFFF00"/>
              </a:buClr>
              <a:buFont typeface="Marlett" pitchFamily="2" charset="2"/>
              <a:buChar char="t"/>
            </a:pPr>
            <a:r>
              <a:rPr lang="en-US" altLang="zh-CN" sz="2400">
                <a:solidFill>
                  <a:schemeClr val="folHlink"/>
                </a:solidFill>
                <a:latin typeface="思源黑体 CN Normal" panose="020B0400000000000000" pitchFamily="34" charset="-122"/>
                <a:ea typeface="思源黑体 CN Normal" panose="020B0400000000000000" pitchFamily="34" charset="-122"/>
              </a:rPr>
              <a:t> </a:t>
            </a:r>
            <a:r>
              <a:rPr lang="zh-CN" altLang="en-US" sz="2400">
                <a:solidFill>
                  <a:schemeClr val="bg1"/>
                </a:solidFill>
                <a:latin typeface="思源黑体 CN Normal" panose="020B0400000000000000" pitchFamily="34" charset="-122"/>
                <a:ea typeface="思源黑体 CN Normal" panose="020B0400000000000000" pitchFamily="34" charset="-122"/>
              </a:rPr>
              <a:t>被特异性抗原激活的</a:t>
            </a:r>
            <a:r>
              <a:rPr lang="en-US" altLang="zh-CN" sz="2400">
                <a:solidFill>
                  <a:schemeClr val="bg1"/>
                </a:solidFill>
                <a:latin typeface="思源黑体 CN Normal" panose="020B0400000000000000" pitchFamily="34" charset="-122"/>
                <a:ea typeface="思源黑体 CN Normal" panose="020B0400000000000000" pitchFamily="34" charset="-122"/>
              </a:rPr>
              <a:t>T</a:t>
            </a:r>
            <a:r>
              <a:rPr lang="zh-CN" altLang="en-US" sz="2400">
                <a:solidFill>
                  <a:schemeClr val="bg1"/>
                </a:solidFill>
                <a:latin typeface="思源黑体 CN Normal" panose="020B0400000000000000" pitchFamily="34" charset="-122"/>
                <a:ea typeface="思源黑体 CN Normal" panose="020B0400000000000000" pitchFamily="34" charset="-122"/>
              </a:rPr>
              <a:t>细胞转化为淋巴母细胞</a:t>
            </a:r>
            <a:r>
              <a:rPr lang="zh-CN" altLang="en-US" sz="2400">
                <a:solidFill>
                  <a:schemeClr val="folHlink"/>
                </a:solidFill>
                <a:latin typeface="思源黑体 CN Normal" panose="020B0400000000000000" pitchFamily="34" charset="-122"/>
                <a:ea typeface="思源黑体 CN Normal" panose="020B0400000000000000" pitchFamily="34" charset="-122"/>
              </a:rPr>
              <a:t>，</a:t>
            </a:r>
            <a:r>
              <a:rPr lang="zh-CN" altLang="en-US" sz="2400">
                <a:solidFill>
                  <a:srgbClr val="FFFF00"/>
                </a:solidFill>
                <a:latin typeface="思源黑体 CN Normal" panose="020B0400000000000000" pitchFamily="34" charset="-122"/>
                <a:ea typeface="思源黑体 CN Normal" panose="020B0400000000000000" pitchFamily="34" charset="-122"/>
              </a:rPr>
              <a:t>再增殖、分化， 成为有免疫效应的</a:t>
            </a:r>
            <a:r>
              <a:rPr lang="zh-CN" altLang="en-US" sz="2400">
                <a:solidFill>
                  <a:srgbClr val="66FF33"/>
                </a:solidFill>
                <a:latin typeface="思源黑体 CN Normal" panose="020B0400000000000000" pitchFamily="34" charset="-122"/>
                <a:ea typeface="思源黑体 CN Normal" panose="020B0400000000000000" pitchFamily="34" charset="-122"/>
              </a:rPr>
              <a:t>致敏淋巴细胞</a:t>
            </a:r>
            <a:r>
              <a:rPr lang="zh-CN" altLang="en-US" sz="2400">
                <a:solidFill>
                  <a:schemeClr val="folHlink"/>
                </a:solidFill>
                <a:latin typeface="思源黑体 CN Normal" panose="020B0400000000000000" pitchFamily="34" charset="-122"/>
                <a:ea typeface="思源黑体 CN Normal" panose="020B0400000000000000" pitchFamily="34" charset="-122"/>
              </a:rPr>
              <a:t>。</a:t>
            </a:r>
          </a:p>
          <a:p>
            <a:pPr eaLnBrk="1" hangingPunct="1">
              <a:lnSpc>
                <a:spcPct val="150000"/>
              </a:lnSpc>
              <a:spcBef>
                <a:spcPct val="0"/>
              </a:spcBef>
              <a:buFont typeface="Marlett" pitchFamily="2" charset="2"/>
              <a:buChar char="t"/>
            </a:pPr>
            <a:endParaRPr kumimoji="1" lang="en-US" altLang="zh-CN" sz="2000">
              <a:latin typeface="思源黑体 CN Normal" panose="020B0400000000000000" pitchFamily="34" charset="-122"/>
              <a:ea typeface="思源黑体 CN Normal" panose="020B0400000000000000" pitchFamily="34" charset="-122"/>
            </a:endParaRPr>
          </a:p>
        </p:txBody>
      </p:sp>
      <p:sp>
        <p:nvSpPr>
          <p:cNvPr id="248836" name="Text Box 4"/>
          <p:cNvSpPr txBox="1">
            <a:spLocks noChangeArrowheads="1"/>
          </p:cNvSpPr>
          <p:nvPr/>
        </p:nvSpPr>
        <p:spPr bwMode="auto">
          <a:xfrm>
            <a:off x="703263" y="2060575"/>
            <a:ext cx="82057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
                <a:srgbClr val="FFFF00"/>
              </a:buClr>
              <a:buFont typeface="Marlett" pitchFamily="2" charset="2"/>
              <a:buChar char="t"/>
            </a:pPr>
            <a:r>
              <a:rPr lang="en-US" altLang="zh-CN" sz="2400">
                <a:solidFill>
                  <a:schemeClr val="folHlink"/>
                </a:solidFill>
                <a:latin typeface="思源黑体 CN Normal" panose="020B0400000000000000" pitchFamily="34" charset="-122"/>
                <a:ea typeface="思源黑体 CN Normal" panose="020B0400000000000000" pitchFamily="34" charset="-122"/>
              </a:rPr>
              <a:t> </a:t>
            </a:r>
            <a:r>
              <a:rPr lang="zh-CN" altLang="en-US" sz="2400">
                <a:solidFill>
                  <a:srgbClr val="FFFF00"/>
                </a:solidFill>
                <a:latin typeface="思源黑体 CN Normal" panose="020B0400000000000000" pitchFamily="34" charset="-122"/>
                <a:ea typeface="思源黑体 CN Normal" panose="020B0400000000000000" pitchFamily="34" charset="-122"/>
              </a:rPr>
              <a:t>被特异性抗原激活的</a:t>
            </a:r>
            <a:r>
              <a:rPr lang="en-US" altLang="zh-CN" sz="2400">
                <a:solidFill>
                  <a:srgbClr val="FFFF00"/>
                </a:solidFill>
                <a:latin typeface="思源黑体 CN Normal" panose="020B0400000000000000" pitchFamily="34" charset="-122"/>
                <a:ea typeface="思源黑体 CN Normal" panose="020B0400000000000000" pitchFamily="34" charset="-122"/>
              </a:rPr>
              <a:t>B</a:t>
            </a:r>
            <a:r>
              <a:rPr lang="zh-CN" altLang="en-US" sz="2400">
                <a:solidFill>
                  <a:srgbClr val="FFFF00"/>
                </a:solidFill>
                <a:latin typeface="思源黑体 CN Normal" panose="020B0400000000000000" pitchFamily="34" charset="-122"/>
                <a:ea typeface="思源黑体 CN Normal" panose="020B0400000000000000" pitchFamily="34" charset="-122"/>
              </a:rPr>
              <a:t>细胞被活化后</a:t>
            </a:r>
            <a:r>
              <a:rPr lang="zh-CN" altLang="en-US" sz="2400">
                <a:solidFill>
                  <a:schemeClr val="folHlink"/>
                </a:solidFill>
                <a:latin typeface="思源黑体 CN Normal" panose="020B0400000000000000" pitchFamily="34" charset="-122"/>
                <a:ea typeface="思源黑体 CN Normal" panose="020B0400000000000000" pitchFamily="34" charset="-122"/>
              </a:rPr>
              <a:t>，</a:t>
            </a:r>
            <a:r>
              <a:rPr lang="zh-CN" altLang="en-US" sz="2400">
                <a:solidFill>
                  <a:schemeClr val="bg1"/>
                </a:solidFill>
                <a:latin typeface="思源黑体 CN Normal" panose="020B0400000000000000" pitchFamily="34" charset="-122"/>
                <a:ea typeface="思源黑体 CN Normal" panose="020B0400000000000000" pitchFamily="34" charset="-122"/>
              </a:rPr>
              <a:t>转化为浆母细胞</a:t>
            </a:r>
            <a:r>
              <a:rPr lang="zh-CN" altLang="en-US" sz="2400">
                <a:solidFill>
                  <a:srgbClr val="FFFF00"/>
                </a:solidFill>
                <a:latin typeface="思源黑体 CN Normal" panose="020B0400000000000000" pitchFamily="34" charset="-122"/>
                <a:ea typeface="思源黑体 CN Normal" panose="020B0400000000000000" pitchFamily="34" charset="-122"/>
              </a:rPr>
              <a:t>，再增殖、分化为</a:t>
            </a:r>
            <a:r>
              <a:rPr lang="zh-CN" altLang="en-US" sz="2400">
                <a:solidFill>
                  <a:schemeClr val="bg1"/>
                </a:solidFill>
                <a:latin typeface="思源黑体 CN Normal" panose="020B0400000000000000" pitchFamily="34" charset="-122"/>
                <a:ea typeface="思源黑体 CN Normal" panose="020B0400000000000000" pitchFamily="34" charset="-122"/>
              </a:rPr>
              <a:t>浆细胞</a:t>
            </a:r>
            <a:r>
              <a:rPr lang="zh-CN" altLang="en-US" sz="2400">
                <a:solidFill>
                  <a:srgbClr val="FFFF00"/>
                </a:solidFill>
                <a:latin typeface="思源黑体 CN Normal" panose="020B0400000000000000" pitchFamily="34" charset="-122"/>
                <a:ea typeface="思源黑体 CN Normal" panose="020B0400000000000000" pitchFamily="34" charset="-122"/>
              </a:rPr>
              <a:t>，分泌</a:t>
            </a:r>
            <a:r>
              <a:rPr lang="zh-CN" altLang="en-US" sz="2400">
                <a:solidFill>
                  <a:srgbClr val="66FF33"/>
                </a:solidFill>
                <a:latin typeface="思源黑体 CN Normal" panose="020B0400000000000000" pitchFamily="34" charset="-122"/>
                <a:ea typeface="思源黑体 CN Normal" panose="020B0400000000000000" pitchFamily="34" charset="-122"/>
              </a:rPr>
              <a:t>抗体</a:t>
            </a:r>
            <a:r>
              <a:rPr lang="zh-CN" altLang="en-US" sz="2400">
                <a:solidFill>
                  <a:srgbClr val="FFFF00"/>
                </a:solidFill>
                <a:latin typeface="思源黑体 CN Normal" panose="020B0400000000000000" pitchFamily="34" charset="-122"/>
                <a:ea typeface="思源黑体 CN Normal" panose="020B0400000000000000" pitchFamily="34" charset="-122"/>
              </a:rPr>
              <a:t>。</a:t>
            </a:r>
          </a:p>
        </p:txBody>
      </p:sp>
      <p:sp>
        <p:nvSpPr>
          <p:cNvPr id="248837" name="Text Box 5"/>
          <p:cNvSpPr txBox="1">
            <a:spLocks noChangeArrowheads="1"/>
          </p:cNvSpPr>
          <p:nvPr/>
        </p:nvSpPr>
        <p:spPr bwMode="auto">
          <a:xfrm>
            <a:off x="565150" y="3367088"/>
            <a:ext cx="8323263"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400" dirty="0">
                <a:solidFill>
                  <a:schemeClr val="bg1"/>
                </a:solidFill>
                <a:latin typeface="思源黑体 CN Normal" panose="020B0400000000000000" pitchFamily="34" charset="-122"/>
                <a:ea typeface="思源黑体 CN Normal" panose="020B0400000000000000" pitchFamily="34" charset="-122"/>
              </a:rPr>
              <a:t>        受抗原刺激的淋巴细胞，在分化过程中，还有一部分细胞在中途停顿下来，不再增殖分化，成为</a:t>
            </a:r>
            <a:r>
              <a:rPr lang="zh-CN" altLang="en-US" sz="2400" dirty="0">
                <a:solidFill>
                  <a:srgbClr val="FFFF00"/>
                </a:solidFill>
                <a:latin typeface="思源黑体 CN Normal" panose="020B0400000000000000" pitchFamily="34" charset="-122"/>
                <a:ea typeface="思源黑体 CN Normal" panose="020B0400000000000000" pitchFamily="34" charset="-122"/>
              </a:rPr>
              <a:t>记忆细胞</a:t>
            </a:r>
            <a:r>
              <a:rPr lang="zh-CN" altLang="en-US" sz="2400" dirty="0">
                <a:solidFill>
                  <a:schemeClr val="bg1"/>
                </a:solidFill>
                <a:latin typeface="思源黑体 CN Normal" panose="020B0400000000000000" pitchFamily="34" charset="-122"/>
                <a:ea typeface="思源黑体 CN Normal" panose="020B0400000000000000" pitchFamily="34" charset="-122"/>
              </a:rPr>
              <a:t>，在体内能较长时间存在。当再次受到同种抗原刺激时，能迅速分化增殖成大量致敏淋巴细胞和浆细胞，分别产生大量</a:t>
            </a:r>
            <a:r>
              <a:rPr lang="zh-CN" altLang="en-US" sz="2400" dirty="0">
                <a:solidFill>
                  <a:srgbClr val="FFFF00"/>
                </a:solidFill>
                <a:latin typeface="思源黑体 CN Normal" panose="020B0400000000000000" pitchFamily="34" charset="-122"/>
                <a:ea typeface="思源黑体 CN Normal" panose="020B0400000000000000" pitchFamily="34" charset="-122"/>
              </a:rPr>
              <a:t>淋巴因子</a:t>
            </a:r>
            <a:r>
              <a:rPr lang="zh-CN" altLang="en-US" sz="2400" dirty="0">
                <a:solidFill>
                  <a:schemeClr val="bg1"/>
                </a:solidFill>
                <a:latin typeface="思源黑体 CN Normal" panose="020B0400000000000000" pitchFamily="34" charset="-122"/>
                <a:ea typeface="思源黑体 CN Normal" panose="020B0400000000000000" pitchFamily="34" charset="-122"/>
              </a:rPr>
              <a:t>及</a:t>
            </a:r>
            <a:r>
              <a:rPr lang="zh-CN" altLang="en-US" sz="2400" dirty="0">
                <a:solidFill>
                  <a:srgbClr val="FFFF00"/>
                </a:solidFill>
                <a:latin typeface="思源黑体 CN Normal" panose="020B0400000000000000" pitchFamily="34" charset="-122"/>
                <a:ea typeface="思源黑体 CN Normal" panose="020B0400000000000000" pitchFamily="34" charset="-122"/>
              </a:rPr>
              <a:t>抗体</a:t>
            </a:r>
            <a:r>
              <a:rPr lang="zh-CN" altLang="en-US" sz="2400" dirty="0">
                <a:solidFill>
                  <a:schemeClr val="bg1"/>
                </a:solidFill>
                <a:latin typeface="思源黑体 CN Normal" panose="020B0400000000000000" pitchFamily="34" charset="-122"/>
                <a:ea typeface="思源黑体 CN Normal" panose="020B0400000000000000"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8834"/>
                                        </p:tgtEl>
                                        <p:attrNameLst>
                                          <p:attrName>style.visibility</p:attrName>
                                        </p:attrNameLst>
                                      </p:cBhvr>
                                      <p:to>
                                        <p:strVal val="visible"/>
                                      </p:to>
                                    </p:set>
                                    <p:anim calcmode="lin" valueType="num">
                                      <p:cBhvr additive="base">
                                        <p:cTn id="7" dur="500" fill="hold"/>
                                        <p:tgtEl>
                                          <p:spTgt spid="248834"/>
                                        </p:tgtEl>
                                        <p:attrNameLst>
                                          <p:attrName>ppt_x</p:attrName>
                                        </p:attrNameLst>
                                      </p:cBhvr>
                                      <p:tavLst>
                                        <p:tav tm="0">
                                          <p:val>
                                            <p:strVal val="0-#ppt_w/2"/>
                                          </p:val>
                                        </p:tav>
                                        <p:tav tm="100000">
                                          <p:val>
                                            <p:strVal val="#ppt_x"/>
                                          </p:val>
                                        </p:tav>
                                      </p:tavLst>
                                    </p:anim>
                                    <p:anim calcmode="lin" valueType="num">
                                      <p:cBhvr additive="base">
                                        <p:cTn id="8" dur="500" fill="hold"/>
                                        <p:tgtEl>
                                          <p:spTgt spid="2488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48835"/>
                                        </p:tgtEl>
                                        <p:attrNameLst>
                                          <p:attrName>style.visibility</p:attrName>
                                        </p:attrNameLst>
                                      </p:cBhvr>
                                      <p:to>
                                        <p:strVal val="visible"/>
                                      </p:to>
                                    </p:set>
                                    <p:anim calcmode="lin" valueType="num">
                                      <p:cBhvr additive="base">
                                        <p:cTn id="13" dur="500" fill="hold"/>
                                        <p:tgtEl>
                                          <p:spTgt spid="248835"/>
                                        </p:tgtEl>
                                        <p:attrNameLst>
                                          <p:attrName>ppt_x</p:attrName>
                                        </p:attrNameLst>
                                      </p:cBhvr>
                                      <p:tavLst>
                                        <p:tav tm="0">
                                          <p:val>
                                            <p:strVal val="#ppt_x"/>
                                          </p:val>
                                        </p:tav>
                                        <p:tav tm="100000">
                                          <p:val>
                                            <p:strVal val="#ppt_x"/>
                                          </p:val>
                                        </p:tav>
                                      </p:tavLst>
                                    </p:anim>
                                    <p:anim calcmode="lin" valueType="num">
                                      <p:cBhvr additive="base">
                                        <p:cTn id="14" dur="500" fill="hold"/>
                                        <p:tgtEl>
                                          <p:spTgt spid="248835"/>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48836"/>
                                        </p:tgtEl>
                                        <p:attrNameLst>
                                          <p:attrName>style.visibility</p:attrName>
                                        </p:attrNameLst>
                                      </p:cBhvr>
                                      <p:to>
                                        <p:strVal val="visible"/>
                                      </p:to>
                                    </p:set>
                                    <p:anim calcmode="lin" valueType="num">
                                      <p:cBhvr additive="base">
                                        <p:cTn id="19" dur="500" fill="hold"/>
                                        <p:tgtEl>
                                          <p:spTgt spid="248836"/>
                                        </p:tgtEl>
                                        <p:attrNameLst>
                                          <p:attrName>ppt_x</p:attrName>
                                        </p:attrNameLst>
                                      </p:cBhvr>
                                      <p:tavLst>
                                        <p:tav tm="0">
                                          <p:val>
                                            <p:strVal val="0-#ppt_w/2"/>
                                          </p:val>
                                        </p:tav>
                                        <p:tav tm="100000">
                                          <p:val>
                                            <p:strVal val="#ppt_x"/>
                                          </p:val>
                                        </p:tav>
                                      </p:tavLst>
                                    </p:anim>
                                    <p:anim calcmode="lin" valueType="num">
                                      <p:cBhvr additive="base">
                                        <p:cTn id="20" dur="500" fill="hold"/>
                                        <p:tgtEl>
                                          <p:spTgt spid="24883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48837"/>
                                        </p:tgtEl>
                                        <p:attrNameLst>
                                          <p:attrName>style.visibility</p:attrName>
                                        </p:attrNameLst>
                                      </p:cBhvr>
                                      <p:to>
                                        <p:strVal val="visible"/>
                                      </p:to>
                                    </p:set>
                                    <p:animEffect transition="in" filter="box(in)">
                                      <p:cBhvr>
                                        <p:cTn id="25" dur="500"/>
                                        <p:tgtEl>
                                          <p:spTgt spid="248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4" grpId="0" autoUpdateAnimBg="0"/>
      <p:bldP spid="248835" grpId="0" autoUpdateAnimBg="0"/>
      <p:bldP spid="248836" grpId="0" autoUpdateAnimBg="0"/>
      <p:bldP spid="248837"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0513" y="4267994"/>
            <a:ext cx="8567738" cy="227488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323850" y="1049338"/>
            <a:ext cx="8567738" cy="311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9858" name="Text Box 2"/>
          <p:cNvSpPr txBox="1">
            <a:spLocks noChangeArrowheads="1"/>
          </p:cNvSpPr>
          <p:nvPr/>
        </p:nvSpPr>
        <p:spPr bwMode="auto">
          <a:xfrm>
            <a:off x="290513" y="360363"/>
            <a:ext cx="5121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solidFill>
                  <a:srgbClr val="66FF33"/>
                </a:solidFill>
                <a:latin typeface="思源黑体 CN Normal" panose="020B0400000000000000" pitchFamily="34" charset="-122"/>
                <a:ea typeface="思源黑体 CN Normal" panose="020B0400000000000000" pitchFamily="34" charset="-122"/>
              </a:rPr>
              <a:t>3. </a:t>
            </a:r>
            <a:r>
              <a:rPr lang="zh-CN" altLang="en-US" sz="2400">
                <a:solidFill>
                  <a:srgbClr val="66FF33"/>
                </a:solidFill>
                <a:latin typeface="思源黑体 CN Normal" panose="020B0400000000000000" pitchFamily="34" charset="-122"/>
                <a:ea typeface="思源黑体 CN Normal" panose="020B0400000000000000" pitchFamily="34" charset="-122"/>
              </a:rPr>
              <a:t>效应阶段</a:t>
            </a:r>
            <a:r>
              <a:rPr lang="zh-CN" altLang="en-US" sz="2400">
                <a:solidFill>
                  <a:schemeClr val="bg1"/>
                </a:solidFill>
                <a:latin typeface="思源黑体 CN Normal" panose="020B0400000000000000" pitchFamily="34" charset="-122"/>
                <a:ea typeface="思源黑体 CN Normal" panose="020B0400000000000000" pitchFamily="34" charset="-122"/>
              </a:rPr>
              <a:t>：抗原成为被打击的对象</a:t>
            </a:r>
          </a:p>
        </p:txBody>
      </p:sp>
      <p:sp>
        <p:nvSpPr>
          <p:cNvPr id="249859" name="Text Box 3"/>
          <p:cNvSpPr txBox="1">
            <a:spLocks noChangeArrowheads="1"/>
          </p:cNvSpPr>
          <p:nvPr/>
        </p:nvSpPr>
        <p:spPr bwMode="auto">
          <a:xfrm>
            <a:off x="290513" y="1057275"/>
            <a:ext cx="4510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FFFF00"/>
              </a:buClr>
              <a:buFont typeface="Marlett" pitchFamily="2" charset="2"/>
              <a:buChar char="t"/>
            </a:pPr>
            <a:r>
              <a:rPr lang="zh-CN" altLang="zh-CN" sz="2800">
                <a:solidFill>
                  <a:schemeClr val="folHlink"/>
                </a:solidFill>
                <a:latin typeface="思源黑体 CN Normal" panose="020B0400000000000000" pitchFamily="34" charset="-122"/>
                <a:ea typeface="思源黑体 CN Normal" panose="020B0400000000000000" pitchFamily="34" charset="-122"/>
              </a:rPr>
              <a:t>  </a:t>
            </a:r>
            <a:r>
              <a:rPr lang="en-US" altLang="zh-CN" sz="2800">
                <a:solidFill>
                  <a:srgbClr val="FFFF00"/>
                </a:solidFill>
                <a:latin typeface="思源黑体 CN Normal" panose="020B0400000000000000" pitchFamily="34" charset="-122"/>
                <a:ea typeface="思源黑体 CN Normal" panose="020B0400000000000000" pitchFamily="34" charset="-122"/>
              </a:rPr>
              <a:t>B</a:t>
            </a:r>
            <a:r>
              <a:rPr lang="zh-CN" altLang="en-US" sz="2800">
                <a:solidFill>
                  <a:srgbClr val="FFFF00"/>
                </a:solidFill>
                <a:latin typeface="思源黑体 CN Normal" panose="020B0400000000000000" pitchFamily="34" charset="-122"/>
                <a:ea typeface="思源黑体 CN Normal" panose="020B0400000000000000" pitchFamily="34" charset="-122"/>
              </a:rPr>
              <a:t>细胞介导的体液免疫：</a:t>
            </a:r>
            <a:endParaRPr lang="zh-CN" altLang="en-US" sz="2400">
              <a:solidFill>
                <a:srgbClr val="FFFF00"/>
              </a:solidFill>
              <a:latin typeface="思源黑体 CN Normal" panose="020B0400000000000000" pitchFamily="34" charset="-122"/>
              <a:ea typeface="思源黑体 CN Normal" panose="020B0400000000000000" pitchFamily="34" charset="-122"/>
            </a:endParaRPr>
          </a:p>
        </p:txBody>
      </p:sp>
      <p:sp>
        <p:nvSpPr>
          <p:cNvPr id="249860" name="Text Box 4"/>
          <p:cNvSpPr txBox="1">
            <a:spLocks noChangeArrowheads="1"/>
          </p:cNvSpPr>
          <p:nvPr/>
        </p:nvSpPr>
        <p:spPr bwMode="auto">
          <a:xfrm>
            <a:off x="522288" y="1625600"/>
            <a:ext cx="8366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solidFill>
                  <a:schemeClr val="bg1"/>
                </a:solidFill>
                <a:latin typeface="思源黑体 CN Bold" panose="020B0800000000000000" pitchFamily="34" charset="-122"/>
                <a:ea typeface="思源黑体 CN Bold" panose="020B0800000000000000" pitchFamily="34" charset="-122"/>
              </a:rPr>
              <a:t>体液中的抗体与相应的抗原进行特异性结合，发挥免疫效应的过程</a:t>
            </a:r>
          </a:p>
        </p:txBody>
      </p:sp>
      <p:sp>
        <p:nvSpPr>
          <p:cNvPr id="249861" name="Text Box 5"/>
          <p:cNvSpPr txBox="1">
            <a:spLocks noChangeArrowheads="1"/>
          </p:cNvSpPr>
          <p:nvPr/>
        </p:nvSpPr>
        <p:spPr bwMode="auto">
          <a:xfrm>
            <a:off x="1042988" y="2108200"/>
            <a:ext cx="271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Marlett" pitchFamily="2" charset="2"/>
              <a:buChar char="t"/>
            </a:pPr>
            <a:r>
              <a:rPr lang="en-US" altLang="zh-CN" sz="2400" b="1">
                <a:solidFill>
                  <a:srgbClr val="FFFF00"/>
                </a:solidFill>
                <a:latin typeface="思源黑体 CN Heavy" panose="020B0A00000000000000" pitchFamily="34" charset="-122"/>
                <a:ea typeface="思源黑体 CN Heavy" panose="020B0A00000000000000" pitchFamily="34" charset="-122"/>
              </a:rPr>
              <a:t> </a:t>
            </a:r>
            <a:r>
              <a:rPr lang="zh-CN" altLang="en-US" sz="2400" b="1">
                <a:solidFill>
                  <a:srgbClr val="FFFF00"/>
                </a:solidFill>
                <a:latin typeface="思源黑体 CN Heavy" panose="020B0A00000000000000" pitchFamily="34" charset="-122"/>
                <a:ea typeface="思源黑体 CN Heavy" panose="020B0A00000000000000" pitchFamily="34" charset="-122"/>
              </a:rPr>
              <a:t>与抗原特异结合</a:t>
            </a:r>
            <a:endParaRPr lang="zh-CN" altLang="en-US" sz="1800" b="1">
              <a:solidFill>
                <a:srgbClr val="FFFF00"/>
              </a:solidFill>
              <a:latin typeface="思源黑体 CN Heavy" panose="020B0A00000000000000" pitchFamily="34" charset="-122"/>
              <a:ea typeface="思源黑体 CN Heavy" panose="020B0A00000000000000" pitchFamily="34" charset="-122"/>
            </a:endParaRPr>
          </a:p>
        </p:txBody>
      </p:sp>
      <p:sp>
        <p:nvSpPr>
          <p:cNvPr id="249862" name="Rectangle 6"/>
          <p:cNvSpPr>
            <a:spLocks noChangeArrowheads="1"/>
          </p:cNvSpPr>
          <p:nvPr/>
        </p:nvSpPr>
        <p:spPr bwMode="auto">
          <a:xfrm>
            <a:off x="2973388" y="2565400"/>
            <a:ext cx="179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Marlett" pitchFamily="2" charset="2"/>
              <a:buChar char="t"/>
            </a:pPr>
            <a:r>
              <a:rPr lang="en-US" altLang="zh-CN" sz="2400" b="1">
                <a:solidFill>
                  <a:srgbClr val="FFFF00"/>
                </a:solidFill>
                <a:latin typeface="思源黑体 CN Heavy" panose="020B0A00000000000000" pitchFamily="34" charset="-122"/>
                <a:ea typeface="思源黑体 CN Heavy" panose="020B0A00000000000000" pitchFamily="34" charset="-122"/>
              </a:rPr>
              <a:t> </a:t>
            </a:r>
            <a:r>
              <a:rPr lang="zh-CN" altLang="en-US" sz="2400" b="1">
                <a:solidFill>
                  <a:srgbClr val="FFFF00"/>
                </a:solidFill>
                <a:latin typeface="思源黑体 CN Heavy" panose="020B0A00000000000000" pitchFamily="34" charset="-122"/>
                <a:ea typeface="思源黑体 CN Heavy" panose="020B0A00000000000000" pitchFamily="34" charset="-122"/>
              </a:rPr>
              <a:t>激活补体</a:t>
            </a:r>
          </a:p>
        </p:txBody>
      </p:sp>
      <p:sp>
        <p:nvSpPr>
          <p:cNvPr id="249863" name="Rectangle 7"/>
          <p:cNvSpPr>
            <a:spLocks noChangeArrowheads="1"/>
          </p:cNvSpPr>
          <p:nvPr/>
        </p:nvSpPr>
        <p:spPr bwMode="auto">
          <a:xfrm>
            <a:off x="4075113" y="3068638"/>
            <a:ext cx="1865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Marlett" pitchFamily="2" charset="2"/>
              <a:buChar char="t"/>
            </a:pPr>
            <a:r>
              <a:rPr lang="en-US" altLang="zh-CN" sz="2400" b="1">
                <a:solidFill>
                  <a:srgbClr val="FFFF00"/>
                </a:solidFill>
                <a:latin typeface="思源黑体 CN Heavy" panose="020B0A00000000000000" pitchFamily="34" charset="-122"/>
                <a:ea typeface="思源黑体 CN Heavy" panose="020B0A00000000000000" pitchFamily="34" charset="-122"/>
              </a:rPr>
              <a:t>  </a:t>
            </a:r>
            <a:r>
              <a:rPr lang="zh-CN" altLang="en-US" sz="2400" b="1">
                <a:solidFill>
                  <a:srgbClr val="FFFF00"/>
                </a:solidFill>
                <a:latin typeface="思源黑体 CN Heavy" panose="020B0A00000000000000" pitchFamily="34" charset="-122"/>
                <a:ea typeface="思源黑体 CN Heavy" panose="020B0A00000000000000" pitchFamily="34" charset="-122"/>
              </a:rPr>
              <a:t>结合细胞</a:t>
            </a:r>
          </a:p>
        </p:txBody>
      </p:sp>
      <p:sp>
        <p:nvSpPr>
          <p:cNvPr id="249864" name="Rectangle 8"/>
          <p:cNvSpPr>
            <a:spLocks noChangeArrowheads="1"/>
          </p:cNvSpPr>
          <p:nvPr/>
        </p:nvSpPr>
        <p:spPr bwMode="auto">
          <a:xfrm>
            <a:off x="5435600" y="3500438"/>
            <a:ext cx="1793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Marlett" pitchFamily="2" charset="2"/>
              <a:buChar char="t"/>
            </a:pPr>
            <a:r>
              <a:rPr lang="en-US" altLang="zh-CN" sz="2400" b="1">
                <a:solidFill>
                  <a:srgbClr val="FFFF00"/>
                </a:solidFill>
                <a:latin typeface="思源黑体 CN Heavy" panose="020B0A00000000000000" pitchFamily="34" charset="-122"/>
                <a:ea typeface="思源黑体 CN Heavy" panose="020B0A00000000000000" pitchFamily="34" charset="-122"/>
              </a:rPr>
              <a:t> </a:t>
            </a:r>
            <a:r>
              <a:rPr lang="zh-CN" altLang="en-US" sz="2400" b="1">
                <a:solidFill>
                  <a:srgbClr val="FFFF00"/>
                </a:solidFill>
                <a:latin typeface="思源黑体 CN Heavy" panose="020B0A00000000000000" pitchFamily="34" charset="-122"/>
                <a:ea typeface="思源黑体 CN Heavy" panose="020B0A00000000000000" pitchFamily="34" charset="-122"/>
              </a:rPr>
              <a:t>通过胎盘</a:t>
            </a:r>
          </a:p>
        </p:txBody>
      </p:sp>
      <p:sp>
        <p:nvSpPr>
          <p:cNvPr id="249866" name="Text Box 10"/>
          <p:cNvSpPr txBox="1">
            <a:spLocks noChangeArrowheads="1"/>
          </p:cNvSpPr>
          <p:nvPr/>
        </p:nvSpPr>
        <p:spPr bwMode="auto">
          <a:xfrm>
            <a:off x="376238" y="4475163"/>
            <a:ext cx="44275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FFFF00"/>
              </a:buClr>
              <a:buFont typeface="Marlett" pitchFamily="2" charset="2"/>
              <a:buChar char="t"/>
              <a:defRPr/>
            </a:pPr>
            <a:r>
              <a:rPr lang="zh-CN" altLang="zh-CN" sz="2800" dirty="0" smtClean="0">
                <a:solidFill>
                  <a:schemeClr val="accent6">
                    <a:lumMod val="50000"/>
                  </a:schemeClr>
                </a:solidFill>
                <a:latin typeface="思源黑体 CN Normal" panose="020B0400000000000000" pitchFamily="34" charset="-122"/>
                <a:ea typeface="思源黑体 CN Normal" panose="020B0400000000000000" pitchFamily="34" charset="-122"/>
              </a:rPr>
              <a:t> </a:t>
            </a:r>
            <a:r>
              <a:rPr lang="en-US" altLang="zh-CN" sz="2800" dirty="0" smtClean="0">
                <a:solidFill>
                  <a:schemeClr val="bg1"/>
                </a:solidFill>
                <a:latin typeface="思源黑体 CN Normal" panose="020B0400000000000000" pitchFamily="34" charset="-122"/>
                <a:ea typeface="思源黑体 CN Normal" panose="020B0400000000000000" pitchFamily="34" charset="-122"/>
              </a:rPr>
              <a:t>T</a:t>
            </a:r>
            <a:r>
              <a:rPr lang="zh-CN" altLang="en-US" sz="2800" dirty="0" smtClean="0">
                <a:solidFill>
                  <a:schemeClr val="bg1"/>
                </a:solidFill>
                <a:latin typeface="思源黑体 CN Normal" panose="020B0400000000000000" pitchFamily="34" charset="-122"/>
                <a:ea typeface="思源黑体 CN Normal" panose="020B0400000000000000" pitchFamily="34" charset="-122"/>
              </a:rPr>
              <a:t>细胞介导的细胞免疫：</a:t>
            </a:r>
            <a:endParaRPr lang="en-US" altLang="zh-CN" sz="2800" dirty="0" smtClean="0">
              <a:solidFill>
                <a:schemeClr val="bg1"/>
              </a:solidFill>
              <a:latin typeface="思源黑体 CN Normal" panose="020B0400000000000000" pitchFamily="34" charset="-122"/>
              <a:ea typeface="思源黑体 CN Normal" panose="020B0400000000000000" pitchFamily="34" charset="-122"/>
            </a:endParaRPr>
          </a:p>
        </p:txBody>
      </p:sp>
      <p:sp>
        <p:nvSpPr>
          <p:cNvPr id="249867" name="Text Box 11"/>
          <p:cNvSpPr txBox="1">
            <a:spLocks noChangeArrowheads="1"/>
          </p:cNvSpPr>
          <p:nvPr/>
        </p:nvSpPr>
        <p:spPr bwMode="auto">
          <a:xfrm>
            <a:off x="390525" y="5099399"/>
            <a:ext cx="8645525" cy="1089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defRPr/>
            </a:pPr>
            <a:r>
              <a:rPr lang="zh-CN" altLang="en-US" sz="2300" dirty="0" smtClean="0">
                <a:solidFill>
                  <a:schemeClr val="bg1"/>
                </a:solidFill>
                <a:latin typeface="思源黑体 CN Bold" panose="020B0800000000000000" pitchFamily="34" charset="-122"/>
                <a:ea typeface="思源黑体 CN Bold" panose="020B0800000000000000" pitchFamily="34" charset="-122"/>
              </a:rPr>
              <a:t>致敏淋巴细胞通过与相应的抗原接触直接杀伤病原靶细胞，或释放多种可溶性的生物活性物质（淋巴因子），发挥免疫效应。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9858"/>
                                        </p:tgtEl>
                                        <p:attrNameLst>
                                          <p:attrName>style.visibility</p:attrName>
                                        </p:attrNameLst>
                                      </p:cBhvr>
                                      <p:to>
                                        <p:strVal val="visible"/>
                                      </p:to>
                                    </p:set>
                                    <p:anim calcmode="lin" valueType="num">
                                      <p:cBhvr additive="base">
                                        <p:cTn id="7" dur="500" fill="hold"/>
                                        <p:tgtEl>
                                          <p:spTgt spid="249858"/>
                                        </p:tgtEl>
                                        <p:attrNameLst>
                                          <p:attrName>ppt_x</p:attrName>
                                        </p:attrNameLst>
                                      </p:cBhvr>
                                      <p:tavLst>
                                        <p:tav tm="0">
                                          <p:val>
                                            <p:strVal val="#ppt_x"/>
                                          </p:val>
                                        </p:tav>
                                        <p:tav tm="100000">
                                          <p:val>
                                            <p:strVal val="#ppt_x"/>
                                          </p:val>
                                        </p:tav>
                                      </p:tavLst>
                                    </p:anim>
                                    <p:anim calcmode="lin" valueType="num">
                                      <p:cBhvr additive="base">
                                        <p:cTn id="8" dur="500" fill="hold"/>
                                        <p:tgtEl>
                                          <p:spTgt spid="24985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49859"/>
                                        </p:tgtEl>
                                        <p:attrNameLst>
                                          <p:attrName>style.visibility</p:attrName>
                                        </p:attrNameLst>
                                      </p:cBhvr>
                                      <p:to>
                                        <p:strVal val="visible"/>
                                      </p:to>
                                    </p:set>
                                    <p:anim calcmode="lin" valueType="num">
                                      <p:cBhvr additive="base">
                                        <p:cTn id="13" dur="500" fill="hold"/>
                                        <p:tgtEl>
                                          <p:spTgt spid="249859"/>
                                        </p:tgtEl>
                                        <p:attrNameLst>
                                          <p:attrName>ppt_x</p:attrName>
                                        </p:attrNameLst>
                                      </p:cBhvr>
                                      <p:tavLst>
                                        <p:tav tm="0">
                                          <p:val>
                                            <p:strVal val="0-#ppt_w/2"/>
                                          </p:val>
                                        </p:tav>
                                        <p:tav tm="100000">
                                          <p:val>
                                            <p:strVal val="#ppt_x"/>
                                          </p:val>
                                        </p:tav>
                                      </p:tavLst>
                                    </p:anim>
                                    <p:anim calcmode="lin" valueType="num">
                                      <p:cBhvr additive="base">
                                        <p:cTn id="14" dur="500" fill="hold"/>
                                        <p:tgtEl>
                                          <p:spTgt spid="24985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49860"/>
                                        </p:tgtEl>
                                        <p:attrNameLst>
                                          <p:attrName>style.visibility</p:attrName>
                                        </p:attrNameLst>
                                      </p:cBhvr>
                                      <p:to>
                                        <p:strVal val="visible"/>
                                      </p:to>
                                    </p:set>
                                    <p:anim calcmode="lin" valueType="num">
                                      <p:cBhvr additive="base">
                                        <p:cTn id="19" dur="500" fill="hold"/>
                                        <p:tgtEl>
                                          <p:spTgt spid="249860"/>
                                        </p:tgtEl>
                                        <p:attrNameLst>
                                          <p:attrName>ppt_x</p:attrName>
                                        </p:attrNameLst>
                                      </p:cBhvr>
                                      <p:tavLst>
                                        <p:tav tm="0">
                                          <p:val>
                                            <p:strVal val="0-#ppt_w/2"/>
                                          </p:val>
                                        </p:tav>
                                        <p:tav tm="100000">
                                          <p:val>
                                            <p:strVal val="#ppt_x"/>
                                          </p:val>
                                        </p:tav>
                                      </p:tavLst>
                                    </p:anim>
                                    <p:anim calcmode="lin" valueType="num">
                                      <p:cBhvr additive="base">
                                        <p:cTn id="20" dur="500" fill="hold"/>
                                        <p:tgtEl>
                                          <p:spTgt spid="24986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32" fill="hold" grpId="0" nodeType="clickEffect">
                                  <p:stCondLst>
                                    <p:cond delay="0"/>
                                  </p:stCondLst>
                                  <p:childTnLst>
                                    <p:set>
                                      <p:cBhvr>
                                        <p:cTn id="24" dur="1" fill="hold">
                                          <p:stCondLst>
                                            <p:cond delay="0"/>
                                          </p:stCondLst>
                                        </p:cTn>
                                        <p:tgtEl>
                                          <p:spTgt spid="249861"/>
                                        </p:tgtEl>
                                        <p:attrNameLst>
                                          <p:attrName>style.visibility</p:attrName>
                                        </p:attrNameLst>
                                      </p:cBhvr>
                                      <p:to>
                                        <p:strVal val="visible"/>
                                      </p:to>
                                    </p:set>
                                    <p:anim calcmode="lin" valueType="num">
                                      <p:cBhvr>
                                        <p:cTn id="25" dur="500" fill="hold"/>
                                        <p:tgtEl>
                                          <p:spTgt spid="249861"/>
                                        </p:tgtEl>
                                        <p:attrNameLst>
                                          <p:attrName>ppt_w</p:attrName>
                                        </p:attrNameLst>
                                      </p:cBhvr>
                                      <p:tavLst>
                                        <p:tav tm="0">
                                          <p:val>
                                            <p:strVal val="4*#ppt_w"/>
                                          </p:val>
                                        </p:tav>
                                        <p:tav tm="100000">
                                          <p:val>
                                            <p:strVal val="#ppt_w"/>
                                          </p:val>
                                        </p:tav>
                                      </p:tavLst>
                                    </p:anim>
                                    <p:anim calcmode="lin" valueType="num">
                                      <p:cBhvr>
                                        <p:cTn id="26" dur="500" fill="hold"/>
                                        <p:tgtEl>
                                          <p:spTgt spid="249861"/>
                                        </p:tgtEl>
                                        <p:attrNameLst>
                                          <p:attrName>ppt_h</p:attrName>
                                        </p:attrNameLst>
                                      </p:cBhvr>
                                      <p:tavLst>
                                        <p:tav tm="0">
                                          <p:val>
                                            <p:strVal val="4*#ppt_h"/>
                                          </p:val>
                                        </p:tav>
                                        <p:tav tm="100000">
                                          <p:val>
                                            <p:strVal val="#ppt_h"/>
                                          </p:val>
                                        </p:tav>
                                      </p:tavLst>
                                    </p:anim>
                                  </p:childTnLst>
                                </p:cTn>
                              </p:par>
                            </p:childTnLst>
                          </p:cTn>
                        </p:par>
                        <p:par>
                          <p:cTn id="27" fill="hold" nodeType="afterGroup">
                            <p:stCondLst>
                              <p:cond delay="500"/>
                            </p:stCondLst>
                            <p:childTnLst>
                              <p:par>
                                <p:cTn id="28" presetID="23" presetClass="entr" presetSubtype="32" fill="hold" grpId="0" nodeType="afterEffect">
                                  <p:stCondLst>
                                    <p:cond delay="0"/>
                                  </p:stCondLst>
                                  <p:childTnLst>
                                    <p:set>
                                      <p:cBhvr>
                                        <p:cTn id="29" dur="1" fill="hold">
                                          <p:stCondLst>
                                            <p:cond delay="0"/>
                                          </p:stCondLst>
                                        </p:cTn>
                                        <p:tgtEl>
                                          <p:spTgt spid="249862"/>
                                        </p:tgtEl>
                                        <p:attrNameLst>
                                          <p:attrName>style.visibility</p:attrName>
                                        </p:attrNameLst>
                                      </p:cBhvr>
                                      <p:to>
                                        <p:strVal val="visible"/>
                                      </p:to>
                                    </p:set>
                                    <p:anim calcmode="lin" valueType="num">
                                      <p:cBhvr>
                                        <p:cTn id="30" dur="500" fill="hold"/>
                                        <p:tgtEl>
                                          <p:spTgt spid="249862"/>
                                        </p:tgtEl>
                                        <p:attrNameLst>
                                          <p:attrName>ppt_w</p:attrName>
                                        </p:attrNameLst>
                                      </p:cBhvr>
                                      <p:tavLst>
                                        <p:tav tm="0">
                                          <p:val>
                                            <p:strVal val="4*#ppt_w"/>
                                          </p:val>
                                        </p:tav>
                                        <p:tav tm="100000">
                                          <p:val>
                                            <p:strVal val="#ppt_w"/>
                                          </p:val>
                                        </p:tav>
                                      </p:tavLst>
                                    </p:anim>
                                    <p:anim calcmode="lin" valueType="num">
                                      <p:cBhvr>
                                        <p:cTn id="31" dur="500" fill="hold"/>
                                        <p:tgtEl>
                                          <p:spTgt spid="249862"/>
                                        </p:tgtEl>
                                        <p:attrNameLst>
                                          <p:attrName>ppt_h</p:attrName>
                                        </p:attrNameLst>
                                      </p:cBhvr>
                                      <p:tavLst>
                                        <p:tav tm="0">
                                          <p:val>
                                            <p:strVal val="4*#ppt_h"/>
                                          </p:val>
                                        </p:tav>
                                        <p:tav tm="100000">
                                          <p:val>
                                            <p:strVal val="#ppt_h"/>
                                          </p:val>
                                        </p:tav>
                                      </p:tavLst>
                                    </p:anim>
                                  </p:childTnLst>
                                </p:cTn>
                              </p:par>
                            </p:childTnLst>
                          </p:cTn>
                        </p:par>
                        <p:par>
                          <p:cTn id="32" fill="hold" nodeType="afterGroup">
                            <p:stCondLst>
                              <p:cond delay="1000"/>
                            </p:stCondLst>
                            <p:childTnLst>
                              <p:par>
                                <p:cTn id="33" presetID="23" presetClass="entr" presetSubtype="32" fill="hold" grpId="0" nodeType="afterEffect">
                                  <p:stCondLst>
                                    <p:cond delay="0"/>
                                  </p:stCondLst>
                                  <p:childTnLst>
                                    <p:set>
                                      <p:cBhvr>
                                        <p:cTn id="34" dur="1" fill="hold">
                                          <p:stCondLst>
                                            <p:cond delay="0"/>
                                          </p:stCondLst>
                                        </p:cTn>
                                        <p:tgtEl>
                                          <p:spTgt spid="249863"/>
                                        </p:tgtEl>
                                        <p:attrNameLst>
                                          <p:attrName>style.visibility</p:attrName>
                                        </p:attrNameLst>
                                      </p:cBhvr>
                                      <p:to>
                                        <p:strVal val="visible"/>
                                      </p:to>
                                    </p:set>
                                    <p:anim calcmode="lin" valueType="num">
                                      <p:cBhvr>
                                        <p:cTn id="35" dur="500" fill="hold"/>
                                        <p:tgtEl>
                                          <p:spTgt spid="249863"/>
                                        </p:tgtEl>
                                        <p:attrNameLst>
                                          <p:attrName>ppt_w</p:attrName>
                                        </p:attrNameLst>
                                      </p:cBhvr>
                                      <p:tavLst>
                                        <p:tav tm="0">
                                          <p:val>
                                            <p:strVal val="4*#ppt_w"/>
                                          </p:val>
                                        </p:tav>
                                        <p:tav tm="100000">
                                          <p:val>
                                            <p:strVal val="#ppt_w"/>
                                          </p:val>
                                        </p:tav>
                                      </p:tavLst>
                                    </p:anim>
                                    <p:anim calcmode="lin" valueType="num">
                                      <p:cBhvr>
                                        <p:cTn id="36" dur="500" fill="hold"/>
                                        <p:tgtEl>
                                          <p:spTgt spid="249863"/>
                                        </p:tgtEl>
                                        <p:attrNameLst>
                                          <p:attrName>ppt_h</p:attrName>
                                        </p:attrNameLst>
                                      </p:cBhvr>
                                      <p:tavLst>
                                        <p:tav tm="0">
                                          <p:val>
                                            <p:strVal val="4*#ppt_h"/>
                                          </p:val>
                                        </p:tav>
                                        <p:tav tm="100000">
                                          <p:val>
                                            <p:strVal val="#ppt_h"/>
                                          </p:val>
                                        </p:tav>
                                      </p:tavLst>
                                    </p:anim>
                                  </p:childTnLst>
                                </p:cTn>
                              </p:par>
                            </p:childTnLst>
                          </p:cTn>
                        </p:par>
                        <p:par>
                          <p:cTn id="37" fill="hold" nodeType="afterGroup">
                            <p:stCondLst>
                              <p:cond delay="1500"/>
                            </p:stCondLst>
                            <p:childTnLst>
                              <p:par>
                                <p:cTn id="38" presetID="23" presetClass="entr" presetSubtype="32" fill="hold" grpId="0" nodeType="afterEffect">
                                  <p:stCondLst>
                                    <p:cond delay="0"/>
                                  </p:stCondLst>
                                  <p:childTnLst>
                                    <p:set>
                                      <p:cBhvr>
                                        <p:cTn id="39" dur="1" fill="hold">
                                          <p:stCondLst>
                                            <p:cond delay="0"/>
                                          </p:stCondLst>
                                        </p:cTn>
                                        <p:tgtEl>
                                          <p:spTgt spid="249864"/>
                                        </p:tgtEl>
                                        <p:attrNameLst>
                                          <p:attrName>style.visibility</p:attrName>
                                        </p:attrNameLst>
                                      </p:cBhvr>
                                      <p:to>
                                        <p:strVal val="visible"/>
                                      </p:to>
                                    </p:set>
                                    <p:anim calcmode="lin" valueType="num">
                                      <p:cBhvr>
                                        <p:cTn id="40" dur="500" fill="hold"/>
                                        <p:tgtEl>
                                          <p:spTgt spid="249864"/>
                                        </p:tgtEl>
                                        <p:attrNameLst>
                                          <p:attrName>ppt_w</p:attrName>
                                        </p:attrNameLst>
                                      </p:cBhvr>
                                      <p:tavLst>
                                        <p:tav tm="0">
                                          <p:val>
                                            <p:strVal val="4*#ppt_w"/>
                                          </p:val>
                                        </p:tav>
                                        <p:tav tm="100000">
                                          <p:val>
                                            <p:strVal val="#ppt_w"/>
                                          </p:val>
                                        </p:tav>
                                      </p:tavLst>
                                    </p:anim>
                                    <p:anim calcmode="lin" valueType="num">
                                      <p:cBhvr>
                                        <p:cTn id="41" dur="500" fill="hold"/>
                                        <p:tgtEl>
                                          <p:spTgt spid="249864"/>
                                        </p:tgtEl>
                                        <p:attrNameLst>
                                          <p:attrName>ppt_h</p:attrName>
                                        </p:attrNameLst>
                                      </p:cBhvr>
                                      <p:tavLst>
                                        <p:tav tm="0">
                                          <p:val>
                                            <p:strVal val="4*#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249866"/>
                                        </p:tgtEl>
                                        <p:attrNameLst>
                                          <p:attrName>style.visibility</p:attrName>
                                        </p:attrNameLst>
                                      </p:cBhvr>
                                      <p:to>
                                        <p:strVal val="visible"/>
                                      </p:to>
                                    </p:set>
                                    <p:anim calcmode="lin" valueType="num">
                                      <p:cBhvr additive="base">
                                        <p:cTn id="46" dur="500" fill="hold"/>
                                        <p:tgtEl>
                                          <p:spTgt spid="249866"/>
                                        </p:tgtEl>
                                        <p:attrNameLst>
                                          <p:attrName>ppt_x</p:attrName>
                                        </p:attrNameLst>
                                      </p:cBhvr>
                                      <p:tavLst>
                                        <p:tav tm="0">
                                          <p:val>
                                            <p:strVal val="#ppt_x"/>
                                          </p:val>
                                        </p:tav>
                                        <p:tav tm="100000">
                                          <p:val>
                                            <p:strVal val="#ppt_x"/>
                                          </p:val>
                                        </p:tav>
                                      </p:tavLst>
                                    </p:anim>
                                    <p:anim calcmode="lin" valueType="num">
                                      <p:cBhvr additive="base">
                                        <p:cTn id="47" dur="500" fill="hold"/>
                                        <p:tgtEl>
                                          <p:spTgt spid="249866"/>
                                        </p:tgtEl>
                                        <p:attrNameLst>
                                          <p:attrName>ppt_y</p:attrName>
                                        </p:attrNameLst>
                                      </p:cBhvr>
                                      <p:tavLst>
                                        <p:tav tm="0">
                                          <p:val>
                                            <p:strVal val="0-#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12" fill="hold" grpId="0" nodeType="clickEffect">
                                  <p:stCondLst>
                                    <p:cond delay="0"/>
                                  </p:stCondLst>
                                  <p:childTnLst>
                                    <p:set>
                                      <p:cBhvr>
                                        <p:cTn id="51" dur="1" fill="hold">
                                          <p:stCondLst>
                                            <p:cond delay="0"/>
                                          </p:stCondLst>
                                        </p:cTn>
                                        <p:tgtEl>
                                          <p:spTgt spid="249867"/>
                                        </p:tgtEl>
                                        <p:attrNameLst>
                                          <p:attrName>style.visibility</p:attrName>
                                        </p:attrNameLst>
                                      </p:cBhvr>
                                      <p:to>
                                        <p:strVal val="visible"/>
                                      </p:to>
                                    </p:set>
                                    <p:anim calcmode="lin" valueType="num">
                                      <p:cBhvr additive="base">
                                        <p:cTn id="52" dur="500" fill="hold"/>
                                        <p:tgtEl>
                                          <p:spTgt spid="249867"/>
                                        </p:tgtEl>
                                        <p:attrNameLst>
                                          <p:attrName>ppt_x</p:attrName>
                                        </p:attrNameLst>
                                      </p:cBhvr>
                                      <p:tavLst>
                                        <p:tav tm="0">
                                          <p:val>
                                            <p:strVal val="0-#ppt_w/2"/>
                                          </p:val>
                                        </p:tav>
                                        <p:tav tm="100000">
                                          <p:val>
                                            <p:strVal val="#ppt_x"/>
                                          </p:val>
                                        </p:tav>
                                      </p:tavLst>
                                    </p:anim>
                                    <p:anim calcmode="lin" valueType="num">
                                      <p:cBhvr additive="base">
                                        <p:cTn id="53" dur="500" fill="hold"/>
                                        <p:tgtEl>
                                          <p:spTgt spid="2498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8" grpId="0" autoUpdateAnimBg="0"/>
      <p:bldP spid="249859" grpId="0" autoUpdateAnimBg="0"/>
      <p:bldP spid="249860" grpId="0" autoUpdateAnimBg="0"/>
      <p:bldP spid="249861" grpId="0" autoUpdateAnimBg="0"/>
      <p:bldP spid="249862" grpId="0" autoUpdateAnimBg="0"/>
      <p:bldP spid="249863" grpId="0" autoUpdateAnimBg="0"/>
      <p:bldP spid="249864" grpId="0" autoUpdateAnimBg="0"/>
      <p:bldP spid="249866" grpId="0" autoUpdateAnimBg="0"/>
      <p:bldP spid="249867"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11-a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5673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11-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513"/>
            <a:ext cx="9144000" cy="702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p:cNvSpPr txBox="1">
            <a:spLocks noChangeArrowheads="1"/>
          </p:cNvSpPr>
          <p:nvPr/>
        </p:nvSpPr>
        <p:spPr bwMode="auto">
          <a:xfrm>
            <a:off x="179388" y="404813"/>
            <a:ext cx="5775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chemeClr val="bg1"/>
                </a:solidFill>
                <a:latin typeface="思源黑体 CN Normal" panose="020B0400000000000000" pitchFamily="34" charset="-122"/>
                <a:ea typeface="思源黑体 CN Normal" panose="020B0400000000000000" pitchFamily="34" charset="-122"/>
              </a:rPr>
              <a:t>３、免疫系统</a:t>
            </a:r>
            <a:r>
              <a:rPr lang="en-US" altLang="zh-CN" sz="2800" dirty="0">
                <a:solidFill>
                  <a:schemeClr val="bg1"/>
                </a:solidFill>
                <a:latin typeface="思源黑体 CN Normal" panose="020B0400000000000000" pitchFamily="34" charset="-122"/>
                <a:ea typeface="思源黑体 CN Normal" panose="020B0400000000000000" pitchFamily="34" charset="-122"/>
              </a:rPr>
              <a:t>(immune system)</a:t>
            </a:r>
            <a:r>
              <a:rPr lang="zh-CN" altLang="en-US" sz="2800" dirty="0">
                <a:solidFill>
                  <a:schemeClr val="bg1"/>
                </a:solidFill>
                <a:latin typeface="思源黑体 CN Normal" panose="020B0400000000000000" pitchFamily="34" charset="-122"/>
                <a:ea typeface="思源黑体 CN Normal" panose="020B0400000000000000" pitchFamily="34" charset="-122"/>
              </a:rPr>
              <a:t>：</a:t>
            </a:r>
          </a:p>
        </p:txBody>
      </p:sp>
      <p:sp>
        <p:nvSpPr>
          <p:cNvPr id="241667" name="Rectangle 3"/>
          <p:cNvSpPr>
            <a:spLocks noChangeArrowheads="1"/>
          </p:cNvSpPr>
          <p:nvPr/>
        </p:nvSpPr>
        <p:spPr bwMode="auto">
          <a:xfrm>
            <a:off x="1771650" y="2076450"/>
            <a:ext cx="2216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bg1"/>
                </a:solidFill>
                <a:latin typeface="思源黑体 CN Normal" panose="020B0400000000000000" pitchFamily="34" charset="-122"/>
                <a:ea typeface="思源黑体 CN Normal" panose="020B0400000000000000" pitchFamily="34" charset="-122"/>
              </a:rPr>
              <a:t>免疫系统：</a:t>
            </a:r>
          </a:p>
        </p:txBody>
      </p:sp>
      <p:sp>
        <p:nvSpPr>
          <p:cNvPr id="241668" name="Rectangle 4"/>
          <p:cNvSpPr>
            <a:spLocks noChangeArrowheads="1"/>
          </p:cNvSpPr>
          <p:nvPr/>
        </p:nvSpPr>
        <p:spPr bwMode="auto">
          <a:xfrm>
            <a:off x="763588" y="2652713"/>
            <a:ext cx="384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66FF33"/>
                </a:solidFill>
                <a:latin typeface="思源黑体 CN Normal" panose="020B0400000000000000" pitchFamily="34" charset="-122"/>
                <a:ea typeface="思源黑体 CN Normal" panose="020B0400000000000000" pitchFamily="34" charset="-122"/>
              </a:rPr>
              <a:t>（获得性免疫的物质基础）</a:t>
            </a:r>
            <a:endParaRPr lang="zh-CN" altLang="en-US">
              <a:latin typeface="思源黑体 CN Normal" panose="020B0400000000000000" pitchFamily="34" charset="-122"/>
              <a:ea typeface="思源黑体 CN Normal" panose="020B0400000000000000" pitchFamily="34" charset="-122"/>
            </a:endParaRPr>
          </a:p>
        </p:txBody>
      </p:sp>
      <p:sp>
        <p:nvSpPr>
          <p:cNvPr id="241669" name="Rectangle 5"/>
          <p:cNvSpPr>
            <a:spLocks noChangeArrowheads="1"/>
          </p:cNvSpPr>
          <p:nvPr/>
        </p:nvSpPr>
        <p:spPr bwMode="auto">
          <a:xfrm>
            <a:off x="4691063" y="2751138"/>
            <a:ext cx="1809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FFFF00"/>
                </a:solidFill>
                <a:latin typeface="思源黑体 CN Normal" panose="020B0400000000000000" pitchFamily="34" charset="-122"/>
                <a:ea typeface="思源黑体 CN Normal" panose="020B0400000000000000" pitchFamily="34" charset="-122"/>
              </a:rPr>
              <a:t>免疫器官</a:t>
            </a:r>
          </a:p>
        </p:txBody>
      </p:sp>
      <p:sp>
        <p:nvSpPr>
          <p:cNvPr id="241670" name="Rectangle 6"/>
          <p:cNvSpPr>
            <a:spLocks noChangeArrowheads="1"/>
          </p:cNvSpPr>
          <p:nvPr/>
        </p:nvSpPr>
        <p:spPr bwMode="auto">
          <a:xfrm>
            <a:off x="4664075" y="2055813"/>
            <a:ext cx="1809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FF00"/>
                </a:solidFill>
                <a:latin typeface="思源黑体 CN Normal" panose="020B0400000000000000" pitchFamily="34" charset="-122"/>
                <a:ea typeface="思源黑体 CN Normal" panose="020B0400000000000000" pitchFamily="34" charset="-122"/>
              </a:rPr>
              <a:t>免疫细胞</a:t>
            </a:r>
          </a:p>
        </p:txBody>
      </p:sp>
      <p:sp>
        <p:nvSpPr>
          <p:cNvPr id="241671" name="Rectangle 7"/>
          <p:cNvSpPr>
            <a:spLocks noChangeArrowheads="1"/>
          </p:cNvSpPr>
          <p:nvPr/>
        </p:nvSpPr>
        <p:spPr bwMode="auto">
          <a:xfrm>
            <a:off x="4643438" y="1360488"/>
            <a:ext cx="1809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FFFF00"/>
                </a:solidFill>
                <a:latin typeface="思源黑体 CN Normal" panose="020B0400000000000000" pitchFamily="34" charset="-122"/>
                <a:ea typeface="思源黑体 CN Normal" panose="020B0400000000000000" pitchFamily="34" charset="-122"/>
              </a:rPr>
              <a:t>免疫分子</a:t>
            </a:r>
          </a:p>
        </p:txBody>
      </p:sp>
      <p:sp>
        <p:nvSpPr>
          <p:cNvPr id="241672" name="AutoShape 8"/>
          <p:cNvSpPr>
            <a:spLocks/>
          </p:cNvSpPr>
          <p:nvPr/>
        </p:nvSpPr>
        <p:spPr bwMode="auto">
          <a:xfrm>
            <a:off x="4397375" y="1662113"/>
            <a:ext cx="246063" cy="1447800"/>
          </a:xfrm>
          <a:prstGeom prst="leftBrace">
            <a:avLst>
              <a:gd name="adj1" fmla="val 19804"/>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241673" name="Text Box 9"/>
          <p:cNvSpPr txBox="1">
            <a:spLocks noChangeArrowheads="1"/>
          </p:cNvSpPr>
          <p:nvPr/>
        </p:nvSpPr>
        <p:spPr bwMode="auto">
          <a:xfrm>
            <a:off x="1436688" y="4506913"/>
            <a:ext cx="267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思源黑体 CN Normal" panose="020B0400000000000000" pitchFamily="34" charset="-122"/>
                <a:ea typeface="思源黑体 CN Normal" panose="020B0400000000000000" pitchFamily="34" charset="-122"/>
              </a:rPr>
              <a:t>一、免疫器官：</a:t>
            </a:r>
            <a:endParaRPr lang="zh-CN" altLang="en-US" sz="2400">
              <a:solidFill>
                <a:schemeClr val="bg1"/>
              </a:solidFill>
              <a:latin typeface="思源黑体 CN Normal" panose="020B0400000000000000" pitchFamily="34" charset="-122"/>
              <a:ea typeface="思源黑体 CN Normal" panose="020B0400000000000000" pitchFamily="34" charset="-122"/>
            </a:endParaRPr>
          </a:p>
        </p:txBody>
      </p:sp>
      <p:sp>
        <p:nvSpPr>
          <p:cNvPr id="241674" name="Rectangle 10"/>
          <p:cNvSpPr>
            <a:spLocks noChangeArrowheads="1"/>
          </p:cNvSpPr>
          <p:nvPr/>
        </p:nvSpPr>
        <p:spPr bwMode="auto">
          <a:xfrm>
            <a:off x="4284663" y="4078288"/>
            <a:ext cx="2622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bg1"/>
                </a:solidFill>
                <a:latin typeface="思源黑体 CN Normal" panose="020B0400000000000000" pitchFamily="34" charset="-122"/>
                <a:ea typeface="思源黑体 CN Normal" panose="020B0400000000000000" pitchFamily="34" charset="-122"/>
              </a:rPr>
              <a:t>中枢免疫器官</a:t>
            </a:r>
          </a:p>
        </p:txBody>
      </p:sp>
      <p:sp>
        <p:nvSpPr>
          <p:cNvPr id="241675" name="Rectangle 11"/>
          <p:cNvSpPr>
            <a:spLocks noChangeArrowheads="1"/>
          </p:cNvSpPr>
          <p:nvPr/>
        </p:nvSpPr>
        <p:spPr bwMode="auto">
          <a:xfrm>
            <a:off x="4284663" y="4797425"/>
            <a:ext cx="2622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bg1"/>
                </a:solidFill>
                <a:latin typeface="思源黑体 CN Normal" panose="020B0400000000000000" pitchFamily="34" charset="-122"/>
                <a:ea typeface="思源黑体 CN Normal" panose="020B0400000000000000" pitchFamily="34" charset="-122"/>
              </a:rPr>
              <a:t>周围免疫器官</a:t>
            </a:r>
            <a:endParaRPr lang="zh-CN" altLang="en-US" sz="2400">
              <a:solidFill>
                <a:schemeClr val="bg1"/>
              </a:solidFill>
              <a:latin typeface="思源黑体 CN Normal" panose="020B0400000000000000" pitchFamily="34" charset="-122"/>
              <a:ea typeface="思源黑体 CN Normal" panose="020B0400000000000000" pitchFamily="34" charset="-122"/>
            </a:endParaRPr>
          </a:p>
        </p:txBody>
      </p:sp>
      <p:sp>
        <p:nvSpPr>
          <p:cNvPr id="241676" name="AutoShape 12"/>
          <p:cNvSpPr>
            <a:spLocks/>
          </p:cNvSpPr>
          <p:nvPr/>
        </p:nvSpPr>
        <p:spPr bwMode="auto">
          <a:xfrm>
            <a:off x="3995738" y="4365625"/>
            <a:ext cx="228600" cy="685800"/>
          </a:xfrm>
          <a:prstGeom prst="leftBrace">
            <a:avLst>
              <a:gd name="adj1" fmla="val 25000"/>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1666"/>
                                        </p:tgtEl>
                                        <p:attrNameLst>
                                          <p:attrName>style.visibility</p:attrName>
                                        </p:attrNameLst>
                                      </p:cBhvr>
                                      <p:to>
                                        <p:strVal val="visible"/>
                                      </p:to>
                                    </p:set>
                                    <p:anim calcmode="lin" valueType="num">
                                      <p:cBhvr additive="base">
                                        <p:cTn id="7" dur="500" fill="hold"/>
                                        <p:tgtEl>
                                          <p:spTgt spid="241666"/>
                                        </p:tgtEl>
                                        <p:attrNameLst>
                                          <p:attrName>ppt_x</p:attrName>
                                        </p:attrNameLst>
                                      </p:cBhvr>
                                      <p:tavLst>
                                        <p:tav tm="0">
                                          <p:val>
                                            <p:strVal val="0-#ppt_w/2"/>
                                          </p:val>
                                        </p:tav>
                                        <p:tav tm="100000">
                                          <p:val>
                                            <p:strVal val="#ppt_x"/>
                                          </p:val>
                                        </p:tav>
                                      </p:tavLst>
                                    </p:anim>
                                    <p:anim calcmode="lin" valueType="num">
                                      <p:cBhvr additive="base">
                                        <p:cTn id="8" dur="500" fill="hold"/>
                                        <p:tgtEl>
                                          <p:spTgt spid="24166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41667"/>
                                        </p:tgtEl>
                                        <p:attrNameLst>
                                          <p:attrName>style.visibility</p:attrName>
                                        </p:attrNameLst>
                                      </p:cBhvr>
                                      <p:to>
                                        <p:strVal val="visible"/>
                                      </p:to>
                                    </p:set>
                                    <p:anim calcmode="lin" valueType="num">
                                      <p:cBhvr additive="base">
                                        <p:cTn id="13" dur="500" fill="hold"/>
                                        <p:tgtEl>
                                          <p:spTgt spid="241667"/>
                                        </p:tgtEl>
                                        <p:attrNameLst>
                                          <p:attrName>ppt_x</p:attrName>
                                        </p:attrNameLst>
                                      </p:cBhvr>
                                      <p:tavLst>
                                        <p:tav tm="0">
                                          <p:val>
                                            <p:strVal val="#ppt_x"/>
                                          </p:val>
                                        </p:tav>
                                        <p:tav tm="100000">
                                          <p:val>
                                            <p:strVal val="#ppt_x"/>
                                          </p:val>
                                        </p:tav>
                                      </p:tavLst>
                                    </p:anim>
                                    <p:anim calcmode="lin" valueType="num">
                                      <p:cBhvr additive="base">
                                        <p:cTn id="14" dur="500" fill="hold"/>
                                        <p:tgtEl>
                                          <p:spTgt spid="241667"/>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41672"/>
                                        </p:tgtEl>
                                        <p:attrNameLst>
                                          <p:attrName>style.visibility</p:attrName>
                                        </p:attrNameLst>
                                      </p:cBhvr>
                                      <p:to>
                                        <p:strVal val="visible"/>
                                      </p:to>
                                    </p:set>
                                    <p:anim calcmode="lin" valueType="num">
                                      <p:cBhvr additive="base">
                                        <p:cTn id="19" dur="500" fill="hold"/>
                                        <p:tgtEl>
                                          <p:spTgt spid="241672"/>
                                        </p:tgtEl>
                                        <p:attrNameLst>
                                          <p:attrName>ppt_x</p:attrName>
                                        </p:attrNameLst>
                                      </p:cBhvr>
                                      <p:tavLst>
                                        <p:tav tm="0">
                                          <p:val>
                                            <p:strVal val="1+#ppt_w/2"/>
                                          </p:val>
                                        </p:tav>
                                        <p:tav tm="100000">
                                          <p:val>
                                            <p:strVal val="#ppt_x"/>
                                          </p:val>
                                        </p:tav>
                                      </p:tavLst>
                                    </p:anim>
                                    <p:anim calcmode="lin" valueType="num">
                                      <p:cBhvr additive="base">
                                        <p:cTn id="20" dur="500" fill="hold"/>
                                        <p:tgtEl>
                                          <p:spTgt spid="241672"/>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3" presetClass="entr" presetSubtype="36" fill="hold" grpId="0" nodeType="afterEffect">
                                  <p:stCondLst>
                                    <p:cond delay="0"/>
                                  </p:stCondLst>
                                  <p:childTnLst>
                                    <p:set>
                                      <p:cBhvr>
                                        <p:cTn id="23" dur="1" fill="hold">
                                          <p:stCondLst>
                                            <p:cond delay="0"/>
                                          </p:stCondLst>
                                        </p:cTn>
                                        <p:tgtEl>
                                          <p:spTgt spid="241669"/>
                                        </p:tgtEl>
                                        <p:attrNameLst>
                                          <p:attrName>style.visibility</p:attrName>
                                        </p:attrNameLst>
                                      </p:cBhvr>
                                      <p:to>
                                        <p:strVal val="visible"/>
                                      </p:to>
                                    </p:set>
                                    <p:anim calcmode="lin" valueType="num">
                                      <p:cBhvr>
                                        <p:cTn id="24" dur="500" fill="hold"/>
                                        <p:tgtEl>
                                          <p:spTgt spid="241669"/>
                                        </p:tgtEl>
                                        <p:attrNameLst>
                                          <p:attrName>ppt_w</p:attrName>
                                        </p:attrNameLst>
                                      </p:cBhvr>
                                      <p:tavLst>
                                        <p:tav tm="0">
                                          <p:val>
                                            <p:strVal val="(6*min(max(#ppt_w*#ppt_h,.3),1)-7.4)/-.7*#ppt_w"/>
                                          </p:val>
                                        </p:tav>
                                        <p:tav tm="100000">
                                          <p:val>
                                            <p:strVal val="#ppt_w"/>
                                          </p:val>
                                        </p:tav>
                                      </p:tavLst>
                                    </p:anim>
                                    <p:anim calcmode="lin" valueType="num">
                                      <p:cBhvr>
                                        <p:cTn id="25" dur="500" fill="hold"/>
                                        <p:tgtEl>
                                          <p:spTgt spid="241669"/>
                                        </p:tgtEl>
                                        <p:attrNameLst>
                                          <p:attrName>ppt_h</p:attrName>
                                        </p:attrNameLst>
                                      </p:cBhvr>
                                      <p:tavLst>
                                        <p:tav tm="0">
                                          <p:val>
                                            <p:strVal val="(6*min(max(#ppt_w*#ppt_h,.3),1)-7.4)/-.7*#ppt_h"/>
                                          </p:val>
                                        </p:tav>
                                        <p:tav tm="100000">
                                          <p:val>
                                            <p:strVal val="#ppt_h"/>
                                          </p:val>
                                        </p:tav>
                                      </p:tavLst>
                                    </p:anim>
                                    <p:anim calcmode="lin" valueType="num">
                                      <p:cBhvr>
                                        <p:cTn id="26" dur="500" fill="hold"/>
                                        <p:tgtEl>
                                          <p:spTgt spid="241669"/>
                                        </p:tgtEl>
                                        <p:attrNameLst>
                                          <p:attrName>ppt_x</p:attrName>
                                        </p:attrNameLst>
                                      </p:cBhvr>
                                      <p:tavLst>
                                        <p:tav tm="0">
                                          <p:val>
                                            <p:fltVal val="0.5"/>
                                          </p:val>
                                        </p:tav>
                                        <p:tav tm="100000">
                                          <p:val>
                                            <p:strVal val="#ppt_x"/>
                                          </p:val>
                                        </p:tav>
                                      </p:tavLst>
                                    </p:anim>
                                    <p:anim calcmode="lin" valueType="num">
                                      <p:cBhvr>
                                        <p:cTn id="27" dur="500" fill="hold"/>
                                        <p:tgtEl>
                                          <p:spTgt spid="241669"/>
                                        </p:tgtEl>
                                        <p:attrNameLst>
                                          <p:attrName>ppt_y</p:attrName>
                                        </p:attrNameLst>
                                      </p:cBhvr>
                                      <p:tavLst>
                                        <p:tav tm="0">
                                          <p:val>
                                            <p:strVal val="1+(6*min(max(#ppt_w*#ppt_h,.3),1)-7.4)/-.7*#ppt_h/2"/>
                                          </p:val>
                                        </p:tav>
                                        <p:tav tm="100000">
                                          <p:val>
                                            <p:strVal val="#ppt_y"/>
                                          </p:val>
                                        </p:tav>
                                      </p:tavLst>
                                    </p:anim>
                                  </p:childTnLst>
                                </p:cTn>
                              </p:par>
                            </p:childTnLst>
                          </p:cTn>
                        </p:par>
                        <p:par>
                          <p:cTn id="28" fill="hold" nodeType="afterGroup">
                            <p:stCondLst>
                              <p:cond delay="1000"/>
                            </p:stCondLst>
                            <p:childTnLst>
                              <p:par>
                                <p:cTn id="29" presetID="23" presetClass="entr" presetSubtype="36" fill="hold" grpId="0" nodeType="afterEffect">
                                  <p:stCondLst>
                                    <p:cond delay="0"/>
                                  </p:stCondLst>
                                  <p:childTnLst>
                                    <p:set>
                                      <p:cBhvr>
                                        <p:cTn id="30" dur="1" fill="hold">
                                          <p:stCondLst>
                                            <p:cond delay="0"/>
                                          </p:stCondLst>
                                        </p:cTn>
                                        <p:tgtEl>
                                          <p:spTgt spid="241670"/>
                                        </p:tgtEl>
                                        <p:attrNameLst>
                                          <p:attrName>style.visibility</p:attrName>
                                        </p:attrNameLst>
                                      </p:cBhvr>
                                      <p:to>
                                        <p:strVal val="visible"/>
                                      </p:to>
                                    </p:set>
                                    <p:anim calcmode="lin" valueType="num">
                                      <p:cBhvr>
                                        <p:cTn id="31" dur="500" fill="hold"/>
                                        <p:tgtEl>
                                          <p:spTgt spid="241670"/>
                                        </p:tgtEl>
                                        <p:attrNameLst>
                                          <p:attrName>ppt_w</p:attrName>
                                        </p:attrNameLst>
                                      </p:cBhvr>
                                      <p:tavLst>
                                        <p:tav tm="0">
                                          <p:val>
                                            <p:strVal val="(6*min(max(#ppt_w*#ppt_h,.3),1)-7.4)/-.7*#ppt_w"/>
                                          </p:val>
                                        </p:tav>
                                        <p:tav tm="100000">
                                          <p:val>
                                            <p:strVal val="#ppt_w"/>
                                          </p:val>
                                        </p:tav>
                                      </p:tavLst>
                                    </p:anim>
                                    <p:anim calcmode="lin" valueType="num">
                                      <p:cBhvr>
                                        <p:cTn id="32" dur="500" fill="hold"/>
                                        <p:tgtEl>
                                          <p:spTgt spid="241670"/>
                                        </p:tgtEl>
                                        <p:attrNameLst>
                                          <p:attrName>ppt_h</p:attrName>
                                        </p:attrNameLst>
                                      </p:cBhvr>
                                      <p:tavLst>
                                        <p:tav tm="0">
                                          <p:val>
                                            <p:strVal val="(6*min(max(#ppt_w*#ppt_h,.3),1)-7.4)/-.7*#ppt_h"/>
                                          </p:val>
                                        </p:tav>
                                        <p:tav tm="100000">
                                          <p:val>
                                            <p:strVal val="#ppt_h"/>
                                          </p:val>
                                        </p:tav>
                                      </p:tavLst>
                                    </p:anim>
                                    <p:anim calcmode="lin" valueType="num">
                                      <p:cBhvr>
                                        <p:cTn id="33" dur="500" fill="hold"/>
                                        <p:tgtEl>
                                          <p:spTgt spid="241670"/>
                                        </p:tgtEl>
                                        <p:attrNameLst>
                                          <p:attrName>ppt_x</p:attrName>
                                        </p:attrNameLst>
                                      </p:cBhvr>
                                      <p:tavLst>
                                        <p:tav tm="0">
                                          <p:val>
                                            <p:fltVal val="0.5"/>
                                          </p:val>
                                        </p:tav>
                                        <p:tav tm="100000">
                                          <p:val>
                                            <p:strVal val="#ppt_x"/>
                                          </p:val>
                                        </p:tav>
                                      </p:tavLst>
                                    </p:anim>
                                    <p:anim calcmode="lin" valueType="num">
                                      <p:cBhvr>
                                        <p:cTn id="34" dur="500" fill="hold"/>
                                        <p:tgtEl>
                                          <p:spTgt spid="241670"/>
                                        </p:tgtEl>
                                        <p:attrNameLst>
                                          <p:attrName>ppt_y</p:attrName>
                                        </p:attrNameLst>
                                      </p:cBhvr>
                                      <p:tavLst>
                                        <p:tav tm="0">
                                          <p:val>
                                            <p:strVal val="1+(6*min(max(#ppt_w*#ppt_h,.3),1)-7.4)/-.7*#ppt_h/2"/>
                                          </p:val>
                                        </p:tav>
                                        <p:tav tm="100000">
                                          <p:val>
                                            <p:strVal val="#ppt_y"/>
                                          </p:val>
                                        </p:tav>
                                      </p:tavLst>
                                    </p:anim>
                                  </p:childTnLst>
                                </p:cTn>
                              </p:par>
                            </p:childTnLst>
                          </p:cTn>
                        </p:par>
                        <p:par>
                          <p:cTn id="35" fill="hold" nodeType="afterGroup">
                            <p:stCondLst>
                              <p:cond delay="1500"/>
                            </p:stCondLst>
                            <p:childTnLst>
                              <p:par>
                                <p:cTn id="36" presetID="23" presetClass="entr" presetSubtype="36" fill="hold" grpId="0" nodeType="afterEffect">
                                  <p:stCondLst>
                                    <p:cond delay="0"/>
                                  </p:stCondLst>
                                  <p:childTnLst>
                                    <p:set>
                                      <p:cBhvr>
                                        <p:cTn id="37" dur="1" fill="hold">
                                          <p:stCondLst>
                                            <p:cond delay="0"/>
                                          </p:stCondLst>
                                        </p:cTn>
                                        <p:tgtEl>
                                          <p:spTgt spid="241671"/>
                                        </p:tgtEl>
                                        <p:attrNameLst>
                                          <p:attrName>style.visibility</p:attrName>
                                        </p:attrNameLst>
                                      </p:cBhvr>
                                      <p:to>
                                        <p:strVal val="visible"/>
                                      </p:to>
                                    </p:set>
                                    <p:anim calcmode="lin" valueType="num">
                                      <p:cBhvr>
                                        <p:cTn id="38" dur="500" fill="hold"/>
                                        <p:tgtEl>
                                          <p:spTgt spid="241671"/>
                                        </p:tgtEl>
                                        <p:attrNameLst>
                                          <p:attrName>ppt_w</p:attrName>
                                        </p:attrNameLst>
                                      </p:cBhvr>
                                      <p:tavLst>
                                        <p:tav tm="0">
                                          <p:val>
                                            <p:strVal val="(6*min(max(#ppt_w*#ppt_h,.3),1)-7.4)/-.7*#ppt_w"/>
                                          </p:val>
                                        </p:tav>
                                        <p:tav tm="100000">
                                          <p:val>
                                            <p:strVal val="#ppt_w"/>
                                          </p:val>
                                        </p:tav>
                                      </p:tavLst>
                                    </p:anim>
                                    <p:anim calcmode="lin" valueType="num">
                                      <p:cBhvr>
                                        <p:cTn id="39" dur="500" fill="hold"/>
                                        <p:tgtEl>
                                          <p:spTgt spid="241671"/>
                                        </p:tgtEl>
                                        <p:attrNameLst>
                                          <p:attrName>ppt_h</p:attrName>
                                        </p:attrNameLst>
                                      </p:cBhvr>
                                      <p:tavLst>
                                        <p:tav tm="0">
                                          <p:val>
                                            <p:strVal val="(6*min(max(#ppt_w*#ppt_h,.3),1)-7.4)/-.7*#ppt_h"/>
                                          </p:val>
                                        </p:tav>
                                        <p:tav tm="100000">
                                          <p:val>
                                            <p:strVal val="#ppt_h"/>
                                          </p:val>
                                        </p:tav>
                                      </p:tavLst>
                                    </p:anim>
                                    <p:anim calcmode="lin" valueType="num">
                                      <p:cBhvr>
                                        <p:cTn id="40" dur="500" fill="hold"/>
                                        <p:tgtEl>
                                          <p:spTgt spid="241671"/>
                                        </p:tgtEl>
                                        <p:attrNameLst>
                                          <p:attrName>ppt_x</p:attrName>
                                        </p:attrNameLst>
                                      </p:cBhvr>
                                      <p:tavLst>
                                        <p:tav tm="0">
                                          <p:val>
                                            <p:fltVal val="0.5"/>
                                          </p:val>
                                        </p:tav>
                                        <p:tav tm="100000">
                                          <p:val>
                                            <p:strVal val="#ppt_x"/>
                                          </p:val>
                                        </p:tav>
                                      </p:tavLst>
                                    </p:anim>
                                    <p:anim calcmode="lin" valueType="num">
                                      <p:cBhvr>
                                        <p:cTn id="41" dur="500" fill="hold"/>
                                        <p:tgtEl>
                                          <p:spTgt spid="241671"/>
                                        </p:tgtEl>
                                        <p:attrNameLst>
                                          <p:attrName>ppt_y</p:attrName>
                                        </p:attrNameLst>
                                      </p:cBhvr>
                                      <p:tavLst>
                                        <p:tav tm="0">
                                          <p:val>
                                            <p:strVal val="1+(6*min(max(#ppt_w*#ppt_h,.3),1)-7.4)/-.7*#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241668"/>
                                        </p:tgtEl>
                                        <p:attrNameLst>
                                          <p:attrName>style.visibility</p:attrName>
                                        </p:attrNameLst>
                                      </p:cBhvr>
                                      <p:to>
                                        <p:strVal val="visible"/>
                                      </p:to>
                                    </p:set>
                                    <p:anim calcmode="lin" valueType="num">
                                      <p:cBhvr additive="base">
                                        <p:cTn id="46" dur="500" fill="hold"/>
                                        <p:tgtEl>
                                          <p:spTgt spid="241668"/>
                                        </p:tgtEl>
                                        <p:attrNameLst>
                                          <p:attrName>ppt_x</p:attrName>
                                        </p:attrNameLst>
                                      </p:cBhvr>
                                      <p:tavLst>
                                        <p:tav tm="0">
                                          <p:val>
                                            <p:strVal val="0-#ppt_w/2"/>
                                          </p:val>
                                        </p:tav>
                                        <p:tav tm="100000">
                                          <p:val>
                                            <p:strVal val="#ppt_x"/>
                                          </p:val>
                                        </p:tav>
                                      </p:tavLst>
                                    </p:anim>
                                    <p:anim calcmode="lin" valueType="num">
                                      <p:cBhvr additive="base">
                                        <p:cTn id="47" dur="500" fill="hold"/>
                                        <p:tgtEl>
                                          <p:spTgt spid="241668"/>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241673"/>
                                        </p:tgtEl>
                                        <p:attrNameLst>
                                          <p:attrName>style.visibility</p:attrName>
                                        </p:attrNameLst>
                                      </p:cBhvr>
                                      <p:to>
                                        <p:strVal val="visible"/>
                                      </p:to>
                                    </p:set>
                                    <p:anim calcmode="lin" valueType="num">
                                      <p:cBhvr additive="base">
                                        <p:cTn id="52" dur="500" fill="hold"/>
                                        <p:tgtEl>
                                          <p:spTgt spid="241673"/>
                                        </p:tgtEl>
                                        <p:attrNameLst>
                                          <p:attrName>ppt_x</p:attrName>
                                        </p:attrNameLst>
                                      </p:cBhvr>
                                      <p:tavLst>
                                        <p:tav tm="0">
                                          <p:val>
                                            <p:strVal val="0-#ppt_w/2"/>
                                          </p:val>
                                        </p:tav>
                                        <p:tav tm="100000">
                                          <p:val>
                                            <p:strVal val="#ppt_x"/>
                                          </p:val>
                                        </p:tav>
                                      </p:tavLst>
                                    </p:anim>
                                    <p:anim calcmode="lin" valueType="num">
                                      <p:cBhvr additive="base">
                                        <p:cTn id="53" dur="500" fill="hold"/>
                                        <p:tgtEl>
                                          <p:spTgt spid="241673"/>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41676"/>
                                        </p:tgtEl>
                                        <p:attrNameLst>
                                          <p:attrName>style.visibility</p:attrName>
                                        </p:attrNameLst>
                                      </p:cBhvr>
                                      <p:to>
                                        <p:strVal val="visible"/>
                                      </p:to>
                                    </p:set>
                                    <p:anim calcmode="lin" valueType="num">
                                      <p:cBhvr additive="base">
                                        <p:cTn id="58" dur="500" fill="hold"/>
                                        <p:tgtEl>
                                          <p:spTgt spid="241676"/>
                                        </p:tgtEl>
                                        <p:attrNameLst>
                                          <p:attrName>ppt_x</p:attrName>
                                        </p:attrNameLst>
                                      </p:cBhvr>
                                      <p:tavLst>
                                        <p:tav tm="0">
                                          <p:val>
                                            <p:strVal val="#ppt_x"/>
                                          </p:val>
                                        </p:tav>
                                        <p:tav tm="100000">
                                          <p:val>
                                            <p:strVal val="#ppt_x"/>
                                          </p:val>
                                        </p:tav>
                                      </p:tavLst>
                                    </p:anim>
                                    <p:anim calcmode="lin" valueType="num">
                                      <p:cBhvr additive="base">
                                        <p:cTn id="59" dur="500" fill="hold"/>
                                        <p:tgtEl>
                                          <p:spTgt spid="241676"/>
                                        </p:tgtEl>
                                        <p:attrNameLst>
                                          <p:attrName>ppt_y</p:attrName>
                                        </p:attrNameLst>
                                      </p:cBhvr>
                                      <p:tavLst>
                                        <p:tav tm="0">
                                          <p:val>
                                            <p:strVal val="1+#ppt_h/2"/>
                                          </p:val>
                                        </p:tav>
                                        <p:tav tm="100000">
                                          <p:val>
                                            <p:strVal val="#ppt_y"/>
                                          </p:val>
                                        </p:tav>
                                      </p:tavLst>
                                    </p:anim>
                                  </p:childTnLst>
                                </p:cTn>
                              </p:par>
                            </p:childTnLst>
                          </p:cTn>
                        </p:par>
                        <p:par>
                          <p:cTn id="60" fill="hold" nodeType="afterGroup">
                            <p:stCondLst>
                              <p:cond delay="500"/>
                            </p:stCondLst>
                            <p:childTnLst>
                              <p:par>
                                <p:cTn id="61" presetID="23" presetClass="entr" presetSubtype="288" fill="hold" grpId="0" nodeType="afterEffect">
                                  <p:stCondLst>
                                    <p:cond delay="0"/>
                                  </p:stCondLst>
                                  <p:childTnLst>
                                    <p:set>
                                      <p:cBhvr>
                                        <p:cTn id="62" dur="1" fill="hold">
                                          <p:stCondLst>
                                            <p:cond delay="0"/>
                                          </p:stCondLst>
                                        </p:cTn>
                                        <p:tgtEl>
                                          <p:spTgt spid="241674"/>
                                        </p:tgtEl>
                                        <p:attrNameLst>
                                          <p:attrName>style.visibility</p:attrName>
                                        </p:attrNameLst>
                                      </p:cBhvr>
                                      <p:to>
                                        <p:strVal val="visible"/>
                                      </p:to>
                                    </p:set>
                                    <p:anim calcmode="lin" valueType="num">
                                      <p:cBhvr>
                                        <p:cTn id="63" dur="500" fill="hold"/>
                                        <p:tgtEl>
                                          <p:spTgt spid="241674"/>
                                        </p:tgtEl>
                                        <p:attrNameLst>
                                          <p:attrName>ppt_w</p:attrName>
                                        </p:attrNameLst>
                                      </p:cBhvr>
                                      <p:tavLst>
                                        <p:tav tm="0">
                                          <p:val>
                                            <p:strVal val="4/3*#ppt_w"/>
                                          </p:val>
                                        </p:tav>
                                        <p:tav tm="100000">
                                          <p:val>
                                            <p:strVal val="#ppt_w"/>
                                          </p:val>
                                        </p:tav>
                                      </p:tavLst>
                                    </p:anim>
                                    <p:anim calcmode="lin" valueType="num">
                                      <p:cBhvr>
                                        <p:cTn id="64" dur="500" fill="hold"/>
                                        <p:tgtEl>
                                          <p:spTgt spid="241674"/>
                                        </p:tgtEl>
                                        <p:attrNameLst>
                                          <p:attrName>ppt_h</p:attrName>
                                        </p:attrNameLst>
                                      </p:cBhvr>
                                      <p:tavLst>
                                        <p:tav tm="0">
                                          <p:val>
                                            <p:strVal val="4/3*#ppt_h"/>
                                          </p:val>
                                        </p:tav>
                                        <p:tav tm="100000">
                                          <p:val>
                                            <p:strVal val="#ppt_h"/>
                                          </p:val>
                                        </p:tav>
                                      </p:tavLst>
                                    </p:anim>
                                  </p:childTnLst>
                                </p:cTn>
                              </p:par>
                            </p:childTnLst>
                          </p:cTn>
                        </p:par>
                        <p:par>
                          <p:cTn id="65" fill="hold" nodeType="afterGroup">
                            <p:stCondLst>
                              <p:cond delay="1000"/>
                            </p:stCondLst>
                            <p:childTnLst>
                              <p:par>
                                <p:cTn id="66" presetID="2" presetClass="entr" presetSubtype="1" fill="hold" grpId="0" nodeType="afterEffect">
                                  <p:stCondLst>
                                    <p:cond delay="0"/>
                                  </p:stCondLst>
                                  <p:childTnLst>
                                    <p:set>
                                      <p:cBhvr>
                                        <p:cTn id="67" dur="1" fill="hold">
                                          <p:stCondLst>
                                            <p:cond delay="0"/>
                                          </p:stCondLst>
                                        </p:cTn>
                                        <p:tgtEl>
                                          <p:spTgt spid="241675"/>
                                        </p:tgtEl>
                                        <p:attrNameLst>
                                          <p:attrName>style.visibility</p:attrName>
                                        </p:attrNameLst>
                                      </p:cBhvr>
                                      <p:to>
                                        <p:strVal val="visible"/>
                                      </p:to>
                                    </p:set>
                                    <p:anim calcmode="lin" valueType="num">
                                      <p:cBhvr additive="base">
                                        <p:cTn id="68" dur="500" fill="hold"/>
                                        <p:tgtEl>
                                          <p:spTgt spid="241675"/>
                                        </p:tgtEl>
                                        <p:attrNameLst>
                                          <p:attrName>ppt_x</p:attrName>
                                        </p:attrNameLst>
                                      </p:cBhvr>
                                      <p:tavLst>
                                        <p:tav tm="0">
                                          <p:val>
                                            <p:strVal val="#ppt_x"/>
                                          </p:val>
                                        </p:tav>
                                        <p:tav tm="100000">
                                          <p:val>
                                            <p:strVal val="#ppt_x"/>
                                          </p:val>
                                        </p:tav>
                                      </p:tavLst>
                                    </p:anim>
                                    <p:anim calcmode="lin" valueType="num">
                                      <p:cBhvr additive="base">
                                        <p:cTn id="69" dur="500" fill="hold"/>
                                        <p:tgtEl>
                                          <p:spTgt spid="24167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autoUpdateAnimBg="0"/>
      <p:bldP spid="241667" grpId="0" autoUpdateAnimBg="0"/>
      <p:bldP spid="241668" grpId="0" autoUpdateAnimBg="0"/>
      <p:bldP spid="241669" grpId="0" autoUpdateAnimBg="0"/>
      <p:bldP spid="241670" grpId="0" autoUpdateAnimBg="0"/>
      <p:bldP spid="241671" grpId="0" autoUpdateAnimBg="0"/>
      <p:bldP spid="241672" grpId="0" animBg="1"/>
      <p:bldP spid="241673" grpId="0" autoUpdateAnimBg="0"/>
      <p:bldP spid="241674" grpId="0" autoUpdateAnimBg="0"/>
      <p:bldP spid="241675" grpId="0" autoUpdateAnimBg="0"/>
      <p:bldP spid="2416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3" name="Rectangle 13"/>
          <p:cNvSpPr>
            <a:spLocks noChangeArrowheads="1"/>
          </p:cNvSpPr>
          <p:nvPr/>
        </p:nvSpPr>
        <p:spPr bwMode="auto">
          <a:xfrm>
            <a:off x="468313" y="1484313"/>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FF00"/>
                </a:solidFill>
                <a:latin typeface="思源黑体 CN Heavy" panose="020B0A00000000000000" pitchFamily="34" charset="-122"/>
                <a:ea typeface="思源黑体 CN Heavy" panose="020B0A00000000000000" pitchFamily="34" charset="-122"/>
              </a:rPr>
              <a:t>（一）病原体</a:t>
            </a:r>
          </a:p>
        </p:txBody>
      </p:sp>
      <p:pic>
        <p:nvPicPr>
          <p:cNvPr id="184334" name="Picture 14" descr="病原体的致病力"/>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205038"/>
            <a:ext cx="7993063"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0" name="组合 4"/>
          <p:cNvGrpSpPr>
            <a:grpSpLocks/>
          </p:cNvGrpSpPr>
          <p:nvPr/>
        </p:nvGrpSpPr>
        <p:grpSpPr bwMode="auto">
          <a:xfrm>
            <a:off x="6350" y="247650"/>
            <a:ext cx="9274175" cy="677863"/>
            <a:chOff x="-12700" y="312738"/>
            <a:chExt cx="9274096" cy="678304"/>
          </a:xfrm>
        </p:grpSpPr>
        <p:sp>
          <p:nvSpPr>
            <p:cNvPr id="6" name="矩形 5"/>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22"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dirty="0">
                  <a:solidFill>
                    <a:schemeClr val="bg1"/>
                  </a:solidFill>
                  <a:latin typeface="思源黑体 CN Regular" panose="020B0500000000000000" pitchFamily="34" charset="-122"/>
                  <a:ea typeface="思源黑体 CN Regular" panose="020B0500000000000000" pitchFamily="34" charset="-122"/>
                </a:rPr>
                <a:t>二、</a:t>
              </a:r>
              <a:r>
                <a:rPr kumimoji="1" lang="zh-CN" altLang="en-US" sz="3600" dirty="0">
                  <a:solidFill>
                    <a:schemeClr val="bg1"/>
                  </a:solidFill>
                  <a:latin typeface="思源黑体 CN Regular" panose="020B0500000000000000" pitchFamily="34" charset="-122"/>
                  <a:ea typeface="思源黑体 CN Regular" panose="020B0500000000000000" pitchFamily="34" charset="-122"/>
                </a:rPr>
                <a:t>决定传染结局的三大因素</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33"/>
                                        </p:tgtEl>
                                        <p:attrNameLst>
                                          <p:attrName>style.visibility</p:attrName>
                                        </p:attrNameLst>
                                      </p:cBhvr>
                                      <p:to>
                                        <p:strVal val="visible"/>
                                      </p:to>
                                    </p:set>
                                    <p:anim calcmode="lin" valueType="num">
                                      <p:cBhvr additive="base">
                                        <p:cTn id="7" dur="500" fill="hold"/>
                                        <p:tgtEl>
                                          <p:spTgt spid="184333"/>
                                        </p:tgtEl>
                                        <p:attrNameLst>
                                          <p:attrName>ppt_x</p:attrName>
                                        </p:attrNameLst>
                                      </p:cBhvr>
                                      <p:tavLst>
                                        <p:tav tm="0">
                                          <p:val>
                                            <p:strVal val="0-#ppt_w/2"/>
                                          </p:val>
                                        </p:tav>
                                        <p:tav tm="100000">
                                          <p:val>
                                            <p:strVal val="#ppt_x"/>
                                          </p:val>
                                        </p:tav>
                                      </p:tavLst>
                                    </p:anim>
                                    <p:anim calcmode="lin" valueType="num">
                                      <p:cBhvr additive="base">
                                        <p:cTn id="8" dur="500" fill="hold"/>
                                        <p:tgtEl>
                                          <p:spTgt spid="1843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184334"/>
                                        </p:tgtEl>
                                        <p:attrNameLst>
                                          <p:attrName>style.visibility</p:attrName>
                                        </p:attrNameLst>
                                      </p:cBhvr>
                                      <p:to>
                                        <p:strVal val="visible"/>
                                      </p:to>
                                    </p:set>
                                    <p:anim calcmode="lin" valueType="num">
                                      <p:cBhvr additive="base">
                                        <p:cTn id="13" dur="500" fill="hold"/>
                                        <p:tgtEl>
                                          <p:spTgt spid="184334"/>
                                        </p:tgtEl>
                                        <p:attrNameLst>
                                          <p:attrName>ppt_x</p:attrName>
                                        </p:attrNameLst>
                                      </p:cBhvr>
                                      <p:tavLst>
                                        <p:tav tm="0">
                                          <p:val>
                                            <p:strVal val="1+#ppt_w/2"/>
                                          </p:val>
                                        </p:tav>
                                        <p:tav tm="100000">
                                          <p:val>
                                            <p:strVal val="#ppt_x"/>
                                          </p:val>
                                        </p:tav>
                                      </p:tavLst>
                                    </p:anim>
                                    <p:anim calcmode="lin" valueType="num">
                                      <p:cBhvr additive="base">
                                        <p:cTn id="14" dur="500" fill="hold"/>
                                        <p:tgtEl>
                                          <p:spTgt spid="1843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2"/>
          <p:cNvSpPr>
            <a:spLocks/>
          </p:cNvSpPr>
          <p:nvPr/>
        </p:nvSpPr>
        <p:spPr bwMode="auto">
          <a:xfrm>
            <a:off x="4329113" y="3884613"/>
            <a:ext cx="76200" cy="76200"/>
          </a:xfrm>
          <a:prstGeom prst="leftBrace">
            <a:avLst>
              <a:gd name="adj1" fmla="val 8333"/>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72707" name="AutoShape 3"/>
          <p:cNvSpPr>
            <a:spLocks/>
          </p:cNvSpPr>
          <p:nvPr/>
        </p:nvSpPr>
        <p:spPr bwMode="auto">
          <a:xfrm>
            <a:off x="4176713" y="4011613"/>
            <a:ext cx="519112" cy="430212"/>
          </a:xfrm>
          <a:prstGeom prst="leftBrace">
            <a:avLst>
              <a:gd name="adj1" fmla="val 75000"/>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round/>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72708" name="AutoShape 4"/>
          <p:cNvSpPr>
            <a:spLocks/>
          </p:cNvSpPr>
          <p:nvPr/>
        </p:nvSpPr>
        <p:spPr bwMode="auto">
          <a:xfrm>
            <a:off x="1052513" y="5345113"/>
            <a:ext cx="519112" cy="430212"/>
          </a:xfrm>
          <a:prstGeom prst="leftBrace">
            <a:avLst>
              <a:gd name="adj1" fmla="val 100000"/>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round/>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Normal" panose="020B0400000000000000" pitchFamily="34" charset="-122"/>
              <a:ea typeface="思源黑体 CN Normal" panose="020B0400000000000000" pitchFamily="34" charset="-122"/>
            </a:endParaRPr>
          </a:p>
        </p:txBody>
      </p:sp>
      <p:sp>
        <p:nvSpPr>
          <p:cNvPr id="262151" name="Rectangle 7"/>
          <p:cNvSpPr>
            <a:spLocks noChangeArrowheads="1"/>
          </p:cNvSpPr>
          <p:nvPr/>
        </p:nvSpPr>
        <p:spPr bwMode="auto">
          <a:xfrm>
            <a:off x="298450" y="1125538"/>
            <a:ext cx="5237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bg1"/>
                </a:solidFill>
                <a:latin typeface="思源黑体 CN Normal" panose="020B0400000000000000" pitchFamily="34" charset="-122"/>
                <a:ea typeface="思源黑体 CN Normal" panose="020B0400000000000000" pitchFamily="34" charset="-122"/>
                <a:sym typeface="Symbol" panose="05050102010706020507" pitchFamily="18" charset="2"/>
              </a:rPr>
              <a:t>１、中枢免疫器官（一级淋巴器官）</a:t>
            </a:r>
          </a:p>
        </p:txBody>
      </p:sp>
      <p:sp>
        <p:nvSpPr>
          <p:cNvPr id="262152" name="Rectangle 8"/>
          <p:cNvSpPr>
            <a:spLocks noChangeArrowheads="1"/>
          </p:cNvSpPr>
          <p:nvPr/>
        </p:nvSpPr>
        <p:spPr bwMode="auto">
          <a:xfrm>
            <a:off x="539750" y="1797050"/>
            <a:ext cx="8220075" cy="831850"/>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rPr>
              <a:t>(1) </a:t>
            </a: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骨髓（</a:t>
            </a:r>
            <a:r>
              <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rPr>
              <a:t>bone    marrow</a:t>
            </a: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a:t>
            </a:r>
          </a:p>
          <a:p>
            <a:pPr eaLnBrk="1" hangingPunct="1">
              <a:spcBef>
                <a:spcPct val="0"/>
              </a:spcBef>
              <a:buFontTx/>
              <a:buNone/>
            </a:pP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          </a:t>
            </a:r>
            <a:r>
              <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rPr>
              <a:t>——T</a:t>
            </a: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a:t>
            </a:r>
            <a:r>
              <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rPr>
              <a:t>B</a:t>
            </a: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细胞的发源地，</a:t>
            </a:r>
            <a:r>
              <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rPr>
              <a:t>B</a:t>
            </a: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细胞成熟场所</a:t>
            </a:r>
          </a:p>
        </p:txBody>
      </p:sp>
      <p:sp>
        <p:nvSpPr>
          <p:cNvPr id="262153" name="Rectangle 9"/>
          <p:cNvSpPr>
            <a:spLocks noChangeArrowheads="1"/>
          </p:cNvSpPr>
          <p:nvPr/>
        </p:nvSpPr>
        <p:spPr bwMode="auto">
          <a:xfrm>
            <a:off x="539750" y="3021013"/>
            <a:ext cx="8208963" cy="1273175"/>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rPr>
              <a:t> (2) </a:t>
            </a: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胸腺（</a:t>
            </a:r>
            <a:r>
              <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rPr>
              <a:t>thymus</a:t>
            </a: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a:t>
            </a:r>
          </a:p>
          <a:p>
            <a:pPr eaLnBrk="1" hangingPunct="1">
              <a:buFontTx/>
              <a:buNone/>
            </a:pP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     内：髓质 </a:t>
            </a:r>
            <a:r>
              <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rPr>
              <a:t>(</a:t>
            </a: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上皮网状细胞构成</a:t>
            </a:r>
            <a:r>
              <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rPr>
              <a:t>) ;  </a:t>
            </a: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外：皮质 </a:t>
            </a:r>
            <a:r>
              <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rPr>
              <a:t>(</a:t>
            </a:r>
            <a:r>
              <a:rPr kumimoji="1" lang="zh-CN"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淋巴细胞构成</a:t>
            </a:r>
            <a:r>
              <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rPr>
              <a:t>)</a:t>
            </a:r>
            <a:r>
              <a:rPr kumimoji="1" lang="en-US" altLang="en-US" sz="2400" b="1" dirty="0">
                <a:latin typeface="思源黑体 CN Normal" panose="020B0400000000000000" pitchFamily="34" charset="-122"/>
                <a:ea typeface="思源黑体 CN Normal" panose="020B0400000000000000" pitchFamily="34" charset="-122"/>
                <a:sym typeface="Symbol" panose="05050102010706020507" pitchFamily="18" charset="2"/>
              </a:rPr>
              <a:t> </a:t>
            </a:r>
            <a:endParaRPr kumimoji="1" lang="en-US" altLang="zh-CN" sz="2400" b="1" dirty="0">
              <a:latin typeface="思源黑体 CN Normal" panose="020B0400000000000000" pitchFamily="34" charset="-122"/>
              <a:ea typeface="思源黑体 CN Normal" panose="020B0400000000000000" pitchFamily="34" charset="-122"/>
              <a:sym typeface="Symbol" panose="05050102010706020507" pitchFamily="18" charset="2"/>
            </a:endParaRPr>
          </a:p>
        </p:txBody>
      </p:sp>
      <p:sp>
        <p:nvSpPr>
          <p:cNvPr id="262154" name="Rectangle 10"/>
          <p:cNvSpPr>
            <a:spLocks noChangeArrowheads="1"/>
          </p:cNvSpPr>
          <p:nvPr/>
        </p:nvSpPr>
        <p:spPr bwMode="auto">
          <a:xfrm>
            <a:off x="539750" y="4741863"/>
            <a:ext cx="8220075" cy="831850"/>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思源黑体 CN Normal" panose="020B0400000000000000" pitchFamily="34" charset="-122"/>
                <a:ea typeface="思源黑体 CN Normal" panose="020B0400000000000000" pitchFamily="34" charset="-122"/>
                <a:sym typeface="Symbol" panose="05050102010706020507" pitchFamily="18" charset="2"/>
              </a:rPr>
              <a:t> (3) </a:t>
            </a:r>
            <a:r>
              <a:rPr kumimoji="1" lang="zh-CN" altLang="en-US" sz="2400" b="1">
                <a:latin typeface="思源黑体 CN Normal" panose="020B0400000000000000" pitchFamily="34" charset="-122"/>
                <a:ea typeface="思源黑体 CN Normal" panose="020B0400000000000000" pitchFamily="34" charset="-122"/>
                <a:sym typeface="Symbol" panose="05050102010706020507" pitchFamily="18" charset="2"/>
              </a:rPr>
              <a:t>法氏囊或类囊器官（</a:t>
            </a:r>
            <a:r>
              <a:rPr kumimoji="1" lang="en-US" altLang="zh-CN" sz="2400" b="1">
                <a:latin typeface="思源黑体 CN Normal" panose="020B0400000000000000" pitchFamily="34" charset="-122"/>
                <a:ea typeface="思源黑体 CN Normal" panose="020B0400000000000000" pitchFamily="34" charset="-122"/>
                <a:sym typeface="Symbol" panose="05050102010706020507" pitchFamily="18" charset="2"/>
              </a:rPr>
              <a:t>bursa  of  Fabricins</a:t>
            </a:r>
            <a:r>
              <a:rPr kumimoji="1" lang="zh-CN" altLang="en-US" sz="2400" b="1">
                <a:latin typeface="思源黑体 CN Normal" panose="020B0400000000000000" pitchFamily="34" charset="-122"/>
                <a:ea typeface="思源黑体 CN Normal" panose="020B0400000000000000" pitchFamily="34" charset="-122"/>
                <a:sym typeface="Symbol" panose="05050102010706020507" pitchFamily="18" charset="2"/>
              </a:rPr>
              <a:t>）</a:t>
            </a:r>
          </a:p>
          <a:p>
            <a:pPr eaLnBrk="1" hangingPunct="1">
              <a:spcBef>
                <a:spcPct val="0"/>
              </a:spcBef>
              <a:buFontTx/>
              <a:buNone/>
            </a:pPr>
            <a:r>
              <a:rPr kumimoji="1" lang="zh-CN" altLang="en-US" sz="2400" b="1">
                <a:latin typeface="思源黑体 CN Normal" panose="020B0400000000000000" pitchFamily="34" charset="-122"/>
                <a:ea typeface="思源黑体 CN Normal" panose="020B0400000000000000" pitchFamily="34" charset="-122"/>
                <a:sym typeface="Symbol" panose="05050102010706020507" pitchFamily="18" charset="2"/>
              </a:rPr>
              <a:t>          </a:t>
            </a:r>
            <a:r>
              <a:rPr kumimoji="1" lang="en-US" altLang="zh-CN" sz="2400" b="1">
                <a:latin typeface="思源黑体 CN Normal" panose="020B0400000000000000" pitchFamily="34" charset="-122"/>
                <a:ea typeface="思源黑体 CN Normal" panose="020B0400000000000000" pitchFamily="34" charset="-122"/>
                <a:sym typeface="Symbol" panose="05050102010706020507" pitchFamily="18" charset="2"/>
              </a:rPr>
              <a:t>——</a:t>
            </a:r>
            <a:r>
              <a:rPr kumimoji="1" lang="zh-CN" altLang="en-US" sz="2400" b="1">
                <a:latin typeface="思源黑体 CN Normal" panose="020B0400000000000000" pitchFamily="34" charset="-122"/>
                <a:ea typeface="思源黑体 CN Normal" panose="020B0400000000000000" pitchFamily="34" charset="-122"/>
                <a:sym typeface="Symbol" panose="05050102010706020507" pitchFamily="18" charset="2"/>
              </a:rPr>
              <a:t>鸟类特有，</a:t>
            </a:r>
            <a:r>
              <a:rPr kumimoji="1" lang="en-US" altLang="zh-CN" sz="2400" b="1">
                <a:latin typeface="思源黑体 CN Normal" panose="020B0400000000000000" pitchFamily="34" charset="-122"/>
                <a:ea typeface="思源黑体 CN Normal" panose="020B0400000000000000" pitchFamily="34" charset="-122"/>
                <a:sym typeface="Symbol" panose="05050102010706020507" pitchFamily="18" charset="2"/>
              </a:rPr>
              <a:t>B</a:t>
            </a:r>
            <a:r>
              <a:rPr kumimoji="1" lang="zh-CN" altLang="en-US" sz="2400" b="1">
                <a:latin typeface="思源黑体 CN Normal" panose="020B0400000000000000" pitchFamily="34" charset="-122"/>
                <a:ea typeface="思源黑体 CN Normal" panose="020B0400000000000000" pitchFamily="34" charset="-122"/>
                <a:sym typeface="Symbol" panose="05050102010706020507" pitchFamily="18" charset="2"/>
              </a:rPr>
              <a:t>细胞成熟</a:t>
            </a:r>
          </a:p>
        </p:txBody>
      </p:sp>
      <p:grpSp>
        <p:nvGrpSpPr>
          <p:cNvPr id="72713" name="组合 11"/>
          <p:cNvGrpSpPr>
            <a:grpSpLocks/>
          </p:cNvGrpSpPr>
          <p:nvPr/>
        </p:nvGrpSpPr>
        <p:grpSpPr bwMode="auto">
          <a:xfrm>
            <a:off x="11113" y="246063"/>
            <a:ext cx="9274175" cy="677862"/>
            <a:chOff x="-12700" y="312738"/>
            <a:chExt cx="9274096" cy="678304"/>
          </a:xfrm>
        </p:grpSpPr>
        <p:sp>
          <p:nvSpPr>
            <p:cNvPr id="13" name="矩形 12"/>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2715"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dirty="0">
                  <a:solidFill>
                    <a:schemeClr val="bg1"/>
                  </a:solidFill>
                  <a:latin typeface="思源黑体 CN Medium" panose="020B0600000000000000" pitchFamily="34" charset="-122"/>
                  <a:ea typeface="思源黑体 CN Medium" panose="020B0600000000000000" pitchFamily="34" charset="-122"/>
                </a:rPr>
                <a:t>一、免疫器官</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2151"/>
                                        </p:tgtEl>
                                        <p:attrNameLst>
                                          <p:attrName>style.visibility</p:attrName>
                                        </p:attrNameLst>
                                      </p:cBhvr>
                                      <p:to>
                                        <p:strVal val="visible"/>
                                      </p:to>
                                    </p:set>
                                    <p:anim calcmode="lin" valueType="num">
                                      <p:cBhvr additive="base">
                                        <p:cTn id="7" dur="500" fill="hold"/>
                                        <p:tgtEl>
                                          <p:spTgt spid="262151"/>
                                        </p:tgtEl>
                                        <p:attrNameLst>
                                          <p:attrName>ppt_x</p:attrName>
                                        </p:attrNameLst>
                                      </p:cBhvr>
                                      <p:tavLst>
                                        <p:tav tm="0">
                                          <p:val>
                                            <p:strVal val="0-#ppt_w/2"/>
                                          </p:val>
                                        </p:tav>
                                        <p:tav tm="100000">
                                          <p:val>
                                            <p:strVal val="#ppt_x"/>
                                          </p:val>
                                        </p:tav>
                                      </p:tavLst>
                                    </p:anim>
                                    <p:anim calcmode="lin" valueType="num">
                                      <p:cBhvr additive="base">
                                        <p:cTn id="8" dur="500" fill="hold"/>
                                        <p:tgtEl>
                                          <p:spTgt spid="26215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2152"/>
                                        </p:tgtEl>
                                        <p:attrNameLst>
                                          <p:attrName>style.visibility</p:attrName>
                                        </p:attrNameLst>
                                      </p:cBhvr>
                                      <p:to>
                                        <p:strVal val="visible"/>
                                      </p:to>
                                    </p:set>
                                    <p:anim calcmode="lin" valueType="num">
                                      <p:cBhvr additive="base">
                                        <p:cTn id="13" dur="500" fill="hold"/>
                                        <p:tgtEl>
                                          <p:spTgt spid="262152"/>
                                        </p:tgtEl>
                                        <p:attrNameLst>
                                          <p:attrName>ppt_x</p:attrName>
                                        </p:attrNameLst>
                                      </p:cBhvr>
                                      <p:tavLst>
                                        <p:tav tm="0">
                                          <p:val>
                                            <p:strVal val="1+#ppt_w/2"/>
                                          </p:val>
                                        </p:tav>
                                        <p:tav tm="100000">
                                          <p:val>
                                            <p:strVal val="#ppt_x"/>
                                          </p:val>
                                        </p:tav>
                                      </p:tavLst>
                                    </p:anim>
                                    <p:anim calcmode="lin" valueType="num">
                                      <p:cBhvr additive="base">
                                        <p:cTn id="14" dur="500" fill="hold"/>
                                        <p:tgtEl>
                                          <p:spTgt spid="26215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62153"/>
                                        </p:tgtEl>
                                        <p:attrNameLst>
                                          <p:attrName>style.visibility</p:attrName>
                                        </p:attrNameLst>
                                      </p:cBhvr>
                                      <p:to>
                                        <p:strVal val="visible"/>
                                      </p:to>
                                    </p:set>
                                    <p:anim calcmode="lin" valueType="num">
                                      <p:cBhvr additive="base">
                                        <p:cTn id="19" dur="500" fill="hold"/>
                                        <p:tgtEl>
                                          <p:spTgt spid="262153"/>
                                        </p:tgtEl>
                                        <p:attrNameLst>
                                          <p:attrName>ppt_x</p:attrName>
                                        </p:attrNameLst>
                                      </p:cBhvr>
                                      <p:tavLst>
                                        <p:tav tm="0">
                                          <p:val>
                                            <p:strVal val="0-#ppt_w/2"/>
                                          </p:val>
                                        </p:tav>
                                        <p:tav tm="100000">
                                          <p:val>
                                            <p:strVal val="#ppt_x"/>
                                          </p:val>
                                        </p:tav>
                                      </p:tavLst>
                                    </p:anim>
                                    <p:anim calcmode="lin" valueType="num">
                                      <p:cBhvr additive="base">
                                        <p:cTn id="20" dur="500" fill="hold"/>
                                        <p:tgtEl>
                                          <p:spTgt spid="26215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262154"/>
                                        </p:tgtEl>
                                        <p:attrNameLst>
                                          <p:attrName>style.visibility</p:attrName>
                                        </p:attrNameLst>
                                      </p:cBhvr>
                                      <p:to>
                                        <p:strVal val="visible"/>
                                      </p:to>
                                    </p:set>
                                    <p:anim calcmode="lin" valueType="num">
                                      <p:cBhvr additive="base">
                                        <p:cTn id="25" dur="500" fill="hold"/>
                                        <p:tgtEl>
                                          <p:spTgt spid="262154"/>
                                        </p:tgtEl>
                                        <p:attrNameLst>
                                          <p:attrName>ppt_x</p:attrName>
                                        </p:attrNameLst>
                                      </p:cBhvr>
                                      <p:tavLst>
                                        <p:tav tm="0">
                                          <p:val>
                                            <p:strVal val="1+#ppt_w/2"/>
                                          </p:val>
                                        </p:tav>
                                        <p:tav tm="100000">
                                          <p:val>
                                            <p:strVal val="#ppt_x"/>
                                          </p:val>
                                        </p:tav>
                                      </p:tavLst>
                                    </p:anim>
                                    <p:anim calcmode="lin" valueType="num">
                                      <p:cBhvr additive="base">
                                        <p:cTn id="26" dur="500" fill="hold"/>
                                        <p:tgtEl>
                                          <p:spTgt spid="2621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1" grpId="0"/>
      <p:bldP spid="262152" grpId="0" animBg="1"/>
      <p:bldP spid="262153" grpId="0" animBg="1"/>
      <p:bldP spid="26215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96875" y="1100138"/>
            <a:ext cx="6408738" cy="561975"/>
          </a:xfrm>
        </p:spPr>
        <p:txBody>
          <a:bodyPr/>
          <a:lstStyle/>
          <a:p>
            <a:pPr algn="l" eaLnBrk="1" hangingPunct="1"/>
            <a:r>
              <a:rPr lang="zh-CN" altLang="en-US" sz="2800" b="1" smtClean="0">
                <a:solidFill>
                  <a:schemeClr val="bg1"/>
                </a:solidFill>
                <a:latin typeface="思源黑体 CN Medium" panose="020B0600000000000000" pitchFamily="34" charset="-122"/>
                <a:ea typeface="思源黑体 CN Medium" panose="020B0600000000000000" pitchFamily="34" charset="-122"/>
                <a:sym typeface="Symbol" panose="05050102010706020507" pitchFamily="18" charset="2"/>
              </a:rPr>
              <a:t>２、周围免疫器官（二级淋巴器官）</a:t>
            </a:r>
          </a:p>
        </p:txBody>
      </p:sp>
      <p:sp>
        <p:nvSpPr>
          <p:cNvPr id="264195" name="Rectangle 3"/>
          <p:cNvSpPr>
            <a:spLocks noChangeArrowheads="1"/>
          </p:cNvSpPr>
          <p:nvPr/>
        </p:nvSpPr>
        <p:spPr bwMode="auto">
          <a:xfrm>
            <a:off x="1403350" y="1700213"/>
            <a:ext cx="6937375" cy="1568450"/>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kumimoji="1" lang="zh-CN" altLang="en-US" sz="2400" b="1" dirty="0">
                <a:latin typeface="思源黑体 CN Medium" panose="020B0600000000000000" pitchFamily="34" charset="-122"/>
                <a:ea typeface="思源黑体 CN Medium" panose="020B0600000000000000" pitchFamily="34" charset="-122"/>
                <a:sym typeface="Symbol" panose="05050102010706020507" pitchFamily="18" charset="2"/>
              </a:rPr>
              <a:t>接受抗原</a:t>
            </a:r>
            <a:r>
              <a:rPr kumimoji="1" lang="zh-CN" altLang="zh-CN" sz="2400" b="1" dirty="0">
                <a:latin typeface="思源黑体 CN Medium" panose="020B0600000000000000" pitchFamily="34" charset="-122"/>
                <a:ea typeface="思源黑体 CN Medium" panose="020B0600000000000000" pitchFamily="34" charset="-122"/>
                <a:sym typeface="Symbol" panose="05050102010706020507" pitchFamily="18" charset="2"/>
              </a:rPr>
              <a:t>刺激，产生免疫反应的主要场所</a:t>
            </a:r>
            <a:endParaRPr kumimoji="1" lang="zh-CN" altLang="en-US" sz="2400" b="1" dirty="0">
              <a:latin typeface="思源黑体 CN Medium" panose="020B0600000000000000" pitchFamily="34" charset="-122"/>
              <a:ea typeface="思源黑体 CN Medium" panose="020B0600000000000000" pitchFamily="34" charset="-122"/>
              <a:sym typeface="Symbol" panose="05050102010706020507" pitchFamily="18" charset="2"/>
            </a:endParaRPr>
          </a:p>
          <a:p>
            <a:pPr eaLnBrk="1" hangingPunct="1">
              <a:spcBef>
                <a:spcPct val="30000"/>
              </a:spcBef>
              <a:buFontTx/>
              <a:buNone/>
            </a:pPr>
            <a:r>
              <a:rPr kumimoji="1" lang="zh-CN" altLang="en-US" sz="2800" b="1" dirty="0">
                <a:solidFill>
                  <a:srgbClr val="7030A0"/>
                </a:solidFill>
                <a:latin typeface="思源黑体 CN Medium" panose="020B0600000000000000" pitchFamily="34" charset="-122"/>
                <a:ea typeface="思源黑体 CN Medium" panose="020B0600000000000000" pitchFamily="34" charset="-122"/>
                <a:sym typeface="Symbol" panose="05050102010706020507" pitchFamily="18" charset="2"/>
              </a:rPr>
              <a:t>          </a:t>
            </a:r>
            <a:r>
              <a:rPr kumimoji="1" lang="en-US" altLang="zh-CN" sz="2800" b="1" dirty="0">
                <a:solidFill>
                  <a:srgbClr val="7030A0"/>
                </a:solidFill>
                <a:latin typeface="思源黑体 CN Medium" panose="020B0600000000000000" pitchFamily="34" charset="-122"/>
                <a:ea typeface="思源黑体 CN Medium" panose="020B0600000000000000" pitchFamily="34" charset="-122"/>
                <a:sym typeface="Symbol" panose="05050102010706020507" pitchFamily="18" charset="2"/>
              </a:rPr>
              <a:t>B </a:t>
            </a:r>
            <a:r>
              <a:rPr kumimoji="1" lang="zh-CN" altLang="en-US" sz="2800" b="1" dirty="0">
                <a:solidFill>
                  <a:srgbClr val="7030A0"/>
                </a:solidFill>
                <a:latin typeface="思源黑体 CN Medium" panose="020B0600000000000000" pitchFamily="34" charset="-122"/>
                <a:ea typeface="思源黑体 CN Medium" panose="020B0600000000000000" pitchFamily="34" charset="-122"/>
                <a:sym typeface="Symbol" panose="05050102010706020507" pitchFamily="18" charset="2"/>
              </a:rPr>
              <a:t>细胞</a:t>
            </a:r>
            <a:r>
              <a:rPr kumimoji="1" lang="en-US" altLang="zh-CN" sz="2400" b="1" dirty="0">
                <a:latin typeface="思源黑体 CN Medium" panose="020B0600000000000000" pitchFamily="34" charset="-122"/>
                <a:ea typeface="思源黑体 CN Medium" panose="020B0600000000000000" pitchFamily="34" charset="-122"/>
                <a:sym typeface="Symbol" panose="05050102010706020507" pitchFamily="18" charset="2"/>
              </a:rPr>
              <a:t>——</a:t>
            </a:r>
            <a:r>
              <a:rPr kumimoji="1" lang="zh-CN" altLang="en-US" sz="2400" b="1" dirty="0">
                <a:latin typeface="思源黑体 CN Medium" panose="020B0600000000000000" pitchFamily="34" charset="-122"/>
                <a:ea typeface="思源黑体 CN Medium" panose="020B0600000000000000" pitchFamily="34" charset="-122"/>
                <a:sym typeface="Symbol" panose="05050102010706020507" pitchFamily="18" charset="2"/>
              </a:rPr>
              <a:t>浆细胞</a:t>
            </a:r>
            <a:r>
              <a:rPr kumimoji="1" lang="en-US" altLang="zh-CN" sz="2400" b="1" dirty="0">
                <a:latin typeface="思源黑体 CN Medium" panose="020B0600000000000000" pitchFamily="34" charset="-122"/>
                <a:ea typeface="思源黑体 CN Medium" panose="020B0600000000000000" pitchFamily="34" charset="-122"/>
                <a:sym typeface="Symbol" panose="05050102010706020507" pitchFamily="18" charset="2"/>
              </a:rPr>
              <a:t>——</a:t>
            </a:r>
            <a:r>
              <a:rPr kumimoji="1" lang="zh-CN" altLang="en-US" sz="2400" b="1" dirty="0">
                <a:latin typeface="思源黑体 CN Medium" panose="020B0600000000000000" pitchFamily="34" charset="-122"/>
                <a:ea typeface="思源黑体 CN Medium" panose="020B0600000000000000" pitchFamily="34" charset="-122"/>
                <a:sym typeface="Symbol" panose="05050102010706020507" pitchFamily="18" charset="2"/>
              </a:rPr>
              <a:t>体液免疫</a:t>
            </a:r>
          </a:p>
          <a:p>
            <a:pPr eaLnBrk="1" hangingPunct="1">
              <a:spcBef>
                <a:spcPct val="30000"/>
              </a:spcBef>
              <a:buFontTx/>
              <a:buNone/>
            </a:pPr>
            <a:r>
              <a:rPr kumimoji="1" lang="zh-CN" altLang="en-US" sz="2400" b="1" dirty="0">
                <a:solidFill>
                  <a:srgbClr val="EFEA22"/>
                </a:solidFill>
                <a:latin typeface="思源黑体 CN Medium" panose="020B0600000000000000" pitchFamily="34" charset="-122"/>
                <a:ea typeface="思源黑体 CN Medium" panose="020B0600000000000000" pitchFamily="34" charset="-122"/>
                <a:sym typeface="Symbol" panose="05050102010706020507" pitchFamily="18" charset="2"/>
              </a:rPr>
              <a:t>            </a:t>
            </a:r>
            <a:r>
              <a:rPr kumimoji="1" lang="en-US" altLang="zh-CN" sz="2800" b="1" dirty="0" smtClean="0">
                <a:solidFill>
                  <a:srgbClr val="7030A0"/>
                </a:solidFill>
                <a:latin typeface="思源黑体 CN Medium" panose="020B0600000000000000" pitchFamily="34" charset="-122"/>
                <a:ea typeface="思源黑体 CN Medium" panose="020B0600000000000000" pitchFamily="34" charset="-122"/>
                <a:sym typeface="Symbol" panose="05050102010706020507" pitchFamily="18" charset="2"/>
              </a:rPr>
              <a:t>T </a:t>
            </a:r>
            <a:r>
              <a:rPr kumimoji="1" lang="zh-CN" altLang="en-US" sz="2800" b="1" dirty="0" smtClean="0">
                <a:solidFill>
                  <a:srgbClr val="7030A0"/>
                </a:solidFill>
                <a:latin typeface="思源黑体 CN Medium" panose="020B0600000000000000" pitchFamily="34" charset="-122"/>
                <a:ea typeface="思源黑体 CN Medium" panose="020B0600000000000000" pitchFamily="34" charset="-122"/>
                <a:sym typeface="Symbol" panose="05050102010706020507" pitchFamily="18" charset="2"/>
              </a:rPr>
              <a:t>细胞</a:t>
            </a:r>
            <a:r>
              <a:rPr kumimoji="1" lang="en-US" altLang="zh-CN" sz="2400" b="1" dirty="0">
                <a:latin typeface="思源黑体 CN Medium" panose="020B0600000000000000" pitchFamily="34" charset="-122"/>
                <a:ea typeface="思源黑体 CN Medium" panose="020B0600000000000000" pitchFamily="34" charset="-122"/>
                <a:sym typeface="Symbol" panose="05050102010706020507" pitchFamily="18" charset="2"/>
              </a:rPr>
              <a:t>———</a:t>
            </a:r>
            <a:r>
              <a:rPr kumimoji="1" lang="zh-CN" altLang="en-US" sz="2400" b="1" dirty="0">
                <a:latin typeface="思源黑体 CN Medium" panose="020B0600000000000000" pitchFamily="34" charset="-122"/>
                <a:ea typeface="思源黑体 CN Medium" panose="020B0600000000000000" pitchFamily="34" charset="-122"/>
                <a:sym typeface="Symbol" panose="05050102010706020507" pitchFamily="18" charset="2"/>
              </a:rPr>
              <a:t>致敏</a:t>
            </a:r>
            <a:r>
              <a:rPr kumimoji="1" lang="en-US" altLang="zh-CN" sz="2400" b="1" dirty="0">
                <a:latin typeface="思源黑体 CN Medium" panose="020B0600000000000000" pitchFamily="34" charset="-122"/>
                <a:ea typeface="思源黑体 CN Medium" panose="020B0600000000000000" pitchFamily="34" charset="-122"/>
                <a:sym typeface="Symbol" panose="05050102010706020507" pitchFamily="18" charset="2"/>
              </a:rPr>
              <a:t>T</a:t>
            </a:r>
            <a:r>
              <a:rPr kumimoji="1" lang="zh-CN" altLang="en-US" sz="2400" b="1" dirty="0">
                <a:latin typeface="思源黑体 CN Medium" panose="020B0600000000000000" pitchFamily="34" charset="-122"/>
                <a:ea typeface="思源黑体 CN Medium" panose="020B0600000000000000" pitchFamily="34" charset="-122"/>
                <a:sym typeface="Symbol" panose="05050102010706020507" pitchFamily="18" charset="2"/>
              </a:rPr>
              <a:t>细胞</a:t>
            </a:r>
            <a:r>
              <a:rPr kumimoji="1" lang="en-US" altLang="zh-CN" sz="2400" b="1" dirty="0">
                <a:latin typeface="思源黑体 CN Medium" panose="020B0600000000000000" pitchFamily="34" charset="-122"/>
                <a:ea typeface="思源黑体 CN Medium" panose="020B0600000000000000" pitchFamily="34" charset="-122"/>
                <a:sym typeface="Symbol" panose="05050102010706020507" pitchFamily="18" charset="2"/>
              </a:rPr>
              <a:t>——</a:t>
            </a:r>
            <a:r>
              <a:rPr kumimoji="1" lang="zh-CN" altLang="en-US" sz="2400" b="1" dirty="0">
                <a:latin typeface="思源黑体 CN Medium" panose="020B0600000000000000" pitchFamily="34" charset="-122"/>
                <a:ea typeface="思源黑体 CN Medium" panose="020B0600000000000000" pitchFamily="34" charset="-122"/>
                <a:sym typeface="Symbol" panose="05050102010706020507" pitchFamily="18" charset="2"/>
              </a:rPr>
              <a:t>细胞免疫</a:t>
            </a:r>
          </a:p>
        </p:txBody>
      </p:sp>
      <p:sp>
        <p:nvSpPr>
          <p:cNvPr id="264196" name="Rectangle 4"/>
          <p:cNvSpPr>
            <a:spLocks noChangeArrowheads="1"/>
          </p:cNvSpPr>
          <p:nvPr/>
        </p:nvSpPr>
        <p:spPr bwMode="auto">
          <a:xfrm>
            <a:off x="611188" y="3700463"/>
            <a:ext cx="2651125" cy="46196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chemeClr val="bg1"/>
                </a:solidFill>
                <a:latin typeface="思源黑体 CN Medium" panose="020B0600000000000000" pitchFamily="34" charset="-122"/>
                <a:ea typeface="思源黑体 CN Medium" panose="020B0600000000000000" pitchFamily="34" charset="-122"/>
                <a:sym typeface="Symbol" panose="05050102010706020507" pitchFamily="18" charset="2"/>
              </a:rPr>
              <a:t>(</a:t>
            </a:r>
            <a:r>
              <a:rPr kumimoji="1" lang="zh-CN" altLang="zh-CN" sz="2400" b="1">
                <a:solidFill>
                  <a:schemeClr val="bg1"/>
                </a:solidFill>
                <a:latin typeface="思源黑体 CN Medium" panose="020B0600000000000000" pitchFamily="34" charset="-122"/>
                <a:ea typeface="思源黑体 CN Medium" panose="020B0600000000000000" pitchFamily="34" charset="-122"/>
                <a:sym typeface="Symbol" panose="05050102010706020507" pitchFamily="18" charset="2"/>
              </a:rPr>
              <a:t>1</a:t>
            </a:r>
            <a:r>
              <a:rPr kumimoji="1" lang="en-US" altLang="zh-CN" sz="2400" b="1">
                <a:solidFill>
                  <a:schemeClr val="bg1"/>
                </a:solidFill>
                <a:latin typeface="思源黑体 CN Medium" panose="020B0600000000000000" pitchFamily="34" charset="-122"/>
                <a:ea typeface="思源黑体 CN Medium" panose="020B0600000000000000" pitchFamily="34" charset="-122"/>
                <a:sym typeface="Symbol" panose="05050102010706020507" pitchFamily="18" charset="2"/>
              </a:rPr>
              <a:t>) </a:t>
            </a:r>
            <a:r>
              <a:rPr kumimoji="1" lang="zh-CN" altLang="zh-CN" sz="2400" b="1">
                <a:solidFill>
                  <a:schemeClr val="bg1"/>
                </a:solidFill>
                <a:latin typeface="思源黑体 CN Medium" panose="020B0600000000000000" pitchFamily="34" charset="-122"/>
                <a:ea typeface="思源黑体 CN Medium" panose="020B0600000000000000" pitchFamily="34" charset="-122"/>
                <a:sym typeface="Symbol" panose="05050102010706020507" pitchFamily="18" charset="2"/>
              </a:rPr>
              <a:t>脾（</a:t>
            </a:r>
            <a:r>
              <a:rPr kumimoji="1" lang="en-US" altLang="zh-CN" sz="2400" b="1">
                <a:solidFill>
                  <a:schemeClr val="bg1"/>
                </a:solidFill>
                <a:latin typeface="思源黑体 CN Medium" panose="020B0600000000000000" pitchFamily="34" charset="-122"/>
                <a:ea typeface="思源黑体 CN Medium" panose="020B0600000000000000" pitchFamily="34" charset="-122"/>
                <a:sym typeface="Symbol" panose="05050102010706020507" pitchFamily="18" charset="2"/>
              </a:rPr>
              <a:t>spleen</a:t>
            </a:r>
            <a:r>
              <a:rPr kumimoji="1" lang="zh-CN" altLang="en-US" sz="2400" b="1">
                <a:solidFill>
                  <a:schemeClr val="bg1"/>
                </a:solidFill>
                <a:latin typeface="思源黑体 CN Medium" panose="020B0600000000000000" pitchFamily="34" charset="-122"/>
                <a:ea typeface="思源黑体 CN Medium" panose="020B0600000000000000" pitchFamily="34" charset="-122"/>
                <a:sym typeface="Symbol" panose="05050102010706020507" pitchFamily="18" charset="2"/>
              </a:rPr>
              <a:t>）</a:t>
            </a:r>
          </a:p>
        </p:txBody>
      </p:sp>
      <p:sp>
        <p:nvSpPr>
          <p:cNvPr id="264197" name="Rectangle 5"/>
          <p:cNvSpPr>
            <a:spLocks noChangeArrowheads="1"/>
          </p:cNvSpPr>
          <p:nvPr/>
        </p:nvSpPr>
        <p:spPr bwMode="auto">
          <a:xfrm>
            <a:off x="1260475" y="4267200"/>
            <a:ext cx="7777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bg1"/>
                </a:solidFill>
                <a:latin typeface="思源黑体 CN Medium" panose="020B0600000000000000" pitchFamily="34" charset="-122"/>
                <a:ea typeface="思源黑体 CN Medium" panose="020B0600000000000000" pitchFamily="34" charset="-122"/>
                <a:sym typeface="Symbol" panose="05050102010706020507" pitchFamily="18" charset="2"/>
              </a:rPr>
              <a:t>体内最大淋巴器官，产致敏淋巴细胞和抗体 的重要部位</a:t>
            </a:r>
          </a:p>
        </p:txBody>
      </p:sp>
      <p:sp>
        <p:nvSpPr>
          <p:cNvPr id="264198" name="Rectangle 6"/>
          <p:cNvSpPr>
            <a:spLocks noChangeArrowheads="1"/>
          </p:cNvSpPr>
          <p:nvPr/>
        </p:nvSpPr>
        <p:spPr bwMode="auto">
          <a:xfrm>
            <a:off x="611188" y="5148263"/>
            <a:ext cx="1728787" cy="4667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chemeClr val="bg1"/>
                </a:solidFill>
                <a:latin typeface="思源黑体 CN Medium" panose="020B0600000000000000" pitchFamily="34" charset="-122"/>
                <a:ea typeface="思源黑体 CN Medium" panose="020B0600000000000000" pitchFamily="34" charset="-122"/>
                <a:sym typeface="Symbol" panose="05050102010706020507" pitchFamily="18" charset="2"/>
              </a:rPr>
              <a:t>(2) </a:t>
            </a:r>
            <a:r>
              <a:rPr kumimoji="1" lang="zh-CN" altLang="en-US" sz="2400" b="1">
                <a:solidFill>
                  <a:schemeClr val="bg1"/>
                </a:solidFill>
                <a:latin typeface="思源黑体 CN Medium" panose="020B0600000000000000" pitchFamily="34" charset="-122"/>
                <a:ea typeface="思源黑体 CN Medium" panose="020B0600000000000000" pitchFamily="34" charset="-122"/>
                <a:sym typeface="Symbol" panose="05050102010706020507" pitchFamily="18" charset="2"/>
              </a:rPr>
              <a:t>淋巴结</a:t>
            </a:r>
          </a:p>
        </p:txBody>
      </p:sp>
      <p:sp>
        <p:nvSpPr>
          <p:cNvPr id="264199" name="Rectangle 7"/>
          <p:cNvSpPr>
            <a:spLocks noChangeArrowheads="1"/>
          </p:cNvSpPr>
          <p:nvPr/>
        </p:nvSpPr>
        <p:spPr bwMode="auto">
          <a:xfrm>
            <a:off x="2339975" y="5160963"/>
            <a:ext cx="4765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45000"/>
              </a:spcBef>
              <a:buFontTx/>
              <a:buNone/>
            </a:pPr>
            <a:r>
              <a:rPr kumimoji="1" lang="en-US" altLang="zh-CN" sz="2400" b="1">
                <a:solidFill>
                  <a:schemeClr val="bg1"/>
                </a:solidFill>
                <a:latin typeface="思源黑体 CN Medium" panose="020B0600000000000000" pitchFamily="34" charset="-122"/>
                <a:ea typeface="思源黑体 CN Medium" panose="020B0600000000000000" pitchFamily="34" charset="-122"/>
              </a:rPr>
              <a:t>T</a:t>
            </a:r>
            <a:r>
              <a:rPr kumimoji="1" lang="zh-CN" altLang="en-US" sz="2400" b="1">
                <a:solidFill>
                  <a:schemeClr val="bg1"/>
                </a:solidFill>
                <a:latin typeface="思源黑体 CN Medium" panose="020B0600000000000000" pitchFamily="34" charset="-122"/>
                <a:ea typeface="思源黑体 CN Medium" panose="020B0600000000000000" pitchFamily="34" charset="-122"/>
              </a:rPr>
              <a:t>细胞约占</a:t>
            </a:r>
            <a:r>
              <a:rPr kumimoji="1" lang="en-US" altLang="zh-CN" sz="2400" b="1">
                <a:solidFill>
                  <a:schemeClr val="bg1"/>
                </a:solidFill>
                <a:latin typeface="思源黑体 CN Medium" panose="020B0600000000000000" pitchFamily="34" charset="-122"/>
                <a:ea typeface="思源黑体 CN Medium" panose="020B0600000000000000" pitchFamily="34" charset="-122"/>
              </a:rPr>
              <a:t>75%</a:t>
            </a:r>
            <a:r>
              <a:rPr kumimoji="1" lang="zh-CN" altLang="en-US" sz="2400" b="1">
                <a:solidFill>
                  <a:schemeClr val="bg1"/>
                </a:solidFill>
                <a:latin typeface="思源黑体 CN Medium" panose="020B0600000000000000" pitchFamily="34" charset="-122"/>
                <a:ea typeface="思源黑体 CN Medium" panose="020B0600000000000000" pitchFamily="34" charset="-122"/>
              </a:rPr>
              <a:t>，</a:t>
            </a:r>
            <a:r>
              <a:rPr kumimoji="1" lang="en-US" altLang="zh-CN" sz="2400" b="1">
                <a:solidFill>
                  <a:schemeClr val="bg1"/>
                </a:solidFill>
                <a:latin typeface="思源黑体 CN Medium" panose="020B0600000000000000" pitchFamily="34" charset="-122"/>
                <a:ea typeface="思源黑体 CN Medium" panose="020B0600000000000000" pitchFamily="34" charset="-122"/>
              </a:rPr>
              <a:t>B</a:t>
            </a:r>
            <a:r>
              <a:rPr kumimoji="1" lang="zh-CN" altLang="en-US" sz="2400" b="1">
                <a:solidFill>
                  <a:schemeClr val="bg1"/>
                </a:solidFill>
                <a:latin typeface="思源黑体 CN Medium" panose="020B0600000000000000" pitchFamily="34" charset="-122"/>
                <a:ea typeface="思源黑体 CN Medium" panose="020B0600000000000000" pitchFamily="34" charset="-122"/>
              </a:rPr>
              <a:t>细胞约占</a:t>
            </a:r>
            <a:r>
              <a:rPr kumimoji="1" lang="en-US" altLang="zh-CN" sz="2400" b="1">
                <a:solidFill>
                  <a:schemeClr val="bg1"/>
                </a:solidFill>
                <a:latin typeface="思源黑体 CN Medium" panose="020B0600000000000000" pitchFamily="34" charset="-122"/>
                <a:ea typeface="思源黑体 CN Medium" panose="020B0600000000000000" pitchFamily="34" charset="-122"/>
              </a:rPr>
              <a:t>25%</a:t>
            </a:r>
          </a:p>
        </p:txBody>
      </p:sp>
      <p:grpSp>
        <p:nvGrpSpPr>
          <p:cNvPr id="74760" name="组合 7"/>
          <p:cNvGrpSpPr>
            <a:grpSpLocks/>
          </p:cNvGrpSpPr>
          <p:nvPr/>
        </p:nvGrpSpPr>
        <p:grpSpPr bwMode="auto">
          <a:xfrm>
            <a:off x="11113" y="246063"/>
            <a:ext cx="9274175" cy="677862"/>
            <a:chOff x="-12700" y="312738"/>
            <a:chExt cx="9274096" cy="678304"/>
          </a:xfrm>
        </p:grpSpPr>
        <p:sp>
          <p:nvSpPr>
            <p:cNvPr id="9" name="矩形 8"/>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4762"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一、免疫器官</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4195"/>
                                        </p:tgtEl>
                                        <p:attrNameLst>
                                          <p:attrName>style.visibility</p:attrName>
                                        </p:attrNameLst>
                                      </p:cBhvr>
                                      <p:to>
                                        <p:strVal val="visible"/>
                                      </p:to>
                                    </p:set>
                                    <p:anim calcmode="lin" valueType="num">
                                      <p:cBhvr additive="base">
                                        <p:cTn id="7" dur="500" fill="hold"/>
                                        <p:tgtEl>
                                          <p:spTgt spid="264195"/>
                                        </p:tgtEl>
                                        <p:attrNameLst>
                                          <p:attrName>ppt_x</p:attrName>
                                        </p:attrNameLst>
                                      </p:cBhvr>
                                      <p:tavLst>
                                        <p:tav tm="0">
                                          <p:val>
                                            <p:strVal val="1+#ppt_w/2"/>
                                          </p:val>
                                        </p:tav>
                                        <p:tav tm="100000">
                                          <p:val>
                                            <p:strVal val="#ppt_x"/>
                                          </p:val>
                                        </p:tav>
                                      </p:tavLst>
                                    </p:anim>
                                    <p:anim calcmode="lin" valueType="num">
                                      <p:cBhvr additive="base">
                                        <p:cTn id="8" dur="500" fill="hold"/>
                                        <p:tgtEl>
                                          <p:spTgt spid="2641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4196"/>
                                        </p:tgtEl>
                                        <p:attrNameLst>
                                          <p:attrName>style.visibility</p:attrName>
                                        </p:attrNameLst>
                                      </p:cBhvr>
                                      <p:to>
                                        <p:strVal val="visible"/>
                                      </p:to>
                                    </p:set>
                                    <p:anim calcmode="lin" valueType="num">
                                      <p:cBhvr additive="base">
                                        <p:cTn id="13" dur="500" fill="hold"/>
                                        <p:tgtEl>
                                          <p:spTgt spid="264196"/>
                                        </p:tgtEl>
                                        <p:attrNameLst>
                                          <p:attrName>ppt_x</p:attrName>
                                        </p:attrNameLst>
                                      </p:cBhvr>
                                      <p:tavLst>
                                        <p:tav tm="0">
                                          <p:val>
                                            <p:strVal val="0-#ppt_w/2"/>
                                          </p:val>
                                        </p:tav>
                                        <p:tav tm="100000">
                                          <p:val>
                                            <p:strVal val="#ppt_x"/>
                                          </p:val>
                                        </p:tav>
                                      </p:tavLst>
                                    </p:anim>
                                    <p:anim calcmode="lin" valueType="num">
                                      <p:cBhvr additive="base">
                                        <p:cTn id="14" dur="500" fill="hold"/>
                                        <p:tgtEl>
                                          <p:spTgt spid="26419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64197"/>
                                        </p:tgtEl>
                                        <p:attrNameLst>
                                          <p:attrName>style.visibility</p:attrName>
                                        </p:attrNameLst>
                                      </p:cBhvr>
                                      <p:to>
                                        <p:strVal val="visible"/>
                                      </p:to>
                                    </p:set>
                                    <p:anim calcmode="lin" valueType="num">
                                      <p:cBhvr additive="base">
                                        <p:cTn id="19" dur="500" fill="hold"/>
                                        <p:tgtEl>
                                          <p:spTgt spid="264197"/>
                                        </p:tgtEl>
                                        <p:attrNameLst>
                                          <p:attrName>ppt_x</p:attrName>
                                        </p:attrNameLst>
                                      </p:cBhvr>
                                      <p:tavLst>
                                        <p:tav tm="0">
                                          <p:val>
                                            <p:strVal val="1+#ppt_w/2"/>
                                          </p:val>
                                        </p:tav>
                                        <p:tav tm="100000">
                                          <p:val>
                                            <p:strVal val="#ppt_x"/>
                                          </p:val>
                                        </p:tav>
                                      </p:tavLst>
                                    </p:anim>
                                    <p:anim calcmode="lin" valueType="num">
                                      <p:cBhvr additive="base">
                                        <p:cTn id="20" dur="500" fill="hold"/>
                                        <p:tgtEl>
                                          <p:spTgt spid="26419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4198"/>
                                        </p:tgtEl>
                                        <p:attrNameLst>
                                          <p:attrName>style.visibility</p:attrName>
                                        </p:attrNameLst>
                                      </p:cBhvr>
                                      <p:to>
                                        <p:strVal val="visible"/>
                                      </p:to>
                                    </p:set>
                                    <p:anim calcmode="lin" valueType="num">
                                      <p:cBhvr additive="base">
                                        <p:cTn id="25" dur="500" fill="hold"/>
                                        <p:tgtEl>
                                          <p:spTgt spid="264198"/>
                                        </p:tgtEl>
                                        <p:attrNameLst>
                                          <p:attrName>ppt_x</p:attrName>
                                        </p:attrNameLst>
                                      </p:cBhvr>
                                      <p:tavLst>
                                        <p:tav tm="0">
                                          <p:val>
                                            <p:strVal val="0-#ppt_w/2"/>
                                          </p:val>
                                        </p:tav>
                                        <p:tav tm="100000">
                                          <p:val>
                                            <p:strVal val="#ppt_x"/>
                                          </p:val>
                                        </p:tav>
                                      </p:tavLst>
                                    </p:anim>
                                    <p:anim calcmode="lin" valueType="num">
                                      <p:cBhvr additive="base">
                                        <p:cTn id="26" dur="500" fill="hold"/>
                                        <p:tgtEl>
                                          <p:spTgt spid="26419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264199"/>
                                        </p:tgtEl>
                                        <p:attrNameLst>
                                          <p:attrName>style.visibility</p:attrName>
                                        </p:attrNameLst>
                                      </p:cBhvr>
                                      <p:to>
                                        <p:strVal val="visible"/>
                                      </p:to>
                                    </p:set>
                                    <p:anim calcmode="lin" valueType="num">
                                      <p:cBhvr additive="base">
                                        <p:cTn id="31" dur="500" fill="hold"/>
                                        <p:tgtEl>
                                          <p:spTgt spid="264199"/>
                                        </p:tgtEl>
                                        <p:attrNameLst>
                                          <p:attrName>ppt_x</p:attrName>
                                        </p:attrNameLst>
                                      </p:cBhvr>
                                      <p:tavLst>
                                        <p:tav tm="0">
                                          <p:val>
                                            <p:strVal val="1+#ppt_w/2"/>
                                          </p:val>
                                        </p:tav>
                                        <p:tav tm="100000">
                                          <p:val>
                                            <p:strVal val="#ppt_x"/>
                                          </p:val>
                                        </p:tav>
                                      </p:tavLst>
                                    </p:anim>
                                    <p:anim calcmode="lin" valueType="num">
                                      <p:cBhvr additive="base">
                                        <p:cTn id="32" dur="500" fill="hold"/>
                                        <p:tgtEl>
                                          <p:spTgt spid="2641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animBg="1"/>
      <p:bldP spid="264196" grpId="0" animBg="1"/>
      <p:bldP spid="264197" grpId="0"/>
      <p:bldP spid="264198" grpId="0" animBg="1"/>
      <p:bldP spid="26419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088"/>
            <a:ext cx="9144000" cy="679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AutoShape 3">
            <a:hlinkClick r:id="" action="ppaction://hlinkshowjump?jump=lastslideviewed"/>
          </p:cNvPr>
          <p:cNvSpPr>
            <a:spLocks noChangeArrowheads="1"/>
          </p:cNvSpPr>
          <p:nvPr/>
        </p:nvSpPr>
        <p:spPr bwMode="auto">
          <a:xfrm>
            <a:off x="8388350" y="6092825"/>
            <a:ext cx="287338" cy="288925"/>
          </a:xfrm>
          <a:prstGeom prst="irregularSeal2">
            <a:avLst/>
          </a:prstGeom>
          <a:solidFill>
            <a:srgbClr val="4FAB2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93725" y="369888"/>
            <a:ext cx="795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3600">
                <a:solidFill>
                  <a:schemeClr val="bg1"/>
                </a:solidFill>
                <a:latin typeface="思源黑体 CN Bold" panose="020B0800000000000000" pitchFamily="34" charset="-122"/>
                <a:ea typeface="思源黑体 CN Bold" panose="020B0800000000000000" pitchFamily="34" charset="-122"/>
              </a:rPr>
              <a:t>二、免疫细胞及其在细胞免疫中的作用</a:t>
            </a:r>
          </a:p>
        </p:txBody>
      </p:sp>
      <p:sp>
        <p:nvSpPr>
          <p:cNvPr id="78851" name="Rectangle 3"/>
          <p:cNvSpPr>
            <a:spLocks noChangeArrowheads="1"/>
          </p:cNvSpPr>
          <p:nvPr/>
        </p:nvSpPr>
        <p:spPr bwMode="auto">
          <a:xfrm>
            <a:off x="381000" y="1143000"/>
            <a:ext cx="88026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主要包括</a:t>
            </a:r>
            <a:r>
              <a:rPr lang="zh-CN" altLang="en-US" sz="2400">
                <a:solidFill>
                  <a:srgbClr val="FFFF00"/>
                </a:solidFill>
                <a:latin typeface="思源黑体 CN Medium" panose="020B0600000000000000" pitchFamily="34" charset="-122"/>
                <a:ea typeface="思源黑体 CN Medium" panose="020B0600000000000000" pitchFamily="34" charset="-122"/>
              </a:rPr>
              <a:t>淋巴细胞、粒细胞</a:t>
            </a:r>
            <a:r>
              <a:rPr lang="zh-CN" altLang="en-US" sz="2400">
                <a:solidFill>
                  <a:schemeClr val="bg1"/>
                </a:solidFill>
                <a:latin typeface="思源黑体 CN Medium" panose="020B0600000000000000" pitchFamily="34" charset="-122"/>
                <a:ea typeface="思源黑体 CN Medium" panose="020B0600000000000000" pitchFamily="34" charset="-122"/>
              </a:rPr>
              <a:t>和</a:t>
            </a:r>
            <a:r>
              <a:rPr lang="zh-CN" altLang="en-US" sz="2400">
                <a:solidFill>
                  <a:srgbClr val="FFFF00"/>
                </a:solidFill>
                <a:latin typeface="思源黑体 CN Medium" panose="020B0600000000000000" pitchFamily="34" charset="-122"/>
                <a:ea typeface="思源黑体 CN Medium" panose="020B0600000000000000" pitchFamily="34" charset="-122"/>
              </a:rPr>
              <a:t>肥大细胞、单核巨噬细胞、树突</a:t>
            </a:r>
          </a:p>
          <a:p>
            <a:pPr eaLnBrk="1" hangingPunct="1">
              <a:lnSpc>
                <a:spcPct val="150000"/>
              </a:lnSpc>
              <a:spcBef>
                <a:spcPct val="0"/>
              </a:spcBef>
              <a:buFontTx/>
              <a:buNone/>
            </a:pPr>
            <a:r>
              <a:rPr lang="zh-CN" altLang="en-US" sz="2400">
                <a:solidFill>
                  <a:srgbClr val="FFFF00"/>
                </a:solidFill>
                <a:latin typeface="思源黑体 CN Medium" panose="020B0600000000000000" pitchFamily="34" charset="-122"/>
                <a:ea typeface="思源黑体 CN Medium" panose="020B0600000000000000" pitchFamily="34" charset="-122"/>
              </a:rPr>
              <a:t>状细胞，</a:t>
            </a:r>
            <a:r>
              <a:rPr lang="zh-CN" altLang="en-US" sz="2400">
                <a:solidFill>
                  <a:schemeClr val="bg1"/>
                </a:solidFill>
                <a:latin typeface="思源黑体 CN Medium" panose="020B0600000000000000" pitchFamily="34" charset="-122"/>
                <a:ea typeface="思源黑体 CN Medium" panose="020B0600000000000000" pitchFamily="34" charset="-122"/>
              </a:rPr>
              <a:t>广义地还包括</a:t>
            </a:r>
            <a:r>
              <a:rPr lang="zh-CN" altLang="en-US" sz="2400">
                <a:solidFill>
                  <a:srgbClr val="FFFF00"/>
                </a:solidFill>
                <a:latin typeface="思源黑体 CN Medium" panose="020B0600000000000000" pitchFamily="34" charset="-122"/>
                <a:ea typeface="思源黑体 CN Medium" panose="020B0600000000000000" pitchFamily="34" charset="-122"/>
              </a:rPr>
              <a:t>红细胞</a:t>
            </a:r>
            <a:r>
              <a:rPr lang="zh-CN" altLang="en-US" sz="2400">
                <a:solidFill>
                  <a:schemeClr val="bg1"/>
                </a:solidFill>
                <a:latin typeface="思源黑体 CN Medium" panose="020B0600000000000000" pitchFamily="34" charset="-122"/>
                <a:ea typeface="思源黑体 CN Medium" panose="020B0600000000000000" pitchFamily="34" charset="-122"/>
              </a:rPr>
              <a:t>和</a:t>
            </a:r>
            <a:r>
              <a:rPr lang="zh-CN" altLang="en-US" sz="2400">
                <a:solidFill>
                  <a:srgbClr val="FFFF00"/>
                </a:solidFill>
                <a:latin typeface="思源黑体 CN Medium" panose="020B0600000000000000" pitchFamily="34" charset="-122"/>
                <a:ea typeface="思源黑体 CN Medium" panose="020B0600000000000000" pitchFamily="34" charset="-122"/>
              </a:rPr>
              <a:t>血小板</a:t>
            </a:r>
            <a:r>
              <a:rPr lang="zh-CN" altLang="en-US" sz="2400">
                <a:solidFill>
                  <a:schemeClr val="bg1"/>
                </a:solidFill>
                <a:latin typeface="思源黑体 CN Medium" panose="020B0600000000000000" pitchFamily="34" charset="-122"/>
                <a:ea typeface="思源黑体 CN Medium" panose="020B0600000000000000" pitchFamily="34" charset="-122"/>
              </a:rPr>
              <a:t>及其</a:t>
            </a:r>
            <a:r>
              <a:rPr lang="zh-CN" altLang="en-US" sz="2400">
                <a:solidFill>
                  <a:srgbClr val="FFFF00"/>
                </a:solidFill>
                <a:latin typeface="思源黑体 CN Medium" panose="020B0600000000000000" pitchFamily="34" charset="-122"/>
                <a:ea typeface="思源黑体 CN Medium" panose="020B0600000000000000" pitchFamily="34" charset="-122"/>
              </a:rPr>
              <a:t>各类细胞的祖细胞。</a:t>
            </a:r>
          </a:p>
        </p:txBody>
      </p:sp>
      <p:sp>
        <p:nvSpPr>
          <p:cNvPr id="78852" name="Rectangle 4"/>
          <p:cNvSpPr>
            <a:spLocks noChangeArrowheads="1"/>
          </p:cNvSpPr>
          <p:nvPr/>
        </p:nvSpPr>
        <p:spPr bwMode="auto">
          <a:xfrm>
            <a:off x="1641475" y="2417763"/>
            <a:ext cx="6280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FFFF00"/>
                </a:solidFill>
                <a:latin typeface="思源黑体 CN Medium" panose="020B0600000000000000" pitchFamily="34" charset="-122"/>
                <a:ea typeface="思源黑体 CN Medium" panose="020B0600000000000000" pitchFamily="34" charset="-122"/>
              </a:rPr>
              <a:t>它们均来自骨髓多能造血干细胞！</a:t>
            </a:r>
            <a:endParaRPr lang="zh-CN" altLang="en-US" sz="2400" dirty="0">
              <a:solidFill>
                <a:srgbClr val="FFFF00"/>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 Box 2"/>
          <p:cNvSpPr txBox="1">
            <a:spLocks noChangeArrowheads="1"/>
          </p:cNvSpPr>
          <p:nvPr/>
        </p:nvSpPr>
        <p:spPr bwMode="auto">
          <a:xfrm>
            <a:off x="250825" y="317500"/>
            <a:ext cx="35067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a:solidFill>
                  <a:schemeClr val="bg1"/>
                </a:solidFill>
                <a:latin typeface="思源黑体 CN Medium" panose="020B0600000000000000" pitchFamily="34" charset="-122"/>
                <a:ea typeface="思源黑体 CN Medium" panose="020B0600000000000000" pitchFamily="34" charset="-122"/>
              </a:rPr>
              <a:t>免疫活性细胞：</a:t>
            </a:r>
            <a:endParaRPr lang="zh-CN" altLang="en-US" sz="2400">
              <a:solidFill>
                <a:schemeClr val="bg1"/>
              </a:solidFill>
              <a:latin typeface="思源黑体 CN Medium" panose="020B0600000000000000" pitchFamily="34" charset="-122"/>
              <a:ea typeface="思源黑体 CN Medium" panose="020B0600000000000000" pitchFamily="34" charset="-122"/>
            </a:endParaRPr>
          </a:p>
        </p:txBody>
      </p:sp>
      <p:sp>
        <p:nvSpPr>
          <p:cNvPr id="244739" name="Rectangle 3"/>
          <p:cNvSpPr>
            <a:spLocks noChangeArrowheads="1"/>
          </p:cNvSpPr>
          <p:nvPr/>
        </p:nvSpPr>
        <p:spPr bwMode="auto">
          <a:xfrm>
            <a:off x="425450" y="1143000"/>
            <a:ext cx="8718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思源黑体 CN Medium" panose="020B0600000000000000" pitchFamily="34" charset="-122"/>
                <a:ea typeface="思源黑体 CN Medium" panose="020B0600000000000000" pitchFamily="34" charset="-122"/>
              </a:rPr>
              <a:t>一类能接受抗原刺激，并引起特异性免疫反应的细胞。</a:t>
            </a:r>
          </a:p>
        </p:txBody>
      </p:sp>
      <p:sp>
        <p:nvSpPr>
          <p:cNvPr id="244740" name="Text Box 4"/>
          <p:cNvSpPr txBox="1">
            <a:spLocks noChangeArrowheads="1"/>
          </p:cNvSpPr>
          <p:nvPr/>
        </p:nvSpPr>
        <p:spPr bwMode="auto">
          <a:xfrm>
            <a:off x="533400" y="2057400"/>
            <a:ext cx="2001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bg1"/>
              </a:buClr>
              <a:buFont typeface="Marlett" pitchFamily="2" charset="2"/>
              <a:buChar char="t"/>
            </a:pPr>
            <a:r>
              <a:rPr lang="zh-CN" altLang="zh-CN" sz="2800">
                <a:latin typeface="思源黑体 CN Bold" panose="020B0800000000000000" pitchFamily="34" charset="-122"/>
                <a:ea typeface="思源黑体 CN Bold" panose="020B0800000000000000" pitchFamily="34" charset="-122"/>
              </a:rPr>
              <a:t>  </a:t>
            </a:r>
            <a:r>
              <a:rPr lang="en-US" altLang="zh-CN" sz="2800">
                <a:solidFill>
                  <a:schemeClr val="bg1"/>
                </a:solidFill>
                <a:latin typeface="思源黑体 CN Bold" panose="020B0800000000000000" pitchFamily="34" charset="-122"/>
                <a:ea typeface="思源黑体 CN Bold" panose="020B0800000000000000" pitchFamily="34" charset="-122"/>
              </a:rPr>
              <a:t>T</a:t>
            </a:r>
            <a:r>
              <a:rPr lang="zh-CN" altLang="en-US" sz="2800">
                <a:solidFill>
                  <a:schemeClr val="bg1"/>
                </a:solidFill>
                <a:latin typeface="思源黑体 CN Bold" panose="020B0800000000000000" pitchFamily="34" charset="-122"/>
                <a:ea typeface="思源黑体 CN Bold" panose="020B0800000000000000" pitchFamily="34" charset="-122"/>
              </a:rPr>
              <a:t>细胞：</a:t>
            </a:r>
          </a:p>
        </p:txBody>
      </p:sp>
      <p:sp>
        <p:nvSpPr>
          <p:cNvPr id="244741" name="Rectangle 5"/>
          <p:cNvSpPr>
            <a:spLocks noChangeArrowheads="1"/>
          </p:cNvSpPr>
          <p:nvPr/>
        </p:nvSpPr>
        <p:spPr bwMode="auto">
          <a:xfrm>
            <a:off x="425450" y="2611438"/>
            <a:ext cx="82502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思源黑体 CN Medium" panose="020B0600000000000000" pitchFamily="34" charset="-122"/>
                <a:ea typeface="思源黑体 CN Medium" panose="020B0600000000000000" pitchFamily="34" charset="-122"/>
              </a:rPr>
              <a:t>起源于骨髓，在</a:t>
            </a:r>
            <a:r>
              <a:rPr lang="zh-CN" altLang="en-US" sz="2400">
                <a:solidFill>
                  <a:srgbClr val="FFFF00"/>
                </a:solidFill>
                <a:latin typeface="思源黑体 CN Medium" panose="020B0600000000000000" pitchFamily="34" charset="-122"/>
                <a:ea typeface="思源黑体 CN Medium" panose="020B0600000000000000" pitchFamily="34" charset="-122"/>
              </a:rPr>
              <a:t>胸腺</a:t>
            </a:r>
            <a:r>
              <a:rPr lang="zh-CN" altLang="en-US" sz="2400">
                <a:solidFill>
                  <a:schemeClr val="bg1"/>
                </a:solidFill>
                <a:latin typeface="思源黑体 CN Medium" panose="020B0600000000000000" pitchFamily="34" charset="-122"/>
                <a:ea typeface="思源黑体 CN Medium" panose="020B0600000000000000" pitchFamily="34" charset="-122"/>
              </a:rPr>
              <a:t>中成熟，然后转移到外周淋巴器官，其功能是执行</a:t>
            </a:r>
            <a:r>
              <a:rPr lang="zh-CN" altLang="en-US">
                <a:solidFill>
                  <a:srgbClr val="FFFF00"/>
                </a:solidFill>
                <a:latin typeface="思源黑体 CN Medium" panose="020B0600000000000000" pitchFamily="34" charset="-122"/>
                <a:ea typeface="思源黑体 CN Medium" panose="020B0600000000000000" pitchFamily="34" charset="-122"/>
              </a:rPr>
              <a:t>细胞免疫</a:t>
            </a:r>
            <a:r>
              <a:rPr lang="zh-CN" altLang="en-US" sz="2400">
                <a:solidFill>
                  <a:schemeClr val="bg1"/>
                </a:solidFill>
                <a:latin typeface="思源黑体 CN Medium" panose="020B0600000000000000" pitchFamily="34" charset="-122"/>
                <a:ea typeface="思源黑体 CN Medium" panose="020B0600000000000000" pitchFamily="34" charset="-122"/>
              </a:rPr>
              <a:t>。</a:t>
            </a:r>
          </a:p>
        </p:txBody>
      </p:sp>
      <p:sp>
        <p:nvSpPr>
          <p:cNvPr id="244742" name="Text Box 6"/>
          <p:cNvSpPr txBox="1">
            <a:spLocks noChangeArrowheads="1"/>
          </p:cNvSpPr>
          <p:nvPr/>
        </p:nvSpPr>
        <p:spPr bwMode="auto">
          <a:xfrm>
            <a:off x="533400" y="3716338"/>
            <a:ext cx="2020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bg1"/>
              </a:buClr>
              <a:buFont typeface="Marlett" pitchFamily="2" charset="2"/>
              <a:buChar char="t"/>
            </a:pPr>
            <a:r>
              <a:rPr lang="en-US" altLang="zh-CN" sz="2800">
                <a:latin typeface="思源黑体 CN Bold" panose="020B0800000000000000" pitchFamily="34" charset="-122"/>
                <a:ea typeface="思源黑体 CN Bold" panose="020B0800000000000000" pitchFamily="34" charset="-122"/>
              </a:rPr>
              <a:t>  </a:t>
            </a:r>
            <a:r>
              <a:rPr lang="en-US" altLang="zh-CN" sz="2800">
                <a:solidFill>
                  <a:schemeClr val="bg1"/>
                </a:solidFill>
                <a:latin typeface="思源黑体 CN Bold" panose="020B0800000000000000" pitchFamily="34" charset="-122"/>
                <a:ea typeface="思源黑体 CN Bold" panose="020B0800000000000000" pitchFamily="34" charset="-122"/>
              </a:rPr>
              <a:t>B</a:t>
            </a:r>
            <a:r>
              <a:rPr lang="zh-CN" altLang="en-US" sz="2800">
                <a:solidFill>
                  <a:schemeClr val="bg1"/>
                </a:solidFill>
                <a:latin typeface="思源黑体 CN Bold" panose="020B0800000000000000" pitchFamily="34" charset="-122"/>
                <a:ea typeface="思源黑体 CN Bold" panose="020B0800000000000000" pitchFamily="34" charset="-122"/>
              </a:rPr>
              <a:t>细胞：</a:t>
            </a:r>
          </a:p>
        </p:txBody>
      </p:sp>
      <p:sp>
        <p:nvSpPr>
          <p:cNvPr id="244743" name="Rectangle 7"/>
          <p:cNvSpPr>
            <a:spLocks noChangeArrowheads="1"/>
          </p:cNvSpPr>
          <p:nvPr/>
        </p:nvSpPr>
        <p:spPr bwMode="auto">
          <a:xfrm>
            <a:off x="425450" y="4235450"/>
            <a:ext cx="8467725"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2000">
                <a:solidFill>
                  <a:schemeClr val="bg1"/>
                </a:solidFill>
                <a:latin typeface="思源黑体 CN Bold" panose="020B0800000000000000" pitchFamily="34" charset="-122"/>
                <a:ea typeface="思源黑体 CN Bold" panose="020B0800000000000000" pitchFamily="34" charset="-122"/>
              </a:rPr>
              <a:t>骨髓中的多能干细胞分化成</a:t>
            </a:r>
            <a:r>
              <a:rPr lang="zh-CN" altLang="en-US" sz="2000">
                <a:solidFill>
                  <a:srgbClr val="66FF33"/>
                </a:solidFill>
                <a:latin typeface="思源黑体 CN Bold" panose="020B0800000000000000" pitchFamily="34" charset="-122"/>
                <a:ea typeface="思源黑体 CN Bold" panose="020B0800000000000000" pitchFamily="34" charset="-122"/>
              </a:rPr>
              <a:t>淋巴细胞</a:t>
            </a:r>
            <a:r>
              <a:rPr lang="zh-CN" altLang="en-US" sz="2000">
                <a:solidFill>
                  <a:schemeClr val="bg1"/>
                </a:solidFill>
                <a:latin typeface="思源黑体 CN Bold" panose="020B0800000000000000" pitchFamily="34" charset="-122"/>
                <a:ea typeface="思源黑体 CN Bold" panose="020B0800000000000000" pitchFamily="34" charset="-122"/>
              </a:rPr>
              <a:t>，再分化成</a:t>
            </a:r>
            <a:r>
              <a:rPr lang="zh-CN" altLang="en-US" sz="2000">
                <a:solidFill>
                  <a:srgbClr val="66FF33"/>
                </a:solidFill>
                <a:latin typeface="思源黑体 CN Bold" panose="020B0800000000000000" pitchFamily="34" charset="-122"/>
                <a:ea typeface="思源黑体 CN Bold" panose="020B0800000000000000" pitchFamily="34" charset="-122"/>
              </a:rPr>
              <a:t>前</a:t>
            </a:r>
            <a:r>
              <a:rPr lang="en-US" altLang="zh-CN" sz="2000">
                <a:solidFill>
                  <a:srgbClr val="66FF33"/>
                </a:solidFill>
                <a:latin typeface="思源黑体 CN Bold" panose="020B0800000000000000" pitchFamily="34" charset="-122"/>
                <a:ea typeface="思源黑体 CN Bold" panose="020B0800000000000000" pitchFamily="34" charset="-122"/>
              </a:rPr>
              <a:t>B</a:t>
            </a:r>
            <a:r>
              <a:rPr lang="zh-CN" altLang="en-US" sz="2000">
                <a:solidFill>
                  <a:srgbClr val="66FF33"/>
                </a:solidFill>
                <a:latin typeface="思源黑体 CN Bold" panose="020B0800000000000000" pitchFamily="34" charset="-122"/>
                <a:ea typeface="思源黑体 CN Bold" panose="020B0800000000000000" pitchFamily="34" charset="-122"/>
              </a:rPr>
              <a:t>细胞</a:t>
            </a:r>
            <a:r>
              <a:rPr lang="zh-CN" altLang="en-US" sz="2000">
                <a:solidFill>
                  <a:schemeClr val="bg1"/>
                </a:solidFill>
                <a:latin typeface="思源黑体 CN Bold" panose="020B0800000000000000" pitchFamily="34" charset="-122"/>
                <a:ea typeface="思源黑体 CN Bold" panose="020B0800000000000000" pitchFamily="34" charset="-122"/>
              </a:rPr>
              <a:t>，进一步发育成为</a:t>
            </a:r>
            <a:r>
              <a:rPr lang="zh-CN" altLang="en-US" sz="2000">
                <a:solidFill>
                  <a:srgbClr val="66FF33"/>
                </a:solidFill>
                <a:latin typeface="思源黑体 CN Bold" panose="020B0800000000000000" pitchFamily="34" charset="-122"/>
                <a:ea typeface="思源黑体 CN Bold" panose="020B0800000000000000" pitchFamily="34" charset="-122"/>
              </a:rPr>
              <a:t>成熟</a:t>
            </a:r>
            <a:r>
              <a:rPr lang="en-US" altLang="zh-CN" sz="2000">
                <a:solidFill>
                  <a:srgbClr val="66FF33"/>
                </a:solidFill>
                <a:latin typeface="思源黑体 CN Bold" panose="020B0800000000000000" pitchFamily="34" charset="-122"/>
                <a:ea typeface="思源黑体 CN Bold" panose="020B0800000000000000" pitchFamily="34" charset="-122"/>
              </a:rPr>
              <a:t>B</a:t>
            </a:r>
            <a:r>
              <a:rPr lang="zh-CN" altLang="en-US" sz="2000">
                <a:solidFill>
                  <a:srgbClr val="66FF33"/>
                </a:solidFill>
                <a:latin typeface="思源黑体 CN Bold" panose="020B0800000000000000" pitchFamily="34" charset="-122"/>
                <a:ea typeface="思源黑体 CN Bold" panose="020B0800000000000000" pitchFamily="34" charset="-122"/>
              </a:rPr>
              <a:t>细胞</a:t>
            </a:r>
            <a:r>
              <a:rPr lang="zh-CN" altLang="en-US" sz="2000">
                <a:solidFill>
                  <a:schemeClr val="bg1"/>
                </a:solidFill>
                <a:latin typeface="思源黑体 CN Bold" panose="020B0800000000000000" pitchFamily="34" charset="-122"/>
                <a:ea typeface="思源黑体 CN Bold" panose="020B0800000000000000" pitchFamily="34" charset="-122"/>
              </a:rPr>
              <a:t>。当受抗原刺激后，</a:t>
            </a:r>
            <a:r>
              <a:rPr lang="en-US" altLang="zh-CN" sz="2000">
                <a:solidFill>
                  <a:schemeClr val="bg1"/>
                </a:solidFill>
                <a:latin typeface="思源黑体 CN Bold" panose="020B0800000000000000" pitchFamily="34" charset="-122"/>
                <a:ea typeface="思源黑体 CN Bold" panose="020B0800000000000000" pitchFamily="34" charset="-122"/>
              </a:rPr>
              <a:t>B</a:t>
            </a:r>
            <a:r>
              <a:rPr lang="zh-CN" altLang="en-US" sz="2000">
                <a:solidFill>
                  <a:schemeClr val="bg1"/>
                </a:solidFill>
                <a:latin typeface="思源黑体 CN Bold" panose="020B0800000000000000" pitchFamily="34" charset="-122"/>
                <a:ea typeface="思源黑体 CN Bold" panose="020B0800000000000000" pitchFamily="34" charset="-122"/>
              </a:rPr>
              <a:t>细胞先转化为</a:t>
            </a:r>
            <a:r>
              <a:rPr lang="zh-CN" altLang="en-US" sz="2000">
                <a:solidFill>
                  <a:srgbClr val="66FF33"/>
                </a:solidFill>
                <a:latin typeface="思源黑体 CN Bold" panose="020B0800000000000000" pitchFamily="34" charset="-122"/>
                <a:ea typeface="思源黑体 CN Bold" panose="020B0800000000000000" pitchFamily="34" charset="-122"/>
              </a:rPr>
              <a:t>浆母细胞</a:t>
            </a:r>
            <a:r>
              <a:rPr lang="zh-CN" altLang="en-US" sz="2000">
                <a:solidFill>
                  <a:schemeClr val="bg1"/>
                </a:solidFill>
                <a:latin typeface="思源黑体 CN Bold" panose="020B0800000000000000" pitchFamily="34" charset="-122"/>
                <a:ea typeface="思源黑体 CN Bold" panose="020B0800000000000000" pitchFamily="34" charset="-122"/>
              </a:rPr>
              <a:t>，再分化为浆细胞，产生并分泌抗体，进行</a:t>
            </a:r>
            <a:r>
              <a:rPr lang="zh-CN" altLang="en-US" sz="2800">
                <a:solidFill>
                  <a:srgbClr val="FFFF00"/>
                </a:solidFill>
                <a:latin typeface="思源黑体 CN Bold" panose="020B0800000000000000" pitchFamily="34" charset="-122"/>
                <a:ea typeface="思源黑体 CN Bold" panose="020B0800000000000000" pitchFamily="34" charset="-122"/>
              </a:rPr>
              <a:t>体液免疫</a:t>
            </a:r>
            <a:r>
              <a:rPr lang="zh-CN" altLang="en-US" sz="2000">
                <a:solidFill>
                  <a:schemeClr val="bg1"/>
                </a:solidFill>
                <a:latin typeface="思源黑体 CN Bold" panose="020B0800000000000000" pitchFamily="34" charset="-122"/>
                <a:ea typeface="思源黑体 CN Bold" panose="020B0800000000000000"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4738"/>
                                        </p:tgtEl>
                                        <p:attrNameLst>
                                          <p:attrName>style.visibility</p:attrName>
                                        </p:attrNameLst>
                                      </p:cBhvr>
                                      <p:to>
                                        <p:strVal val="visible"/>
                                      </p:to>
                                    </p:set>
                                    <p:anim calcmode="lin" valueType="num">
                                      <p:cBhvr additive="base">
                                        <p:cTn id="7" dur="500" fill="hold"/>
                                        <p:tgtEl>
                                          <p:spTgt spid="244738"/>
                                        </p:tgtEl>
                                        <p:attrNameLst>
                                          <p:attrName>ppt_x</p:attrName>
                                        </p:attrNameLst>
                                      </p:cBhvr>
                                      <p:tavLst>
                                        <p:tav tm="0">
                                          <p:val>
                                            <p:strVal val="0-#ppt_w/2"/>
                                          </p:val>
                                        </p:tav>
                                        <p:tav tm="100000">
                                          <p:val>
                                            <p:strVal val="#ppt_x"/>
                                          </p:val>
                                        </p:tav>
                                      </p:tavLst>
                                    </p:anim>
                                    <p:anim calcmode="lin" valueType="num">
                                      <p:cBhvr additive="base">
                                        <p:cTn id="8" dur="500" fill="hold"/>
                                        <p:tgtEl>
                                          <p:spTgt spid="2447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44739"/>
                                        </p:tgtEl>
                                        <p:attrNameLst>
                                          <p:attrName>style.visibility</p:attrName>
                                        </p:attrNameLst>
                                      </p:cBhvr>
                                      <p:to>
                                        <p:strVal val="visible"/>
                                      </p:to>
                                    </p:set>
                                    <p:anim calcmode="lin" valueType="num">
                                      <p:cBhvr additive="base">
                                        <p:cTn id="13" dur="500" fill="hold"/>
                                        <p:tgtEl>
                                          <p:spTgt spid="244739"/>
                                        </p:tgtEl>
                                        <p:attrNameLst>
                                          <p:attrName>ppt_x</p:attrName>
                                        </p:attrNameLst>
                                      </p:cBhvr>
                                      <p:tavLst>
                                        <p:tav tm="0">
                                          <p:val>
                                            <p:strVal val="0-#ppt_w/2"/>
                                          </p:val>
                                        </p:tav>
                                        <p:tav tm="100000">
                                          <p:val>
                                            <p:strVal val="#ppt_x"/>
                                          </p:val>
                                        </p:tav>
                                      </p:tavLst>
                                    </p:anim>
                                    <p:anim calcmode="lin" valueType="num">
                                      <p:cBhvr additive="base">
                                        <p:cTn id="14" dur="500" fill="hold"/>
                                        <p:tgtEl>
                                          <p:spTgt spid="24473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44740"/>
                                        </p:tgtEl>
                                        <p:attrNameLst>
                                          <p:attrName>style.visibility</p:attrName>
                                        </p:attrNameLst>
                                      </p:cBhvr>
                                      <p:to>
                                        <p:strVal val="visible"/>
                                      </p:to>
                                    </p:set>
                                    <p:anim calcmode="lin" valueType="num">
                                      <p:cBhvr additive="base">
                                        <p:cTn id="19" dur="500" fill="hold"/>
                                        <p:tgtEl>
                                          <p:spTgt spid="244740"/>
                                        </p:tgtEl>
                                        <p:attrNameLst>
                                          <p:attrName>ppt_x</p:attrName>
                                        </p:attrNameLst>
                                      </p:cBhvr>
                                      <p:tavLst>
                                        <p:tav tm="0">
                                          <p:val>
                                            <p:strVal val="0-#ppt_w/2"/>
                                          </p:val>
                                        </p:tav>
                                        <p:tav tm="100000">
                                          <p:val>
                                            <p:strVal val="#ppt_x"/>
                                          </p:val>
                                        </p:tav>
                                      </p:tavLst>
                                    </p:anim>
                                    <p:anim calcmode="lin" valueType="num">
                                      <p:cBhvr additive="base">
                                        <p:cTn id="20" dur="500" fill="hold"/>
                                        <p:tgtEl>
                                          <p:spTgt spid="24474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244741"/>
                                        </p:tgtEl>
                                        <p:attrNameLst>
                                          <p:attrName>style.visibility</p:attrName>
                                        </p:attrNameLst>
                                      </p:cBhvr>
                                      <p:to>
                                        <p:strVal val="visible"/>
                                      </p:to>
                                    </p:set>
                                    <p:anim calcmode="lin" valueType="num">
                                      <p:cBhvr additive="base">
                                        <p:cTn id="25" dur="500" fill="hold"/>
                                        <p:tgtEl>
                                          <p:spTgt spid="244741"/>
                                        </p:tgtEl>
                                        <p:attrNameLst>
                                          <p:attrName>ppt_x</p:attrName>
                                        </p:attrNameLst>
                                      </p:cBhvr>
                                      <p:tavLst>
                                        <p:tav tm="0">
                                          <p:val>
                                            <p:strVal val="0-#ppt_w/2"/>
                                          </p:val>
                                        </p:tav>
                                        <p:tav tm="100000">
                                          <p:val>
                                            <p:strVal val="#ppt_x"/>
                                          </p:val>
                                        </p:tav>
                                      </p:tavLst>
                                    </p:anim>
                                    <p:anim calcmode="lin" valueType="num">
                                      <p:cBhvr additive="base">
                                        <p:cTn id="26" dur="500" fill="hold"/>
                                        <p:tgtEl>
                                          <p:spTgt spid="24474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244742"/>
                                        </p:tgtEl>
                                        <p:attrNameLst>
                                          <p:attrName>style.visibility</p:attrName>
                                        </p:attrNameLst>
                                      </p:cBhvr>
                                      <p:to>
                                        <p:strVal val="visible"/>
                                      </p:to>
                                    </p:set>
                                    <p:anim calcmode="lin" valueType="num">
                                      <p:cBhvr additive="base">
                                        <p:cTn id="31" dur="500" fill="hold"/>
                                        <p:tgtEl>
                                          <p:spTgt spid="244742"/>
                                        </p:tgtEl>
                                        <p:attrNameLst>
                                          <p:attrName>ppt_x</p:attrName>
                                        </p:attrNameLst>
                                      </p:cBhvr>
                                      <p:tavLst>
                                        <p:tav tm="0">
                                          <p:val>
                                            <p:strVal val="0-#ppt_w/2"/>
                                          </p:val>
                                        </p:tav>
                                        <p:tav tm="100000">
                                          <p:val>
                                            <p:strVal val="#ppt_x"/>
                                          </p:val>
                                        </p:tav>
                                      </p:tavLst>
                                    </p:anim>
                                    <p:anim calcmode="lin" valueType="num">
                                      <p:cBhvr additive="base">
                                        <p:cTn id="32" dur="500" fill="hold"/>
                                        <p:tgtEl>
                                          <p:spTgt spid="24474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44743"/>
                                        </p:tgtEl>
                                        <p:attrNameLst>
                                          <p:attrName>style.visibility</p:attrName>
                                        </p:attrNameLst>
                                      </p:cBhvr>
                                      <p:to>
                                        <p:strVal val="visible"/>
                                      </p:to>
                                    </p:set>
                                    <p:animEffect transition="in" filter="box(out)">
                                      <p:cBhvr>
                                        <p:cTn id="37" dur="500"/>
                                        <p:tgtEl>
                                          <p:spTgt spid="244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autoUpdateAnimBg="0"/>
      <p:bldP spid="244739" grpId="0" autoUpdateAnimBg="0"/>
      <p:bldP spid="244740" grpId="0" autoUpdateAnimBg="0"/>
      <p:bldP spid="244741" grpId="0" autoUpdateAnimBg="0"/>
      <p:bldP spid="244742" grpId="0" autoUpdateAnimBg="0"/>
      <p:bldP spid="244743"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8" name="Rectangle 4"/>
          <p:cNvSpPr>
            <a:spLocks noChangeArrowheads="1"/>
          </p:cNvSpPr>
          <p:nvPr/>
        </p:nvSpPr>
        <p:spPr bwMode="auto">
          <a:xfrm>
            <a:off x="1008063" y="1122363"/>
            <a:ext cx="8135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或缺少</a:t>
            </a:r>
            <a:r>
              <a:rPr kumimoji="1" lang="en-US" altLang="zh-CN" sz="24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T</a:t>
            </a:r>
            <a:r>
              <a:rPr kumimoji="1" lang="zh-CN" altLang="en-US" sz="24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a:t>
            </a:r>
            <a:r>
              <a:rPr kumimoji="1" lang="en-US" altLang="zh-CN" sz="24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B</a:t>
            </a:r>
            <a:r>
              <a:rPr kumimoji="1" lang="zh-CN" altLang="en-US" sz="24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细胞的表面标志，或同时兼具</a:t>
            </a:r>
            <a:r>
              <a:rPr kumimoji="1" lang="en-US" altLang="zh-CN" sz="24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2</a:t>
            </a:r>
            <a:r>
              <a:rPr kumimoji="1" lang="zh-CN" altLang="en-US" sz="24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种表面标志。</a:t>
            </a:r>
          </a:p>
        </p:txBody>
      </p:sp>
      <p:sp>
        <p:nvSpPr>
          <p:cNvPr id="267269" name="Rectangle 5"/>
          <p:cNvSpPr>
            <a:spLocks noChangeArrowheads="1"/>
          </p:cNvSpPr>
          <p:nvPr/>
        </p:nvSpPr>
        <p:spPr bwMode="auto">
          <a:xfrm>
            <a:off x="719138" y="1866900"/>
            <a:ext cx="381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kumimoji="1" lang="en-US" altLang="zh-CN" sz="2400" b="1">
                <a:solidFill>
                  <a:srgbClr val="FFFF00"/>
                </a:solidFill>
                <a:latin typeface="思源黑体 CN Bold" panose="020B0800000000000000" pitchFamily="34" charset="-122"/>
                <a:ea typeface="思源黑体 CN Bold" panose="020B0800000000000000" pitchFamily="34" charset="-122"/>
                <a:sym typeface="Symbol" panose="05050102010706020507" pitchFamily="18" charset="2"/>
              </a:rPr>
              <a:t> K</a:t>
            </a:r>
            <a:r>
              <a:rPr kumimoji="1" lang="zh-CN" altLang="en-US" sz="2400" b="1">
                <a:solidFill>
                  <a:srgbClr val="FFFF00"/>
                </a:solidFill>
                <a:latin typeface="思源黑体 CN Bold" panose="020B0800000000000000" pitchFamily="34" charset="-122"/>
                <a:ea typeface="思源黑体 CN Bold" panose="020B0800000000000000" pitchFamily="34" charset="-122"/>
                <a:sym typeface="Symbol" panose="05050102010706020507" pitchFamily="18" charset="2"/>
              </a:rPr>
              <a:t>细胞（杀伤细胞）</a:t>
            </a:r>
          </a:p>
        </p:txBody>
      </p:sp>
      <p:sp>
        <p:nvSpPr>
          <p:cNvPr id="267270" name="Rectangle 6"/>
          <p:cNvSpPr>
            <a:spLocks noChangeArrowheads="1"/>
          </p:cNvSpPr>
          <p:nvPr/>
        </p:nvSpPr>
        <p:spPr bwMode="auto">
          <a:xfrm>
            <a:off x="1474788" y="2393950"/>
            <a:ext cx="612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专一性杀死被</a:t>
            </a:r>
            <a:r>
              <a:rPr kumimoji="1" lang="en-US" altLang="zh-CN" sz="24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IgG</a:t>
            </a:r>
            <a:r>
              <a:rPr kumimoji="1" lang="zh-CN" altLang="en-US" sz="24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抗体所覆盖的靶细胞。</a:t>
            </a:r>
          </a:p>
        </p:txBody>
      </p:sp>
      <p:sp>
        <p:nvSpPr>
          <p:cNvPr id="267271" name="Rectangle 7"/>
          <p:cNvSpPr>
            <a:spLocks noChangeArrowheads="1"/>
          </p:cNvSpPr>
          <p:nvPr/>
        </p:nvSpPr>
        <p:spPr bwMode="auto">
          <a:xfrm>
            <a:off x="719138" y="3067050"/>
            <a:ext cx="2176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kumimoji="1" lang="en-US" altLang="zh-CN" sz="2400" b="1">
                <a:solidFill>
                  <a:srgbClr val="FFFF00"/>
                </a:solidFill>
                <a:latin typeface="思源黑体 CN Bold" panose="020B0800000000000000" pitchFamily="34" charset="-122"/>
                <a:ea typeface="思源黑体 CN Bold" panose="020B0800000000000000" pitchFamily="34" charset="-122"/>
                <a:sym typeface="Symbol" panose="05050102010706020507" pitchFamily="18" charset="2"/>
              </a:rPr>
              <a:t>NK</a:t>
            </a:r>
            <a:r>
              <a:rPr kumimoji="1" lang="zh-CN" altLang="zh-CN" sz="2400" b="1">
                <a:solidFill>
                  <a:srgbClr val="FFFF00"/>
                </a:solidFill>
                <a:latin typeface="思源黑体 CN Bold" panose="020B0800000000000000" pitchFamily="34" charset="-122"/>
                <a:ea typeface="思源黑体 CN Bold" panose="020B0800000000000000" pitchFamily="34" charset="-122"/>
                <a:sym typeface="Symbol" panose="05050102010706020507" pitchFamily="18" charset="2"/>
              </a:rPr>
              <a:t>细胞</a:t>
            </a:r>
            <a:endParaRPr kumimoji="1" lang="zh-CN" altLang="en-US" sz="2400" b="1">
              <a:solidFill>
                <a:srgbClr val="FFFF00"/>
              </a:solidFill>
              <a:latin typeface="思源黑体 CN Bold" panose="020B0800000000000000" pitchFamily="34" charset="-122"/>
              <a:ea typeface="思源黑体 CN Bold" panose="020B0800000000000000" pitchFamily="34" charset="-122"/>
              <a:sym typeface="Symbol" panose="05050102010706020507" pitchFamily="18" charset="2"/>
            </a:endParaRPr>
          </a:p>
        </p:txBody>
      </p:sp>
      <p:sp>
        <p:nvSpPr>
          <p:cNvPr id="267272" name="Rectangle 8"/>
          <p:cNvSpPr>
            <a:spLocks noChangeArrowheads="1"/>
          </p:cNvSpPr>
          <p:nvPr/>
        </p:nvSpPr>
        <p:spPr bwMode="auto">
          <a:xfrm>
            <a:off x="1036638" y="3524250"/>
            <a:ext cx="7489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可在无抗原或抗体下，杀伤肿瘤或皮病毒感染细胞。</a:t>
            </a:r>
          </a:p>
        </p:txBody>
      </p:sp>
      <p:sp>
        <p:nvSpPr>
          <p:cNvPr id="267274" name="Rectangle 10"/>
          <p:cNvSpPr>
            <a:spLocks noChangeArrowheads="1"/>
          </p:cNvSpPr>
          <p:nvPr/>
        </p:nvSpPr>
        <p:spPr bwMode="auto">
          <a:xfrm>
            <a:off x="754063" y="4267200"/>
            <a:ext cx="187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kumimoji="1" lang="en-US" altLang="zh-CN" sz="2400" b="1">
                <a:solidFill>
                  <a:srgbClr val="FFFF00"/>
                </a:solidFill>
                <a:latin typeface="思源黑体 CN Bold" panose="020B0800000000000000" pitchFamily="34" charset="-122"/>
                <a:ea typeface="思源黑体 CN Bold" panose="020B0800000000000000" pitchFamily="34" charset="-122"/>
                <a:sym typeface="Symbol" panose="05050102010706020507" pitchFamily="18" charset="2"/>
              </a:rPr>
              <a:t>N</a:t>
            </a:r>
            <a:r>
              <a:rPr kumimoji="1" lang="zh-CN" altLang="en-US" sz="2400" b="1">
                <a:solidFill>
                  <a:srgbClr val="FFFF00"/>
                </a:solidFill>
                <a:latin typeface="思源黑体 CN Bold" panose="020B0800000000000000" pitchFamily="34" charset="-122"/>
                <a:ea typeface="思源黑体 CN Bold" panose="020B0800000000000000" pitchFamily="34" charset="-122"/>
                <a:sym typeface="Symbol" panose="05050102010706020507" pitchFamily="18" charset="2"/>
              </a:rPr>
              <a:t>细胞</a:t>
            </a:r>
            <a:r>
              <a:rPr kumimoji="1" lang="zh-CN" altLang="en-US" sz="2400" b="1">
                <a:solidFill>
                  <a:srgbClr val="B21621"/>
                </a:solidFill>
                <a:latin typeface="思源黑体 CN Bold" panose="020B0800000000000000" pitchFamily="34" charset="-122"/>
                <a:ea typeface="思源黑体 CN Bold" panose="020B0800000000000000" pitchFamily="34" charset="-122"/>
                <a:sym typeface="Symbol" panose="05050102010706020507" pitchFamily="18" charset="2"/>
              </a:rPr>
              <a:t> </a:t>
            </a:r>
          </a:p>
        </p:txBody>
      </p:sp>
      <p:sp>
        <p:nvSpPr>
          <p:cNvPr id="267275" name="Rectangle 11"/>
          <p:cNvSpPr>
            <a:spLocks noChangeArrowheads="1"/>
          </p:cNvSpPr>
          <p:nvPr/>
        </p:nvSpPr>
        <p:spPr bwMode="auto">
          <a:xfrm>
            <a:off x="776288" y="4991100"/>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kumimoji="1" lang="en-US" altLang="zh-CN" sz="2400" b="1">
                <a:solidFill>
                  <a:srgbClr val="FFFF00"/>
                </a:solidFill>
                <a:latin typeface="思源黑体 CN Bold" panose="020B0800000000000000" pitchFamily="34" charset="-122"/>
                <a:ea typeface="思源黑体 CN Bold" panose="020B0800000000000000" pitchFamily="34" charset="-122"/>
                <a:sym typeface="Symbol" panose="05050102010706020507" pitchFamily="18" charset="2"/>
              </a:rPr>
              <a:t>D</a:t>
            </a:r>
            <a:r>
              <a:rPr kumimoji="1" lang="zh-CN" altLang="en-US" sz="2400" b="1">
                <a:solidFill>
                  <a:srgbClr val="FFFF00"/>
                </a:solidFill>
                <a:latin typeface="思源黑体 CN Bold" panose="020B0800000000000000" pitchFamily="34" charset="-122"/>
                <a:ea typeface="思源黑体 CN Bold" panose="020B0800000000000000" pitchFamily="34" charset="-122"/>
                <a:sym typeface="Symbol" panose="05050102010706020507" pitchFamily="18" charset="2"/>
              </a:rPr>
              <a:t>细胞</a:t>
            </a:r>
          </a:p>
        </p:txBody>
      </p:sp>
      <p:sp>
        <p:nvSpPr>
          <p:cNvPr id="267276" name="Text Box 12"/>
          <p:cNvSpPr txBox="1">
            <a:spLocks noChangeArrowheads="1"/>
          </p:cNvSpPr>
          <p:nvPr/>
        </p:nvSpPr>
        <p:spPr bwMode="auto">
          <a:xfrm>
            <a:off x="468313" y="482600"/>
            <a:ext cx="3416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bg1"/>
              </a:buClr>
              <a:buFont typeface="Marlett" pitchFamily="2" charset="2"/>
              <a:buChar char="t"/>
            </a:pPr>
            <a:r>
              <a:rPr lang="zh-CN" altLang="en-US" sz="2800" b="1">
                <a:solidFill>
                  <a:schemeClr val="bg1"/>
                </a:solidFill>
                <a:latin typeface="思源黑体 CN Bold" panose="020B0800000000000000" pitchFamily="34" charset="-122"/>
                <a:ea typeface="思源黑体 CN Bold" panose="020B0800000000000000" pitchFamily="34" charset="-122"/>
                <a:sym typeface="Symbol" panose="05050102010706020507" pitchFamily="18" charset="2"/>
              </a:rPr>
              <a:t>　其他免疫细胞</a:t>
            </a:r>
            <a:r>
              <a:rPr lang="zh-CN" altLang="en-US" sz="2800">
                <a:solidFill>
                  <a:schemeClr val="bg1"/>
                </a:solidFill>
                <a:latin typeface="思源黑体 CN Bold" panose="020B0800000000000000" pitchFamily="34" charset="-122"/>
                <a:ea typeface="思源黑体 CN Bold" panose="020B0800000000000000"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67276"/>
                                        </p:tgtEl>
                                        <p:attrNameLst>
                                          <p:attrName>style.visibility</p:attrName>
                                        </p:attrNameLst>
                                      </p:cBhvr>
                                      <p:to>
                                        <p:strVal val="visible"/>
                                      </p:to>
                                    </p:set>
                                    <p:anim calcmode="lin" valueType="num">
                                      <p:cBhvr additive="base">
                                        <p:cTn id="7" dur="500" fill="hold"/>
                                        <p:tgtEl>
                                          <p:spTgt spid="267276"/>
                                        </p:tgtEl>
                                        <p:attrNameLst>
                                          <p:attrName>ppt_x</p:attrName>
                                        </p:attrNameLst>
                                      </p:cBhvr>
                                      <p:tavLst>
                                        <p:tav tm="0">
                                          <p:val>
                                            <p:strVal val="0-#ppt_w/2"/>
                                          </p:val>
                                        </p:tav>
                                        <p:tav tm="100000">
                                          <p:val>
                                            <p:strVal val="#ppt_x"/>
                                          </p:val>
                                        </p:tav>
                                      </p:tavLst>
                                    </p:anim>
                                    <p:anim calcmode="lin" valueType="num">
                                      <p:cBhvr additive="base">
                                        <p:cTn id="8" dur="500" fill="hold"/>
                                        <p:tgtEl>
                                          <p:spTgt spid="26727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7268"/>
                                        </p:tgtEl>
                                        <p:attrNameLst>
                                          <p:attrName>style.visibility</p:attrName>
                                        </p:attrNameLst>
                                      </p:cBhvr>
                                      <p:to>
                                        <p:strVal val="visible"/>
                                      </p:to>
                                    </p:set>
                                    <p:anim calcmode="lin" valueType="num">
                                      <p:cBhvr additive="base">
                                        <p:cTn id="13" dur="500" fill="hold"/>
                                        <p:tgtEl>
                                          <p:spTgt spid="267268"/>
                                        </p:tgtEl>
                                        <p:attrNameLst>
                                          <p:attrName>ppt_x</p:attrName>
                                        </p:attrNameLst>
                                      </p:cBhvr>
                                      <p:tavLst>
                                        <p:tav tm="0">
                                          <p:val>
                                            <p:strVal val="#ppt_x"/>
                                          </p:val>
                                        </p:tav>
                                        <p:tav tm="100000">
                                          <p:val>
                                            <p:strVal val="#ppt_x"/>
                                          </p:val>
                                        </p:tav>
                                      </p:tavLst>
                                    </p:anim>
                                    <p:anim calcmode="lin" valueType="num">
                                      <p:cBhvr additive="base">
                                        <p:cTn id="14" dur="500" fill="hold"/>
                                        <p:tgtEl>
                                          <p:spTgt spid="26726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67269"/>
                                        </p:tgtEl>
                                        <p:attrNameLst>
                                          <p:attrName>style.visibility</p:attrName>
                                        </p:attrNameLst>
                                      </p:cBhvr>
                                      <p:to>
                                        <p:strVal val="visible"/>
                                      </p:to>
                                    </p:set>
                                    <p:anim calcmode="lin" valueType="num">
                                      <p:cBhvr additive="base">
                                        <p:cTn id="19" dur="500" fill="hold"/>
                                        <p:tgtEl>
                                          <p:spTgt spid="267269"/>
                                        </p:tgtEl>
                                        <p:attrNameLst>
                                          <p:attrName>ppt_x</p:attrName>
                                        </p:attrNameLst>
                                      </p:cBhvr>
                                      <p:tavLst>
                                        <p:tav tm="0">
                                          <p:val>
                                            <p:strVal val="1+#ppt_w/2"/>
                                          </p:val>
                                        </p:tav>
                                        <p:tav tm="100000">
                                          <p:val>
                                            <p:strVal val="#ppt_x"/>
                                          </p:val>
                                        </p:tav>
                                      </p:tavLst>
                                    </p:anim>
                                    <p:anim calcmode="lin" valueType="num">
                                      <p:cBhvr additive="base">
                                        <p:cTn id="20" dur="500" fill="hold"/>
                                        <p:tgtEl>
                                          <p:spTgt spid="26726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267270"/>
                                        </p:tgtEl>
                                        <p:attrNameLst>
                                          <p:attrName>style.visibility</p:attrName>
                                        </p:attrNameLst>
                                      </p:cBhvr>
                                      <p:to>
                                        <p:strVal val="visible"/>
                                      </p:to>
                                    </p:set>
                                    <p:anim calcmode="lin" valueType="num">
                                      <p:cBhvr additive="base">
                                        <p:cTn id="25" dur="500" fill="hold"/>
                                        <p:tgtEl>
                                          <p:spTgt spid="267270"/>
                                        </p:tgtEl>
                                        <p:attrNameLst>
                                          <p:attrName>ppt_x</p:attrName>
                                        </p:attrNameLst>
                                      </p:cBhvr>
                                      <p:tavLst>
                                        <p:tav tm="0">
                                          <p:val>
                                            <p:strVal val="1+#ppt_w/2"/>
                                          </p:val>
                                        </p:tav>
                                        <p:tav tm="100000">
                                          <p:val>
                                            <p:strVal val="#ppt_x"/>
                                          </p:val>
                                        </p:tav>
                                      </p:tavLst>
                                    </p:anim>
                                    <p:anim calcmode="lin" valueType="num">
                                      <p:cBhvr additive="base">
                                        <p:cTn id="26" dur="500" fill="hold"/>
                                        <p:tgtEl>
                                          <p:spTgt spid="26727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267271"/>
                                        </p:tgtEl>
                                        <p:attrNameLst>
                                          <p:attrName>style.visibility</p:attrName>
                                        </p:attrNameLst>
                                      </p:cBhvr>
                                      <p:to>
                                        <p:strVal val="visible"/>
                                      </p:to>
                                    </p:set>
                                    <p:anim calcmode="lin" valueType="num">
                                      <p:cBhvr additive="base">
                                        <p:cTn id="31" dur="500" fill="hold"/>
                                        <p:tgtEl>
                                          <p:spTgt spid="267271"/>
                                        </p:tgtEl>
                                        <p:attrNameLst>
                                          <p:attrName>ppt_x</p:attrName>
                                        </p:attrNameLst>
                                      </p:cBhvr>
                                      <p:tavLst>
                                        <p:tav tm="0">
                                          <p:val>
                                            <p:strVal val="#ppt_x"/>
                                          </p:val>
                                        </p:tav>
                                        <p:tav tm="100000">
                                          <p:val>
                                            <p:strVal val="#ppt_x"/>
                                          </p:val>
                                        </p:tav>
                                      </p:tavLst>
                                    </p:anim>
                                    <p:anim calcmode="lin" valueType="num">
                                      <p:cBhvr additive="base">
                                        <p:cTn id="32" dur="500" fill="hold"/>
                                        <p:tgtEl>
                                          <p:spTgt spid="267271"/>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9" fill="hold" grpId="0" nodeType="clickEffect">
                                  <p:stCondLst>
                                    <p:cond delay="0"/>
                                  </p:stCondLst>
                                  <p:childTnLst>
                                    <p:set>
                                      <p:cBhvr>
                                        <p:cTn id="36" dur="1" fill="hold">
                                          <p:stCondLst>
                                            <p:cond delay="0"/>
                                          </p:stCondLst>
                                        </p:cTn>
                                        <p:tgtEl>
                                          <p:spTgt spid="267272"/>
                                        </p:tgtEl>
                                        <p:attrNameLst>
                                          <p:attrName>style.visibility</p:attrName>
                                        </p:attrNameLst>
                                      </p:cBhvr>
                                      <p:to>
                                        <p:strVal val="visible"/>
                                      </p:to>
                                    </p:set>
                                    <p:anim calcmode="lin" valueType="num">
                                      <p:cBhvr additive="base">
                                        <p:cTn id="37" dur="500" fill="hold"/>
                                        <p:tgtEl>
                                          <p:spTgt spid="267272"/>
                                        </p:tgtEl>
                                        <p:attrNameLst>
                                          <p:attrName>ppt_x</p:attrName>
                                        </p:attrNameLst>
                                      </p:cBhvr>
                                      <p:tavLst>
                                        <p:tav tm="0">
                                          <p:val>
                                            <p:strVal val="0-#ppt_w/2"/>
                                          </p:val>
                                        </p:tav>
                                        <p:tav tm="100000">
                                          <p:val>
                                            <p:strVal val="#ppt_x"/>
                                          </p:val>
                                        </p:tav>
                                      </p:tavLst>
                                    </p:anim>
                                    <p:anim calcmode="lin" valueType="num">
                                      <p:cBhvr additive="base">
                                        <p:cTn id="38" dur="500" fill="hold"/>
                                        <p:tgtEl>
                                          <p:spTgt spid="267272"/>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2" fill="hold" grpId="0" nodeType="clickEffect">
                                  <p:stCondLst>
                                    <p:cond delay="0"/>
                                  </p:stCondLst>
                                  <p:childTnLst>
                                    <p:set>
                                      <p:cBhvr>
                                        <p:cTn id="42" dur="1" fill="hold">
                                          <p:stCondLst>
                                            <p:cond delay="0"/>
                                          </p:stCondLst>
                                        </p:cTn>
                                        <p:tgtEl>
                                          <p:spTgt spid="267274"/>
                                        </p:tgtEl>
                                        <p:attrNameLst>
                                          <p:attrName>style.visibility</p:attrName>
                                        </p:attrNameLst>
                                      </p:cBhvr>
                                      <p:to>
                                        <p:strVal val="visible"/>
                                      </p:to>
                                    </p:set>
                                    <p:anim calcmode="lin" valueType="num">
                                      <p:cBhvr additive="base">
                                        <p:cTn id="43" dur="500" fill="hold"/>
                                        <p:tgtEl>
                                          <p:spTgt spid="267274"/>
                                        </p:tgtEl>
                                        <p:attrNameLst>
                                          <p:attrName>ppt_x</p:attrName>
                                        </p:attrNameLst>
                                      </p:cBhvr>
                                      <p:tavLst>
                                        <p:tav tm="0">
                                          <p:val>
                                            <p:strVal val="0-#ppt_w/2"/>
                                          </p:val>
                                        </p:tav>
                                        <p:tav tm="100000">
                                          <p:val>
                                            <p:strVal val="#ppt_x"/>
                                          </p:val>
                                        </p:tav>
                                      </p:tavLst>
                                    </p:anim>
                                    <p:anim calcmode="lin" valueType="num">
                                      <p:cBhvr additive="base">
                                        <p:cTn id="44" dur="500" fill="hold"/>
                                        <p:tgtEl>
                                          <p:spTgt spid="26727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267275"/>
                                        </p:tgtEl>
                                        <p:attrNameLst>
                                          <p:attrName>style.visibility</p:attrName>
                                        </p:attrNameLst>
                                      </p:cBhvr>
                                      <p:to>
                                        <p:strVal val="visible"/>
                                      </p:to>
                                    </p:set>
                                    <p:anim calcmode="lin" valueType="num">
                                      <p:cBhvr additive="base">
                                        <p:cTn id="49" dur="500" fill="hold"/>
                                        <p:tgtEl>
                                          <p:spTgt spid="267275"/>
                                        </p:tgtEl>
                                        <p:attrNameLst>
                                          <p:attrName>ppt_x</p:attrName>
                                        </p:attrNameLst>
                                      </p:cBhvr>
                                      <p:tavLst>
                                        <p:tav tm="0">
                                          <p:val>
                                            <p:strVal val="1+#ppt_w/2"/>
                                          </p:val>
                                        </p:tav>
                                        <p:tav tm="100000">
                                          <p:val>
                                            <p:strVal val="#ppt_x"/>
                                          </p:val>
                                        </p:tav>
                                      </p:tavLst>
                                    </p:anim>
                                    <p:anim calcmode="lin" valueType="num">
                                      <p:cBhvr additive="base">
                                        <p:cTn id="50" dur="500" fill="hold"/>
                                        <p:tgtEl>
                                          <p:spTgt spid="2672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8" grpId="0"/>
      <p:bldP spid="267269" grpId="0"/>
      <p:bldP spid="267270" grpId="0"/>
      <p:bldP spid="267271" grpId="0"/>
      <p:bldP spid="267272" grpId="0"/>
      <p:bldP spid="267274" grpId="0"/>
      <p:bldP spid="267275" grpId="0"/>
      <p:bldP spid="267276"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1907109" y="1556470"/>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思源黑体 CN Bold" panose="020B0800000000000000" pitchFamily="34" charset="-122"/>
                <a:ea typeface="思源黑体 CN Bold" panose="020B0800000000000000" pitchFamily="34" charset="-122"/>
              </a:rPr>
              <a:t>免疫分子：</a:t>
            </a:r>
          </a:p>
        </p:txBody>
      </p:sp>
      <p:sp>
        <p:nvSpPr>
          <p:cNvPr id="245763" name="Text Box 3"/>
          <p:cNvSpPr txBox="1">
            <a:spLocks noChangeArrowheads="1"/>
          </p:cNvSpPr>
          <p:nvPr/>
        </p:nvSpPr>
        <p:spPr bwMode="auto">
          <a:xfrm>
            <a:off x="3707334" y="1196107"/>
            <a:ext cx="3028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bg1"/>
                </a:solidFill>
                <a:latin typeface="思源黑体 CN Bold" panose="020B0800000000000000" pitchFamily="34" charset="-122"/>
                <a:ea typeface="思源黑体 CN Bold" panose="020B0800000000000000" pitchFamily="34" charset="-122"/>
              </a:rPr>
              <a:t>膜表面免疫分子</a:t>
            </a:r>
            <a:endParaRPr lang="zh-CN" altLang="en-US" sz="2400">
              <a:solidFill>
                <a:schemeClr val="bg1"/>
              </a:solidFill>
              <a:latin typeface="思源黑体 CN Bold" panose="020B0800000000000000" pitchFamily="34" charset="-122"/>
              <a:ea typeface="思源黑体 CN Bold" panose="020B0800000000000000" pitchFamily="34" charset="-122"/>
            </a:endParaRPr>
          </a:p>
        </p:txBody>
      </p:sp>
      <p:sp>
        <p:nvSpPr>
          <p:cNvPr id="245764" name="Rectangle 4"/>
          <p:cNvSpPr>
            <a:spLocks noChangeArrowheads="1"/>
          </p:cNvSpPr>
          <p:nvPr/>
        </p:nvSpPr>
        <p:spPr bwMode="auto">
          <a:xfrm>
            <a:off x="3635896" y="1916832"/>
            <a:ext cx="2622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bg1"/>
                </a:solidFill>
                <a:latin typeface="思源黑体 CN Bold" panose="020B0800000000000000" pitchFamily="34" charset="-122"/>
                <a:ea typeface="思源黑体 CN Bold" panose="020B0800000000000000" pitchFamily="34" charset="-122"/>
              </a:rPr>
              <a:t>体液免疫分子</a:t>
            </a:r>
          </a:p>
        </p:txBody>
      </p:sp>
      <p:sp>
        <p:nvSpPr>
          <p:cNvPr id="245765" name="AutoShape 5"/>
          <p:cNvSpPr>
            <a:spLocks/>
          </p:cNvSpPr>
          <p:nvPr/>
        </p:nvSpPr>
        <p:spPr bwMode="auto">
          <a:xfrm>
            <a:off x="3419996" y="1485032"/>
            <a:ext cx="304800" cy="685800"/>
          </a:xfrm>
          <a:prstGeom prst="leftBrace">
            <a:avLst>
              <a:gd name="adj1" fmla="val 18750"/>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latin typeface="思源黑体 CN Bold" panose="020B0800000000000000" pitchFamily="34" charset="-122"/>
              <a:ea typeface="思源黑体 CN Bold" panose="020B0800000000000000" pitchFamily="34" charset="-122"/>
            </a:endParaRPr>
          </a:p>
        </p:txBody>
      </p:sp>
      <p:sp>
        <p:nvSpPr>
          <p:cNvPr id="245766" name="Text Box 6"/>
          <p:cNvSpPr txBox="1">
            <a:spLocks noChangeArrowheads="1"/>
          </p:cNvSpPr>
          <p:nvPr/>
        </p:nvSpPr>
        <p:spPr bwMode="auto">
          <a:xfrm>
            <a:off x="433388" y="3101975"/>
            <a:ext cx="2495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FFFF00"/>
              </a:buClr>
              <a:buFont typeface="Marlett" pitchFamily="2" charset="2"/>
              <a:buChar char="t"/>
            </a:pPr>
            <a:r>
              <a:rPr lang="en-US" altLang="zh-CN" sz="2800">
                <a:solidFill>
                  <a:schemeClr val="folHlink"/>
                </a:solidFill>
                <a:latin typeface="思源黑体 CN Bold" panose="020B0800000000000000" pitchFamily="34" charset="-122"/>
                <a:ea typeface="思源黑体 CN Bold" panose="020B0800000000000000" pitchFamily="34" charset="-122"/>
              </a:rPr>
              <a:t> </a:t>
            </a:r>
            <a:r>
              <a:rPr lang="zh-CN" altLang="en-US" sz="2800">
                <a:solidFill>
                  <a:srgbClr val="FFFF00"/>
                </a:solidFill>
                <a:latin typeface="思源黑体 CN Bold" panose="020B0800000000000000" pitchFamily="34" charset="-122"/>
                <a:ea typeface="思源黑体 CN Bold" panose="020B0800000000000000" pitchFamily="34" charset="-122"/>
              </a:rPr>
              <a:t>膜表面分子</a:t>
            </a:r>
            <a:endParaRPr lang="zh-CN" altLang="en-US" sz="2400">
              <a:solidFill>
                <a:srgbClr val="FFFF00"/>
              </a:solidFill>
              <a:latin typeface="思源黑体 CN Bold" panose="020B0800000000000000" pitchFamily="34" charset="-122"/>
              <a:ea typeface="思源黑体 CN Bold" panose="020B0800000000000000" pitchFamily="34" charset="-122"/>
            </a:endParaRPr>
          </a:p>
        </p:txBody>
      </p:sp>
      <p:sp>
        <p:nvSpPr>
          <p:cNvPr id="245767" name="Rectangle 7"/>
          <p:cNvSpPr>
            <a:spLocks noChangeArrowheads="1"/>
          </p:cNvSpPr>
          <p:nvPr/>
        </p:nvSpPr>
        <p:spPr bwMode="auto">
          <a:xfrm>
            <a:off x="542925" y="3789363"/>
            <a:ext cx="827754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400" dirty="0">
                <a:solidFill>
                  <a:schemeClr val="bg1"/>
                </a:solidFill>
                <a:latin typeface="思源黑体 CN Medium" panose="020B0600000000000000" pitchFamily="34" charset="-122"/>
                <a:ea typeface="思源黑体 CN Medium" panose="020B0600000000000000" pitchFamily="34" charset="-122"/>
              </a:rPr>
              <a:t>主要包括膜表面抗原受体、主要组织相容性抗原、</a:t>
            </a:r>
            <a:r>
              <a:rPr lang="zh-CN" altLang="en-US" sz="2400" dirty="0" smtClean="0">
                <a:solidFill>
                  <a:schemeClr val="bg1"/>
                </a:solidFill>
                <a:latin typeface="思源黑体 CN Medium" panose="020B0600000000000000" pitchFamily="34" charset="-122"/>
                <a:ea typeface="思源黑体 CN Medium" panose="020B0600000000000000" pitchFamily="34" charset="-122"/>
              </a:rPr>
              <a:t>白细胞分化抗原</a:t>
            </a:r>
            <a:r>
              <a:rPr lang="zh-CN" altLang="en-US" sz="2400" dirty="0">
                <a:solidFill>
                  <a:schemeClr val="bg1"/>
                </a:solidFill>
                <a:latin typeface="思源黑体 CN Medium" panose="020B0600000000000000" pitchFamily="34" charset="-122"/>
                <a:ea typeface="思源黑体 CN Medium" panose="020B0600000000000000" pitchFamily="34" charset="-122"/>
              </a:rPr>
              <a:t>和粘附分子。</a:t>
            </a:r>
            <a:r>
              <a:rPr lang="en-US" altLang="zh-CN" sz="2400" dirty="0">
                <a:solidFill>
                  <a:srgbClr val="FFFF00"/>
                </a:solidFill>
                <a:latin typeface="思源黑体 CN Medium" panose="020B0600000000000000" pitchFamily="34" charset="-122"/>
                <a:ea typeface="思源黑体 CN Medium" panose="020B0600000000000000" pitchFamily="34" charset="-122"/>
              </a:rPr>
              <a:t>B</a:t>
            </a:r>
            <a:r>
              <a:rPr lang="zh-CN" altLang="en-US" sz="2400" dirty="0">
                <a:solidFill>
                  <a:srgbClr val="FFFF00"/>
                </a:solidFill>
                <a:latin typeface="思源黑体 CN Medium" panose="020B0600000000000000" pitchFamily="34" charset="-122"/>
                <a:ea typeface="思源黑体 CN Medium" panose="020B0600000000000000" pitchFamily="34" charset="-122"/>
              </a:rPr>
              <a:t>细胞和</a:t>
            </a:r>
            <a:r>
              <a:rPr lang="en-US" altLang="zh-CN" sz="2400" dirty="0">
                <a:solidFill>
                  <a:srgbClr val="FFFF00"/>
                </a:solidFill>
                <a:latin typeface="思源黑体 CN Medium" panose="020B0600000000000000" pitchFamily="34" charset="-122"/>
                <a:ea typeface="思源黑体 CN Medium" panose="020B0600000000000000" pitchFamily="34" charset="-122"/>
              </a:rPr>
              <a:t>T</a:t>
            </a:r>
            <a:r>
              <a:rPr lang="zh-CN" altLang="en-US" sz="2400" dirty="0">
                <a:solidFill>
                  <a:srgbClr val="FFFF00"/>
                </a:solidFill>
                <a:latin typeface="思源黑体 CN Medium" panose="020B0600000000000000" pitchFamily="34" charset="-122"/>
                <a:ea typeface="思源黑体 CN Medium" panose="020B0600000000000000" pitchFamily="34" charset="-122"/>
              </a:rPr>
              <a:t>细胞表面有各自的</a:t>
            </a:r>
            <a:r>
              <a:rPr lang="zh-CN" altLang="en-US" sz="2400" dirty="0" smtClean="0">
                <a:solidFill>
                  <a:srgbClr val="FFFF00"/>
                </a:solidFill>
                <a:latin typeface="思源黑体 CN Medium" panose="020B0600000000000000" pitchFamily="34" charset="-122"/>
                <a:ea typeface="思源黑体 CN Medium" panose="020B0600000000000000" pitchFamily="34" charset="-122"/>
              </a:rPr>
              <a:t>特异性膜</a:t>
            </a:r>
            <a:r>
              <a:rPr lang="zh-CN" altLang="en-US" sz="2400" dirty="0">
                <a:solidFill>
                  <a:srgbClr val="FFFF00"/>
                </a:solidFill>
                <a:latin typeface="思源黑体 CN Medium" panose="020B0600000000000000" pitchFamily="34" charset="-122"/>
                <a:ea typeface="思源黑体 CN Medium" panose="020B0600000000000000" pitchFamily="34" charset="-122"/>
              </a:rPr>
              <a:t>表面抗原受体</a:t>
            </a:r>
            <a:r>
              <a:rPr lang="en-US" altLang="zh-CN" sz="2400" dirty="0">
                <a:solidFill>
                  <a:srgbClr val="FFFF00"/>
                </a:solidFill>
                <a:latin typeface="思源黑体 CN Medium" panose="020B0600000000000000" pitchFamily="34" charset="-122"/>
                <a:ea typeface="思源黑体 CN Medium" panose="020B0600000000000000" pitchFamily="34" charset="-122"/>
              </a:rPr>
              <a:t>BCR</a:t>
            </a:r>
            <a:r>
              <a:rPr lang="zh-CN" altLang="en-US" sz="2400" dirty="0">
                <a:solidFill>
                  <a:srgbClr val="FFFF00"/>
                </a:solidFill>
                <a:latin typeface="思源黑体 CN Medium" panose="020B0600000000000000" pitchFamily="34" charset="-122"/>
                <a:ea typeface="思源黑体 CN Medium" panose="020B0600000000000000" pitchFamily="34" charset="-122"/>
              </a:rPr>
              <a:t>和</a:t>
            </a:r>
            <a:r>
              <a:rPr lang="en-US" altLang="zh-CN" sz="2400" dirty="0">
                <a:solidFill>
                  <a:srgbClr val="FFFF00"/>
                </a:solidFill>
                <a:latin typeface="思源黑体 CN Medium" panose="020B0600000000000000" pitchFamily="34" charset="-122"/>
                <a:ea typeface="思源黑体 CN Medium" panose="020B0600000000000000" pitchFamily="34" charset="-122"/>
              </a:rPr>
              <a:t>TCR</a:t>
            </a:r>
            <a:r>
              <a:rPr lang="zh-CN" altLang="en-US" sz="2400" dirty="0">
                <a:solidFill>
                  <a:schemeClr val="bg1"/>
                </a:solidFill>
                <a:latin typeface="思源黑体 CN Medium" panose="020B0600000000000000" pitchFamily="34" charset="-122"/>
                <a:ea typeface="思源黑体 CN Medium" panose="020B0600000000000000" pitchFamily="34" charset="-122"/>
              </a:rPr>
              <a:t>、能识别不同的抗原并与之</a:t>
            </a:r>
            <a:r>
              <a:rPr lang="zh-CN" altLang="en-US" sz="2400" dirty="0" smtClean="0">
                <a:solidFill>
                  <a:schemeClr val="bg1"/>
                </a:solidFill>
                <a:latin typeface="思源黑体 CN Medium" panose="020B0600000000000000" pitchFamily="34" charset="-122"/>
                <a:ea typeface="思源黑体 CN Medium" panose="020B0600000000000000" pitchFamily="34" charset="-122"/>
              </a:rPr>
              <a:t>结合</a:t>
            </a:r>
            <a:r>
              <a:rPr lang="zh-CN" altLang="en-US" sz="2400" dirty="0">
                <a:solidFill>
                  <a:schemeClr val="bg1"/>
                </a:solidFill>
                <a:latin typeface="思源黑体 CN Medium" panose="020B0600000000000000" pitchFamily="34" charset="-122"/>
                <a:ea typeface="思源黑体 CN Medium" panose="020B0600000000000000" pitchFamily="34" charset="-122"/>
              </a:rPr>
              <a:t>，启动特异性免疫。</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2" name="文本框 1"/>
          <p:cNvSpPr txBox="1"/>
          <p:nvPr/>
        </p:nvSpPr>
        <p:spPr>
          <a:xfrm>
            <a:off x="323528" y="188640"/>
            <a:ext cx="1944216" cy="369332"/>
          </a:xfrm>
          <a:prstGeom prst="rect">
            <a:avLst/>
          </a:prstGeom>
          <a:noFill/>
        </p:spPr>
        <p:txBody>
          <a:bodyPr wrap="square" rtlCol="0">
            <a:spAutoFit/>
          </a:bodyPr>
          <a:lstStyle/>
          <a:p>
            <a:r>
              <a:rPr lang="zh-CN" altLang="en-US" dirty="0" smtClean="0">
                <a:solidFill>
                  <a:srgbClr val="FFFF00"/>
                </a:solidFill>
                <a:latin typeface="思源黑体 CN Heavy" panose="020B0A00000000000000" pitchFamily="34" charset="-122"/>
                <a:ea typeface="思源黑体 CN Heavy" panose="020B0A00000000000000" pitchFamily="34" charset="-122"/>
              </a:rPr>
              <a:t>物质基础</a:t>
            </a:r>
            <a:endParaRPr lang="zh-CN" altLang="en-US" dirty="0">
              <a:solidFill>
                <a:srgbClr val="FFFF00"/>
              </a:solidFill>
              <a:latin typeface="思源黑体 CN Heavy" panose="020B0A00000000000000" pitchFamily="34" charset="-122"/>
              <a:ea typeface="思源黑体 CN Heavy" panose="020B0A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45762"/>
                                        </p:tgtEl>
                                        <p:attrNameLst>
                                          <p:attrName>style.visibility</p:attrName>
                                        </p:attrNameLst>
                                      </p:cBhvr>
                                      <p:to>
                                        <p:strVal val="visible"/>
                                      </p:to>
                                    </p:set>
                                    <p:anim calcmode="lin" valueType="num">
                                      <p:cBhvr additive="base">
                                        <p:cTn id="7" dur="500" fill="hold"/>
                                        <p:tgtEl>
                                          <p:spTgt spid="245762"/>
                                        </p:tgtEl>
                                        <p:attrNameLst>
                                          <p:attrName>ppt_x</p:attrName>
                                        </p:attrNameLst>
                                      </p:cBhvr>
                                      <p:tavLst>
                                        <p:tav tm="0">
                                          <p:val>
                                            <p:strVal val="0-#ppt_w/2"/>
                                          </p:val>
                                        </p:tav>
                                        <p:tav tm="100000">
                                          <p:val>
                                            <p:strVal val="#ppt_x"/>
                                          </p:val>
                                        </p:tav>
                                      </p:tavLst>
                                    </p:anim>
                                    <p:anim calcmode="lin" valueType="num">
                                      <p:cBhvr additive="base">
                                        <p:cTn id="8" dur="500" fill="hold"/>
                                        <p:tgtEl>
                                          <p:spTgt spid="24576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45765"/>
                                        </p:tgtEl>
                                        <p:attrNameLst>
                                          <p:attrName>style.visibility</p:attrName>
                                        </p:attrNameLst>
                                      </p:cBhvr>
                                      <p:to>
                                        <p:strVal val="visible"/>
                                      </p:to>
                                    </p:set>
                                    <p:anim calcmode="lin" valueType="num">
                                      <p:cBhvr additive="base">
                                        <p:cTn id="13" dur="500" fill="hold"/>
                                        <p:tgtEl>
                                          <p:spTgt spid="245765"/>
                                        </p:tgtEl>
                                        <p:attrNameLst>
                                          <p:attrName>ppt_x</p:attrName>
                                        </p:attrNameLst>
                                      </p:cBhvr>
                                      <p:tavLst>
                                        <p:tav tm="0">
                                          <p:val>
                                            <p:strVal val="0-#ppt_w/2"/>
                                          </p:val>
                                        </p:tav>
                                        <p:tav tm="100000">
                                          <p:val>
                                            <p:strVal val="#ppt_x"/>
                                          </p:val>
                                        </p:tav>
                                      </p:tavLst>
                                    </p:anim>
                                    <p:anim calcmode="lin" valueType="num">
                                      <p:cBhvr additive="base">
                                        <p:cTn id="14" dur="500" fill="hold"/>
                                        <p:tgtEl>
                                          <p:spTgt spid="245765"/>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9" fill="hold" grpId="0" nodeType="afterEffect">
                                  <p:stCondLst>
                                    <p:cond delay="0"/>
                                  </p:stCondLst>
                                  <p:childTnLst>
                                    <p:set>
                                      <p:cBhvr>
                                        <p:cTn id="17" dur="1" fill="hold">
                                          <p:stCondLst>
                                            <p:cond delay="0"/>
                                          </p:stCondLst>
                                        </p:cTn>
                                        <p:tgtEl>
                                          <p:spTgt spid="245763"/>
                                        </p:tgtEl>
                                        <p:attrNameLst>
                                          <p:attrName>style.visibility</p:attrName>
                                        </p:attrNameLst>
                                      </p:cBhvr>
                                      <p:to>
                                        <p:strVal val="visible"/>
                                      </p:to>
                                    </p:set>
                                    <p:anim calcmode="lin" valueType="num">
                                      <p:cBhvr additive="base">
                                        <p:cTn id="18" dur="500" fill="hold"/>
                                        <p:tgtEl>
                                          <p:spTgt spid="245763"/>
                                        </p:tgtEl>
                                        <p:attrNameLst>
                                          <p:attrName>ppt_x</p:attrName>
                                        </p:attrNameLst>
                                      </p:cBhvr>
                                      <p:tavLst>
                                        <p:tav tm="0">
                                          <p:val>
                                            <p:strVal val="0-#ppt_w/2"/>
                                          </p:val>
                                        </p:tav>
                                        <p:tav tm="100000">
                                          <p:val>
                                            <p:strVal val="#ppt_x"/>
                                          </p:val>
                                        </p:tav>
                                      </p:tavLst>
                                    </p:anim>
                                    <p:anim calcmode="lin" valueType="num">
                                      <p:cBhvr additive="base">
                                        <p:cTn id="19" dur="500" fill="hold"/>
                                        <p:tgtEl>
                                          <p:spTgt spid="245763"/>
                                        </p:tgtEl>
                                        <p:attrNameLst>
                                          <p:attrName>ppt_y</p:attrName>
                                        </p:attrNameLst>
                                      </p:cBhvr>
                                      <p:tavLst>
                                        <p:tav tm="0">
                                          <p:val>
                                            <p:strVal val="0-#ppt_h/2"/>
                                          </p:val>
                                        </p:tav>
                                        <p:tav tm="100000">
                                          <p:val>
                                            <p:strVal val="#ppt_y"/>
                                          </p:val>
                                        </p:tav>
                                      </p:tavLst>
                                    </p:anim>
                                  </p:childTnLst>
                                </p:cTn>
                              </p:par>
                            </p:childTnLst>
                          </p:cTn>
                        </p:par>
                        <p:par>
                          <p:cTn id="20" fill="hold" nodeType="afterGroup">
                            <p:stCondLst>
                              <p:cond delay="1000"/>
                            </p:stCondLst>
                            <p:childTnLst>
                              <p:par>
                                <p:cTn id="21" presetID="2" presetClass="entr" presetSubtype="6" fill="hold" grpId="0" nodeType="afterEffect">
                                  <p:stCondLst>
                                    <p:cond delay="0"/>
                                  </p:stCondLst>
                                  <p:childTnLst>
                                    <p:set>
                                      <p:cBhvr>
                                        <p:cTn id="22" dur="1" fill="hold">
                                          <p:stCondLst>
                                            <p:cond delay="0"/>
                                          </p:stCondLst>
                                        </p:cTn>
                                        <p:tgtEl>
                                          <p:spTgt spid="245764"/>
                                        </p:tgtEl>
                                        <p:attrNameLst>
                                          <p:attrName>style.visibility</p:attrName>
                                        </p:attrNameLst>
                                      </p:cBhvr>
                                      <p:to>
                                        <p:strVal val="visible"/>
                                      </p:to>
                                    </p:set>
                                    <p:anim calcmode="lin" valueType="num">
                                      <p:cBhvr additive="base">
                                        <p:cTn id="23" dur="500" fill="hold"/>
                                        <p:tgtEl>
                                          <p:spTgt spid="245764"/>
                                        </p:tgtEl>
                                        <p:attrNameLst>
                                          <p:attrName>ppt_x</p:attrName>
                                        </p:attrNameLst>
                                      </p:cBhvr>
                                      <p:tavLst>
                                        <p:tav tm="0">
                                          <p:val>
                                            <p:strVal val="1+#ppt_w/2"/>
                                          </p:val>
                                        </p:tav>
                                        <p:tav tm="100000">
                                          <p:val>
                                            <p:strVal val="#ppt_x"/>
                                          </p:val>
                                        </p:tav>
                                      </p:tavLst>
                                    </p:anim>
                                    <p:anim calcmode="lin" valueType="num">
                                      <p:cBhvr additive="base">
                                        <p:cTn id="24" dur="500" fill="hold"/>
                                        <p:tgtEl>
                                          <p:spTgt spid="24576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12" fill="hold" grpId="0" nodeType="clickEffect">
                                  <p:stCondLst>
                                    <p:cond delay="0"/>
                                  </p:stCondLst>
                                  <p:childTnLst>
                                    <p:set>
                                      <p:cBhvr>
                                        <p:cTn id="28" dur="1" fill="hold">
                                          <p:stCondLst>
                                            <p:cond delay="0"/>
                                          </p:stCondLst>
                                        </p:cTn>
                                        <p:tgtEl>
                                          <p:spTgt spid="245766"/>
                                        </p:tgtEl>
                                        <p:attrNameLst>
                                          <p:attrName>style.visibility</p:attrName>
                                        </p:attrNameLst>
                                      </p:cBhvr>
                                      <p:to>
                                        <p:strVal val="visible"/>
                                      </p:to>
                                    </p:set>
                                    <p:anim calcmode="lin" valueType="num">
                                      <p:cBhvr additive="base">
                                        <p:cTn id="29" dur="500" fill="hold"/>
                                        <p:tgtEl>
                                          <p:spTgt spid="245766"/>
                                        </p:tgtEl>
                                        <p:attrNameLst>
                                          <p:attrName>ppt_x</p:attrName>
                                        </p:attrNameLst>
                                      </p:cBhvr>
                                      <p:tavLst>
                                        <p:tav tm="0">
                                          <p:val>
                                            <p:strVal val="0-#ppt_w/2"/>
                                          </p:val>
                                        </p:tav>
                                        <p:tav tm="100000">
                                          <p:val>
                                            <p:strVal val="#ppt_x"/>
                                          </p:val>
                                        </p:tav>
                                      </p:tavLst>
                                    </p:anim>
                                    <p:anim calcmode="lin" valueType="num">
                                      <p:cBhvr additive="base">
                                        <p:cTn id="30" dur="500" fill="hold"/>
                                        <p:tgtEl>
                                          <p:spTgt spid="245766"/>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5767"/>
                                        </p:tgtEl>
                                        <p:attrNameLst>
                                          <p:attrName>style.visibility</p:attrName>
                                        </p:attrNameLst>
                                      </p:cBhvr>
                                      <p:to>
                                        <p:strVal val="visible"/>
                                      </p:to>
                                    </p:set>
                                    <p:anim calcmode="lin" valueType="num">
                                      <p:cBhvr additive="base">
                                        <p:cTn id="35" dur="500" fill="hold"/>
                                        <p:tgtEl>
                                          <p:spTgt spid="245767"/>
                                        </p:tgtEl>
                                        <p:attrNameLst>
                                          <p:attrName>ppt_x</p:attrName>
                                        </p:attrNameLst>
                                      </p:cBhvr>
                                      <p:tavLst>
                                        <p:tav tm="0">
                                          <p:val>
                                            <p:strVal val="#ppt_x"/>
                                          </p:val>
                                        </p:tav>
                                        <p:tav tm="100000">
                                          <p:val>
                                            <p:strVal val="#ppt_x"/>
                                          </p:val>
                                        </p:tav>
                                      </p:tavLst>
                                    </p:anim>
                                    <p:anim calcmode="lin" valueType="num">
                                      <p:cBhvr additive="base">
                                        <p:cTn id="36" dur="500" fill="hold"/>
                                        <p:tgtEl>
                                          <p:spTgt spid="2457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autoUpdateAnimBg="0"/>
      <p:bldP spid="245763" grpId="0" autoUpdateAnimBg="0"/>
      <p:bldP spid="245764" grpId="0" autoUpdateAnimBg="0"/>
      <p:bldP spid="245765" grpId="0" animBg="1"/>
      <p:bldP spid="245766" grpId="0" autoUpdateAnimBg="0"/>
      <p:bldP spid="245767"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60" name="Text Box 8"/>
          <p:cNvSpPr txBox="1">
            <a:spLocks noChangeArrowheads="1"/>
          </p:cNvSpPr>
          <p:nvPr/>
        </p:nvSpPr>
        <p:spPr bwMode="auto">
          <a:xfrm>
            <a:off x="250825" y="419100"/>
            <a:ext cx="2851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FF00"/>
              </a:buClr>
              <a:buFont typeface="Marlett" pitchFamily="2" charset="2"/>
              <a:buChar char="t"/>
            </a:pPr>
            <a:r>
              <a:rPr lang="en-US" altLang="zh-CN" sz="2800">
                <a:solidFill>
                  <a:schemeClr val="folHlink"/>
                </a:solidFill>
                <a:latin typeface="思源黑体 CN Bold" panose="020B0800000000000000" pitchFamily="34" charset="-122"/>
                <a:ea typeface="思源黑体 CN Bold" panose="020B0800000000000000" pitchFamily="34" charset="-122"/>
              </a:rPr>
              <a:t>  </a:t>
            </a:r>
            <a:r>
              <a:rPr lang="zh-CN" altLang="en-US" sz="2800">
                <a:solidFill>
                  <a:srgbClr val="FFFF00"/>
                </a:solidFill>
                <a:latin typeface="思源黑体 CN Bold" panose="020B0800000000000000" pitchFamily="34" charset="-122"/>
                <a:ea typeface="思源黑体 CN Bold" panose="020B0800000000000000" pitchFamily="34" charset="-122"/>
              </a:rPr>
              <a:t>体液免疫分子</a:t>
            </a:r>
            <a:endParaRPr lang="zh-CN" altLang="en-US" sz="2400">
              <a:solidFill>
                <a:srgbClr val="FFFF00"/>
              </a:solidFill>
              <a:latin typeface="思源黑体 CN Bold" panose="020B0800000000000000" pitchFamily="34" charset="-122"/>
              <a:ea typeface="思源黑体 CN Bold" panose="020B0800000000000000" pitchFamily="34" charset="-122"/>
            </a:endParaRPr>
          </a:p>
        </p:txBody>
      </p:sp>
      <p:sp>
        <p:nvSpPr>
          <p:cNvPr id="253961" name="Rectangle 9"/>
          <p:cNvSpPr>
            <a:spLocks noChangeArrowheads="1"/>
          </p:cNvSpPr>
          <p:nvPr/>
        </p:nvSpPr>
        <p:spPr bwMode="auto">
          <a:xfrm>
            <a:off x="3348038" y="477838"/>
            <a:ext cx="4727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chemeClr val="bg1"/>
                </a:solidFill>
                <a:latin typeface="思源黑体 CN Bold" panose="020B0800000000000000" pitchFamily="34" charset="-122"/>
                <a:ea typeface="思源黑体 CN Bold" panose="020B0800000000000000" pitchFamily="34" charset="-122"/>
              </a:rPr>
              <a:t>(</a:t>
            </a:r>
            <a:r>
              <a:rPr lang="zh-CN" altLang="en-US" sz="2400" dirty="0">
                <a:solidFill>
                  <a:schemeClr val="bg1"/>
                </a:solidFill>
                <a:latin typeface="思源黑体 CN Bold" panose="020B0800000000000000" pitchFamily="34" charset="-122"/>
                <a:ea typeface="思源黑体 CN Bold" panose="020B0800000000000000" pitchFamily="34" charset="-122"/>
              </a:rPr>
              <a:t>主要包括</a:t>
            </a:r>
            <a:r>
              <a:rPr lang="zh-CN" altLang="en-US" sz="2400" dirty="0">
                <a:solidFill>
                  <a:srgbClr val="FFFF00"/>
                </a:solidFill>
                <a:latin typeface="思源黑体 CN Bold" panose="020B0800000000000000" pitchFamily="34" charset="-122"/>
                <a:ea typeface="思源黑体 CN Bold" panose="020B0800000000000000" pitchFamily="34" charset="-122"/>
              </a:rPr>
              <a:t>抗体、补体</a:t>
            </a:r>
            <a:r>
              <a:rPr lang="zh-CN" altLang="en-US" sz="2400" dirty="0">
                <a:solidFill>
                  <a:schemeClr val="bg1"/>
                </a:solidFill>
                <a:latin typeface="思源黑体 CN Bold" panose="020B0800000000000000" pitchFamily="34" charset="-122"/>
                <a:ea typeface="思源黑体 CN Bold" panose="020B0800000000000000" pitchFamily="34" charset="-122"/>
              </a:rPr>
              <a:t>和</a:t>
            </a:r>
            <a:r>
              <a:rPr lang="zh-CN" altLang="en-US" sz="2400" dirty="0">
                <a:solidFill>
                  <a:srgbClr val="FFFF00"/>
                </a:solidFill>
                <a:latin typeface="思源黑体 CN Bold" panose="020B0800000000000000" pitchFamily="34" charset="-122"/>
                <a:ea typeface="思源黑体 CN Bold" panose="020B0800000000000000" pitchFamily="34" charset="-122"/>
              </a:rPr>
              <a:t>细胞因子</a:t>
            </a:r>
            <a:r>
              <a:rPr lang="en-US" altLang="zh-CN" sz="2400" dirty="0">
                <a:solidFill>
                  <a:schemeClr val="accent1"/>
                </a:solidFill>
                <a:latin typeface="思源黑体 CN Bold" panose="020B0800000000000000" pitchFamily="34" charset="-122"/>
                <a:ea typeface="思源黑体 CN Bold" panose="020B0800000000000000" pitchFamily="34" charset="-122"/>
              </a:rPr>
              <a:t>)</a:t>
            </a:r>
            <a:endParaRPr lang="en-US" altLang="zh-CN" sz="2400" dirty="0">
              <a:latin typeface="思源黑体 CN Bold" panose="020B0800000000000000" pitchFamily="34" charset="-122"/>
              <a:ea typeface="思源黑体 CN Bold" panose="020B0800000000000000" pitchFamily="34" charset="-122"/>
            </a:endParaRPr>
          </a:p>
        </p:txBody>
      </p:sp>
      <p:sp>
        <p:nvSpPr>
          <p:cNvPr id="253962" name="Text Box 10"/>
          <p:cNvSpPr txBox="1">
            <a:spLocks noChangeArrowheads="1"/>
          </p:cNvSpPr>
          <p:nvPr/>
        </p:nvSpPr>
        <p:spPr bwMode="auto">
          <a:xfrm>
            <a:off x="468313" y="1557338"/>
            <a:ext cx="82073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2800" dirty="0">
                <a:solidFill>
                  <a:srgbClr val="66FF33"/>
                </a:solidFill>
                <a:latin typeface="思源黑体 CN Medium" panose="020B0600000000000000" pitchFamily="34" charset="-122"/>
                <a:ea typeface="思源黑体 CN Medium" panose="020B0600000000000000" pitchFamily="34" charset="-122"/>
              </a:rPr>
              <a:t>细胞因子</a:t>
            </a:r>
            <a:r>
              <a:rPr lang="zh-CN" altLang="en-US" sz="2800" dirty="0">
                <a:solidFill>
                  <a:schemeClr val="bg1"/>
                </a:solidFill>
                <a:latin typeface="思源黑体 CN Medium" panose="020B0600000000000000" pitchFamily="34" charset="-122"/>
                <a:ea typeface="思源黑体 CN Medium" panose="020B0600000000000000" pitchFamily="34" charset="-122"/>
              </a:rPr>
              <a:t>具有对细胞功能的多方面调节作用，其中有些还具有细胞毒性</a:t>
            </a:r>
            <a:r>
              <a:rPr lang="en-US" altLang="zh-CN" sz="2800" dirty="0">
                <a:solidFill>
                  <a:schemeClr val="bg1"/>
                </a:solidFill>
                <a:latin typeface="思源黑体 CN Medium" panose="020B0600000000000000" pitchFamily="34" charset="-122"/>
                <a:ea typeface="思源黑体 CN Medium" panose="020B0600000000000000" pitchFamily="34" charset="-122"/>
              </a:rPr>
              <a:t>(</a:t>
            </a:r>
            <a:r>
              <a:rPr lang="zh-CN" altLang="en-US" sz="2800" dirty="0">
                <a:solidFill>
                  <a:schemeClr val="bg1"/>
                </a:solidFill>
                <a:latin typeface="思源黑体 CN Medium" panose="020B0600000000000000" pitchFamily="34" charset="-122"/>
                <a:ea typeface="思源黑体 CN Medium" panose="020B0600000000000000" pitchFamily="34" charset="-122"/>
              </a:rPr>
              <a:t>如</a:t>
            </a:r>
            <a:r>
              <a:rPr lang="zh-CN" altLang="en-US" sz="2800" dirty="0">
                <a:solidFill>
                  <a:schemeClr val="accent1"/>
                </a:solidFill>
                <a:latin typeface="思源黑体 CN Medium" panose="020B0600000000000000" pitchFamily="34" charset="-122"/>
                <a:ea typeface="思源黑体 CN Medium" panose="020B0600000000000000" pitchFamily="34" charset="-122"/>
              </a:rPr>
              <a:t>肿瘤坏死因子</a:t>
            </a:r>
            <a:r>
              <a:rPr lang="en-US" altLang="zh-CN" sz="2800" dirty="0">
                <a:solidFill>
                  <a:schemeClr val="bg1"/>
                </a:solidFill>
                <a:latin typeface="思源黑体 CN Medium" panose="020B0600000000000000" pitchFamily="34" charset="-122"/>
                <a:ea typeface="思源黑体 CN Medium" panose="020B0600000000000000" pitchFamily="34" charset="-122"/>
              </a:rPr>
              <a:t>)</a:t>
            </a:r>
            <a:r>
              <a:rPr lang="zh-CN" altLang="en-US" sz="2800" dirty="0">
                <a:solidFill>
                  <a:schemeClr val="bg1"/>
                </a:solidFill>
                <a:latin typeface="思源黑体 CN Medium" panose="020B0600000000000000" pitchFamily="34" charset="-122"/>
                <a:ea typeface="思源黑体 CN Medium" panose="020B0600000000000000" pitchFamily="34" charset="-122"/>
              </a:rPr>
              <a:t>和抗病毒功能</a:t>
            </a:r>
            <a:r>
              <a:rPr lang="en-US" altLang="zh-CN" sz="2800" dirty="0">
                <a:solidFill>
                  <a:schemeClr val="bg1"/>
                </a:solidFill>
                <a:latin typeface="思源黑体 CN Medium" panose="020B0600000000000000" pitchFamily="34" charset="-122"/>
                <a:ea typeface="思源黑体 CN Medium" panose="020B0600000000000000" pitchFamily="34" charset="-122"/>
              </a:rPr>
              <a:t>(</a:t>
            </a:r>
            <a:r>
              <a:rPr lang="zh-CN" altLang="en-US" sz="2800" dirty="0">
                <a:solidFill>
                  <a:schemeClr val="accent1"/>
                </a:solidFill>
                <a:latin typeface="思源黑体 CN Medium" panose="020B0600000000000000" pitchFamily="34" charset="-122"/>
                <a:ea typeface="思源黑体 CN Medium" panose="020B0600000000000000" pitchFamily="34" charset="-122"/>
              </a:rPr>
              <a:t>如干扰素</a:t>
            </a:r>
            <a:r>
              <a:rPr lang="en-US" altLang="zh-CN" sz="2800" dirty="0">
                <a:solidFill>
                  <a:schemeClr val="bg1"/>
                </a:solidFill>
                <a:latin typeface="思源黑体 CN Medium" panose="020B0600000000000000" pitchFamily="34" charset="-122"/>
                <a:ea typeface="思源黑体 CN Medium" panose="020B0600000000000000" pitchFamily="34" charset="-122"/>
              </a:rPr>
              <a:t>)</a:t>
            </a:r>
            <a:r>
              <a:rPr lang="zh-CN" altLang="en-US" sz="2800" dirty="0">
                <a:solidFill>
                  <a:schemeClr val="bg1"/>
                </a:solidFill>
                <a:latin typeface="思源黑体 CN Medium" panose="020B0600000000000000" pitchFamily="34" charset="-122"/>
                <a:ea typeface="思源黑体 CN Medium" panose="020B0600000000000000" pitchFamily="34" charset="-122"/>
              </a:rPr>
              <a:t>，直接参与免疫应答的效应过程。</a:t>
            </a:r>
            <a:r>
              <a:rPr lang="zh-CN" altLang="en-US" sz="2800" dirty="0">
                <a:solidFill>
                  <a:srgbClr val="66FF33"/>
                </a:solidFill>
                <a:latin typeface="思源黑体 CN Medium" panose="020B0600000000000000" pitchFamily="34" charset="-122"/>
                <a:ea typeface="思源黑体 CN Medium" panose="020B0600000000000000" pitchFamily="34" charset="-122"/>
              </a:rPr>
              <a:t>补体</a:t>
            </a:r>
            <a:r>
              <a:rPr lang="zh-CN" altLang="en-US" sz="2800" dirty="0">
                <a:solidFill>
                  <a:schemeClr val="bg1"/>
                </a:solidFill>
                <a:latin typeface="思源黑体 CN Medium" panose="020B0600000000000000" pitchFamily="34" charset="-122"/>
                <a:ea typeface="思源黑体 CN Medium" panose="020B0600000000000000" pitchFamily="34" charset="-122"/>
              </a:rPr>
              <a:t>和</a:t>
            </a:r>
            <a:r>
              <a:rPr lang="zh-CN" altLang="en-US" sz="2800" dirty="0">
                <a:solidFill>
                  <a:srgbClr val="66FF33"/>
                </a:solidFill>
                <a:latin typeface="思源黑体 CN Medium" panose="020B0600000000000000" pitchFamily="34" charset="-122"/>
                <a:ea typeface="思源黑体 CN Medium" panose="020B0600000000000000" pitchFamily="34" charset="-122"/>
              </a:rPr>
              <a:t>抗体</a:t>
            </a:r>
            <a:r>
              <a:rPr lang="zh-CN" altLang="en-US" sz="2800" dirty="0">
                <a:solidFill>
                  <a:schemeClr val="bg1"/>
                </a:solidFill>
                <a:latin typeface="思源黑体 CN Medium" panose="020B0600000000000000" pitchFamily="34" charset="-122"/>
                <a:ea typeface="思源黑体 CN Medium" panose="020B0600000000000000" pitchFamily="34" charset="-122"/>
              </a:rPr>
              <a:t>分别是非特异免疫和特异免疫的主要体液成分。</a:t>
            </a:r>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53960"/>
                                        </p:tgtEl>
                                        <p:attrNameLst>
                                          <p:attrName>style.visibility</p:attrName>
                                        </p:attrNameLst>
                                      </p:cBhvr>
                                      <p:to>
                                        <p:strVal val="visible"/>
                                      </p:to>
                                    </p:set>
                                    <p:anim calcmode="lin" valueType="num">
                                      <p:cBhvr additive="base">
                                        <p:cTn id="7" dur="500" fill="hold"/>
                                        <p:tgtEl>
                                          <p:spTgt spid="253960"/>
                                        </p:tgtEl>
                                        <p:attrNameLst>
                                          <p:attrName>ppt_x</p:attrName>
                                        </p:attrNameLst>
                                      </p:cBhvr>
                                      <p:tavLst>
                                        <p:tav tm="0">
                                          <p:val>
                                            <p:strVal val="0-#ppt_w/2"/>
                                          </p:val>
                                        </p:tav>
                                        <p:tav tm="100000">
                                          <p:val>
                                            <p:strVal val="#ppt_x"/>
                                          </p:val>
                                        </p:tav>
                                      </p:tavLst>
                                    </p:anim>
                                    <p:anim calcmode="lin" valueType="num">
                                      <p:cBhvr additive="base">
                                        <p:cTn id="8" dur="500" fill="hold"/>
                                        <p:tgtEl>
                                          <p:spTgt spid="25396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53961"/>
                                        </p:tgtEl>
                                        <p:attrNameLst>
                                          <p:attrName>style.visibility</p:attrName>
                                        </p:attrNameLst>
                                      </p:cBhvr>
                                      <p:to>
                                        <p:strVal val="visible"/>
                                      </p:to>
                                    </p:set>
                                    <p:anim calcmode="lin" valueType="num">
                                      <p:cBhvr additive="base">
                                        <p:cTn id="12" dur="500" fill="hold"/>
                                        <p:tgtEl>
                                          <p:spTgt spid="253961"/>
                                        </p:tgtEl>
                                        <p:attrNameLst>
                                          <p:attrName>ppt_x</p:attrName>
                                        </p:attrNameLst>
                                      </p:cBhvr>
                                      <p:tavLst>
                                        <p:tav tm="0">
                                          <p:val>
                                            <p:strVal val="1+#ppt_w/2"/>
                                          </p:val>
                                        </p:tav>
                                        <p:tav tm="100000">
                                          <p:val>
                                            <p:strVal val="#ppt_x"/>
                                          </p:val>
                                        </p:tav>
                                      </p:tavLst>
                                    </p:anim>
                                    <p:anim calcmode="lin" valueType="num">
                                      <p:cBhvr additive="base">
                                        <p:cTn id="13" dur="500" fill="hold"/>
                                        <p:tgtEl>
                                          <p:spTgt spid="25396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253962"/>
                                        </p:tgtEl>
                                        <p:attrNameLst>
                                          <p:attrName>style.visibility</p:attrName>
                                        </p:attrNameLst>
                                      </p:cBhvr>
                                      <p:to>
                                        <p:strVal val="visible"/>
                                      </p:to>
                                    </p:set>
                                    <p:anim calcmode="lin" valueType="num">
                                      <p:cBhvr additive="base">
                                        <p:cTn id="18" dur="500" fill="hold"/>
                                        <p:tgtEl>
                                          <p:spTgt spid="253962"/>
                                        </p:tgtEl>
                                        <p:attrNameLst>
                                          <p:attrName>ppt_x</p:attrName>
                                        </p:attrNameLst>
                                      </p:cBhvr>
                                      <p:tavLst>
                                        <p:tav tm="0">
                                          <p:val>
                                            <p:strVal val="1+#ppt_w/2"/>
                                          </p:val>
                                        </p:tav>
                                        <p:tav tm="100000">
                                          <p:val>
                                            <p:strVal val="#ppt_x"/>
                                          </p:val>
                                        </p:tav>
                                      </p:tavLst>
                                    </p:anim>
                                    <p:anim calcmode="lin" valueType="num">
                                      <p:cBhvr additive="base">
                                        <p:cTn id="19" dur="500" fill="hold"/>
                                        <p:tgtEl>
                                          <p:spTgt spid="253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0" grpId="0" autoUpdateAnimBg="0"/>
      <p:bldP spid="253961" grpId="0" autoUpdateAnimBg="0"/>
      <p:bldP spid="253962"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80975" y="927100"/>
            <a:ext cx="5257800" cy="777875"/>
          </a:xfrm>
        </p:spPr>
        <p:txBody>
          <a:bodyPr/>
          <a:lstStyle/>
          <a:p>
            <a:pPr eaLnBrk="1" hangingPunct="1"/>
            <a:r>
              <a:rPr lang="zh-CN" altLang="en-US" sz="2800" smtClean="0">
                <a:solidFill>
                  <a:schemeClr val="bg1"/>
                </a:solidFill>
                <a:latin typeface="思源黑体 CN Bold" panose="020B0800000000000000" pitchFamily="34" charset="-122"/>
                <a:ea typeface="思源黑体 CN Bold" panose="020B0800000000000000" pitchFamily="34" charset="-122"/>
              </a:rPr>
              <a:t>血清学反应的一般规律</a:t>
            </a:r>
          </a:p>
        </p:txBody>
      </p:sp>
      <p:sp>
        <p:nvSpPr>
          <p:cNvPr id="147459" name="Rectangle 3"/>
          <p:cNvSpPr>
            <a:spLocks noGrp="1" noChangeArrowheads="1"/>
          </p:cNvSpPr>
          <p:nvPr>
            <p:ph type="body" idx="1"/>
          </p:nvPr>
        </p:nvSpPr>
        <p:spPr>
          <a:xfrm>
            <a:off x="611188" y="1654175"/>
            <a:ext cx="2330450" cy="4525963"/>
          </a:xfrm>
        </p:spPr>
        <p:txBody>
          <a:bodyPr/>
          <a:lstStyle/>
          <a:p>
            <a:pPr eaLnBrk="1" hangingPunct="1">
              <a:defRPr/>
            </a:pPr>
            <a:r>
              <a:rPr lang="zh-CN" altLang="en-US" sz="2800" dirty="0" smtClean="0">
                <a:solidFill>
                  <a:schemeClr val="bg1"/>
                </a:solidFill>
                <a:latin typeface="思源黑体 CN Bold" panose="020B0800000000000000" pitchFamily="34" charset="-122"/>
                <a:ea typeface="思源黑体 CN Bold" panose="020B0800000000000000" pitchFamily="34" charset="-122"/>
              </a:rPr>
              <a:t>特异性</a:t>
            </a:r>
          </a:p>
          <a:p>
            <a:pPr eaLnBrk="1" hangingPunct="1">
              <a:defRPr/>
            </a:pPr>
            <a:r>
              <a:rPr lang="zh-CN" altLang="en-US" sz="2800" dirty="0" smtClean="0">
                <a:solidFill>
                  <a:schemeClr val="bg1"/>
                </a:solidFill>
                <a:latin typeface="思源黑体 CN Bold" panose="020B0800000000000000" pitchFamily="34" charset="-122"/>
                <a:ea typeface="思源黑体 CN Bold" panose="020B0800000000000000" pitchFamily="34" charset="-122"/>
              </a:rPr>
              <a:t>可逆性</a:t>
            </a:r>
          </a:p>
          <a:p>
            <a:pPr eaLnBrk="1" hangingPunct="1">
              <a:defRPr/>
            </a:pPr>
            <a:r>
              <a:rPr lang="zh-CN" altLang="en-US" sz="2800" dirty="0" smtClean="0">
                <a:solidFill>
                  <a:schemeClr val="bg1"/>
                </a:solidFill>
                <a:latin typeface="思源黑体 CN Bold" panose="020B0800000000000000" pitchFamily="34" charset="-122"/>
                <a:ea typeface="思源黑体 CN Bold" panose="020B0800000000000000" pitchFamily="34" charset="-122"/>
              </a:rPr>
              <a:t>定比性</a:t>
            </a:r>
          </a:p>
          <a:p>
            <a:pPr eaLnBrk="1" hangingPunct="1">
              <a:defRPr/>
            </a:pPr>
            <a:r>
              <a:rPr lang="zh-CN" altLang="en-US" sz="2800" dirty="0" smtClean="0">
                <a:solidFill>
                  <a:schemeClr val="bg1"/>
                </a:solidFill>
                <a:latin typeface="思源黑体 CN Bold" panose="020B0800000000000000" pitchFamily="34" charset="-122"/>
                <a:ea typeface="思源黑体 CN Bold" panose="020B0800000000000000" pitchFamily="34" charset="-122"/>
              </a:rPr>
              <a:t>阶段性</a:t>
            </a:r>
          </a:p>
          <a:p>
            <a:pPr marL="0" indent="0" eaLnBrk="1" hangingPunct="1">
              <a:buFontTx/>
              <a:buNone/>
              <a:defRPr/>
            </a:pPr>
            <a:r>
              <a:rPr lang="zh-CN" altLang="en-US" sz="2800" dirty="0" smtClean="0">
                <a:solidFill>
                  <a:schemeClr val="bg1"/>
                </a:solidFill>
                <a:latin typeface="思源黑体 CN Bold" panose="020B0800000000000000" pitchFamily="34" charset="-122"/>
                <a:ea typeface="思源黑体 CN Bold" panose="020B0800000000000000" pitchFamily="34" charset="-122"/>
              </a:rPr>
              <a:t>条件依赖性</a:t>
            </a:r>
          </a:p>
        </p:txBody>
      </p:sp>
      <p:pic>
        <p:nvPicPr>
          <p:cNvPr id="147460" name="Picture 4" descr="jc044"/>
          <p:cNvPicPr>
            <a:picLocks noChangeAspect="1" noChangeArrowheads="1"/>
          </p:cNvPicPr>
          <p:nvPr/>
        </p:nvPicPr>
        <p:blipFill rotWithShape="1">
          <a:blip r:embed="rId2">
            <a:extLst>
              <a:ext uri="{28A0092B-C50C-407E-A947-70E740481C1C}">
                <a14:useLocalDpi xmlns:a14="http://schemas.microsoft.com/office/drawing/2010/main" val="0"/>
              </a:ext>
            </a:extLst>
          </a:blip>
          <a:srcRect r="4194" b="2391"/>
          <a:stretch/>
        </p:blipFill>
        <p:spPr bwMode="auto">
          <a:xfrm>
            <a:off x="3563888" y="1724025"/>
            <a:ext cx="5256286" cy="438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Text Box 5"/>
          <p:cNvSpPr txBox="1">
            <a:spLocks noChangeArrowheads="1"/>
          </p:cNvSpPr>
          <p:nvPr/>
        </p:nvSpPr>
        <p:spPr bwMode="auto">
          <a:xfrm>
            <a:off x="996950" y="4297363"/>
            <a:ext cx="1143000" cy="1565275"/>
          </a:xfrm>
          <a:prstGeom prst="rect">
            <a:avLst/>
          </a:prstGeom>
          <a:noFill/>
          <a:ln w="127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solidFill>
                  <a:srgbClr val="FFFF00"/>
                </a:solidFill>
                <a:latin typeface="思源黑体 CN Bold" panose="020B0800000000000000" pitchFamily="34" charset="-122"/>
                <a:ea typeface="思源黑体 CN Bold" panose="020B0800000000000000" pitchFamily="34" charset="-122"/>
              </a:rPr>
              <a:t>pH</a:t>
            </a:r>
          </a:p>
          <a:p>
            <a:pPr eaLnBrk="1" hangingPunct="1">
              <a:spcBef>
                <a:spcPct val="50000"/>
              </a:spcBef>
              <a:buFontTx/>
              <a:buNone/>
            </a:pPr>
            <a:r>
              <a:rPr lang="zh-CN" altLang="en-US" sz="2400">
                <a:solidFill>
                  <a:srgbClr val="FFFF00"/>
                </a:solidFill>
                <a:latin typeface="思源黑体 CN Bold" panose="020B0800000000000000" pitchFamily="34" charset="-122"/>
                <a:ea typeface="思源黑体 CN Bold" panose="020B0800000000000000" pitchFamily="34" charset="-122"/>
              </a:rPr>
              <a:t>温度</a:t>
            </a:r>
          </a:p>
          <a:p>
            <a:pPr eaLnBrk="1" hangingPunct="1">
              <a:spcBef>
                <a:spcPct val="50000"/>
              </a:spcBef>
              <a:buFontTx/>
              <a:buNone/>
            </a:pPr>
            <a:r>
              <a:rPr lang="zh-CN" altLang="en-US" sz="2400">
                <a:solidFill>
                  <a:srgbClr val="FFFF00"/>
                </a:solidFill>
                <a:latin typeface="思源黑体 CN Bold" panose="020B0800000000000000" pitchFamily="34" charset="-122"/>
                <a:ea typeface="思源黑体 CN Bold" panose="020B0800000000000000" pitchFamily="34" charset="-122"/>
              </a:rPr>
              <a:t>电解质</a:t>
            </a:r>
          </a:p>
        </p:txBody>
      </p:sp>
      <p:grpSp>
        <p:nvGrpSpPr>
          <p:cNvPr id="89094" name="组合 5"/>
          <p:cNvGrpSpPr>
            <a:grpSpLocks/>
          </p:cNvGrpSpPr>
          <p:nvPr/>
        </p:nvGrpSpPr>
        <p:grpSpPr bwMode="auto">
          <a:xfrm>
            <a:off x="0" y="230188"/>
            <a:ext cx="9274175" cy="677862"/>
            <a:chOff x="-12700" y="312738"/>
            <a:chExt cx="9274096" cy="678304"/>
          </a:xfrm>
        </p:grpSpPr>
        <p:sp>
          <p:nvSpPr>
            <p:cNvPr id="7" name="矩形 6"/>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096"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dirty="0">
                  <a:solidFill>
                    <a:schemeClr val="bg1"/>
                  </a:solidFill>
                  <a:latin typeface="思源黑体 CN Medium" panose="020B0600000000000000" pitchFamily="34" charset="-122"/>
                  <a:ea typeface="思源黑体 CN Medium" panose="020B0600000000000000" pitchFamily="34" charset="-122"/>
                </a:rPr>
                <a:t>第四节　免疫学方法及其应用</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 calcmode="lin" valueType="num">
                                      <p:cBhvr additive="base">
                                        <p:cTn id="7" dur="500" fill="hold"/>
                                        <p:tgtEl>
                                          <p:spTgt spid="1474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47459">
                                            <p:txEl>
                                              <p:pRg st="1" end="1"/>
                                            </p:txEl>
                                          </p:spTgt>
                                        </p:tgtEl>
                                        <p:attrNameLst>
                                          <p:attrName>style.visibility</p:attrName>
                                        </p:attrNameLst>
                                      </p:cBhvr>
                                      <p:to>
                                        <p:strVal val="visible"/>
                                      </p:to>
                                    </p:set>
                                    <p:anim calcmode="lin" valueType="num">
                                      <p:cBhvr additive="base">
                                        <p:cTn id="13" dur="500" fill="hold"/>
                                        <p:tgtEl>
                                          <p:spTgt spid="1474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47459">
                                            <p:txEl>
                                              <p:pRg st="2" end="2"/>
                                            </p:txEl>
                                          </p:spTgt>
                                        </p:tgtEl>
                                        <p:attrNameLst>
                                          <p:attrName>style.visibility</p:attrName>
                                        </p:attrNameLst>
                                      </p:cBhvr>
                                      <p:to>
                                        <p:strVal val="visible"/>
                                      </p:to>
                                    </p:set>
                                    <p:anim calcmode="lin" valueType="num">
                                      <p:cBhvr additive="base">
                                        <p:cTn id="19" dur="500" fill="hold"/>
                                        <p:tgtEl>
                                          <p:spTgt spid="1474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147459">
                                            <p:txEl>
                                              <p:pRg st="3" end="3"/>
                                            </p:txEl>
                                          </p:spTgt>
                                        </p:tgtEl>
                                        <p:attrNameLst>
                                          <p:attrName>style.visibility</p:attrName>
                                        </p:attrNameLst>
                                      </p:cBhvr>
                                      <p:to>
                                        <p:strVal val="visible"/>
                                      </p:to>
                                    </p:set>
                                    <p:anim calcmode="lin" valueType="num">
                                      <p:cBhvr additive="base">
                                        <p:cTn id="25" dur="500" fill="hold"/>
                                        <p:tgtEl>
                                          <p:spTgt spid="1474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74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147459">
                                            <p:txEl>
                                              <p:pRg st="4" end="4"/>
                                            </p:txEl>
                                          </p:spTgt>
                                        </p:tgtEl>
                                        <p:attrNameLst>
                                          <p:attrName>style.visibility</p:attrName>
                                        </p:attrNameLst>
                                      </p:cBhvr>
                                      <p:to>
                                        <p:strVal val="visible"/>
                                      </p:to>
                                    </p:set>
                                    <p:anim calcmode="lin" valueType="num">
                                      <p:cBhvr additive="base">
                                        <p:cTn id="31" dur="500" fill="hold"/>
                                        <p:tgtEl>
                                          <p:spTgt spid="1474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74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2" fill="hold" nodeType="clickEffect">
                                  <p:stCondLst>
                                    <p:cond delay="0"/>
                                  </p:stCondLst>
                                  <p:childTnLst>
                                    <p:set>
                                      <p:cBhvr>
                                        <p:cTn id="36" dur="1" fill="hold">
                                          <p:stCondLst>
                                            <p:cond delay="0"/>
                                          </p:stCondLst>
                                        </p:cTn>
                                        <p:tgtEl>
                                          <p:spTgt spid="147460"/>
                                        </p:tgtEl>
                                        <p:attrNameLst>
                                          <p:attrName>style.visibility</p:attrName>
                                        </p:attrNameLst>
                                      </p:cBhvr>
                                      <p:to>
                                        <p:strVal val="visible"/>
                                      </p:to>
                                    </p:set>
                                    <p:anim calcmode="lin" valueType="num">
                                      <p:cBhvr additive="base">
                                        <p:cTn id="37" dur="500" fill="hold"/>
                                        <p:tgtEl>
                                          <p:spTgt spid="147460"/>
                                        </p:tgtEl>
                                        <p:attrNameLst>
                                          <p:attrName>ppt_x</p:attrName>
                                        </p:attrNameLst>
                                      </p:cBhvr>
                                      <p:tavLst>
                                        <p:tav tm="0">
                                          <p:val>
                                            <p:strVal val="0-#ppt_w/2"/>
                                          </p:val>
                                        </p:tav>
                                        <p:tav tm="100000">
                                          <p:val>
                                            <p:strVal val="#ppt_x"/>
                                          </p:val>
                                        </p:tav>
                                      </p:tavLst>
                                    </p:anim>
                                    <p:anim calcmode="lin" valueType="num">
                                      <p:cBhvr additive="base">
                                        <p:cTn id="38" dur="500" fill="hold"/>
                                        <p:tgtEl>
                                          <p:spTgt spid="147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7" name="Text Box 9"/>
          <p:cNvSpPr txBox="1">
            <a:spLocks noChangeArrowheads="1"/>
          </p:cNvSpPr>
          <p:nvPr/>
        </p:nvSpPr>
        <p:spPr bwMode="auto">
          <a:xfrm>
            <a:off x="250825" y="1125538"/>
            <a:ext cx="392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FFFF00"/>
                </a:solidFill>
                <a:latin typeface="思源黑体 CN Medium" panose="020B0600000000000000" pitchFamily="34" charset="-122"/>
                <a:ea typeface="思源黑体 CN Medium" panose="020B0600000000000000" pitchFamily="34" charset="-122"/>
              </a:rPr>
              <a:t>1. </a:t>
            </a:r>
            <a:r>
              <a:rPr lang="zh-CN" altLang="en-US" sz="2800">
                <a:solidFill>
                  <a:srgbClr val="FFFF00"/>
                </a:solidFill>
                <a:latin typeface="思源黑体 CN Medium" panose="020B0600000000000000" pitchFamily="34" charset="-122"/>
                <a:ea typeface="思源黑体 CN Medium" panose="020B0600000000000000" pitchFamily="34" charset="-122"/>
              </a:rPr>
              <a:t>毒力（</a:t>
            </a:r>
            <a:r>
              <a:rPr lang="en-US" altLang="zh-CN" sz="2800">
                <a:solidFill>
                  <a:srgbClr val="FFFF00"/>
                </a:solidFill>
                <a:latin typeface="思源黑体 CN Medium" panose="020B0600000000000000" pitchFamily="34" charset="-122"/>
                <a:ea typeface="思源黑体 CN Medium" panose="020B0600000000000000" pitchFamily="34" charset="-122"/>
              </a:rPr>
              <a:t>vindence</a:t>
            </a:r>
            <a:r>
              <a:rPr lang="zh-CN" altLang="en-US" sz="2800">
                <a:solidFill>
                  <a:srgbClr val="FFFF00"/>
                </a:solidFill>
                <a:latin typeface="思源黑体 CN Medium" panose="020B0600000000000000" pitchFamily="34" charset="-122"/>
                <a:ea typeface="思源黑体 CN Medium" panose="020B0600000000000000" pitchFamily="34" charset="-122"/>
              </a:rPr>
              <a:t>）：</a:t>
            </a:r>
          </a:p>
        </p:txBody>
      </p:sp>
      <p:sp>
        <p:nvSpPr>
          <p:cNvPr id="196618" name="Text Box 10"/>
          <p:cNvSpPr txBox="1">
            <a:spLocks noChangeArrowheads="1"/>
          </p:cNvSpPr>
          <p:nvPr/>
        </p:nvSpPr>
        <p:spPr bwMode="auto">
          <a:xfrm>
            <a:off x="611188" y="1835150"/>
            <a:ext cx="8532812"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kumimoji="1" lang="zh-CN" altLang="en-US" sz="2400">
                <a:solidFill>
                  <a:schemeClr val="bg1"/>
                </a:solidFill>
                <a:latin typeface="思源黑体 CN Regular" panose="020B0500000000000000" pitchFamily="34" charset="-122"/>
                <a:ea typeface="思源黑体 CN Regular" panose="020B0500000000000000" pitchFamily="34" charset="-122"/>
              </a:rPr>
              <a:t>又称致病力（</a:t>
            </a:r>
            <a:r>
              <a:rPr kumimoji="1" lang="en-US" altLang="zh-CN" sz="2400">
                <a:solidFill>
                  <a:schemeClr val="bg1"/>
                </a:solidFill>
                <a:latin typeface="思源黑体 CN Regular" panose="020B0500000000000000" pitchFamily="34" charset="-122"/>
                <a:ea typeface="思源黑体 CN Regular" panose="020B0500000000000000" pitchFamily="34" charset="-122"/>
              </a:rPr>
              <a:t>pathogenicity</a:t>
            </a:r>
            <a:r>
              <a:rPr kumimoji="1" lang="zh-CN" altLang="en-US" sz="2400">
                <a:solidFill>
                  <a:schemeClr val="bg1"/>
                </a:solidFill>
                <a:latin typeface="思源黑体 CN Regular" panose="020B0500000000000000" pitchFamily="34" charset="-122"/>
                <a:ea typeface="思源黑体 CN Regular" panose="020B0500000000000000" pitchFamily="34" charset="-122"/>
              </a:rPr>
              <a:t>），表示病原体致病力的强弱，是侵袭力和产毒素能力等系列能力的总和。</a:t>
            </a:r>
            <a:endParaRPr lang="zh-CN" altLang="en-US" sz="2400">
              <a:solidFill>
                <a:schemeClr val="bg1"/>
              </a:solidFill>
              <a:latin typeface="思源黑体 CN Regular" panose="020B0500000000000000" pitchFamily="34" charset="-122"/>
              <a:ea typeface="思源黑体 CN Regular" panose="020B0500000000000000" pitchFamily="34" charset="-122"/>
            </a:endParaRPr>
          </a:p>
        </p:txBody>
      </p:sp>
      <p:sp>
        <p:nvSpPr>
          <p:cNvPr id="196622" name="Rectangle 14"/>
          <p:cNvSpPr>
            <a:spLocks noRot="1" noChangeArrowheads="1"/>
          </p:cNvSpPr>
          <p:nvPr/>
        </p:nvSpPr>
        <p:spPr bwMode="auto">
          <a:xfrm>
            <a:off x="395288" y="3429000"/>
            <a:ext cx="8748712"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FontTx/>
              <a:buNone/>
            </a:pPr>
            <a:r>
              <a:rPr lang="en-US" altLang="zh-CN" sz="2400">
                <a:solidFill>
                  <a:schemeClr val="bg1"/>
                </a:solidFill>
                <a:latin typeface="思源黑体 CN Regular" panose="020B0500000000000000" pitchFamily="34" charset="-122"/>
                <a:ea typeface="思源黑体 CN Regular" panose="020B0500000000000000" pitchFamily="34" charset="-122"/>
              </a:rPr>
              <a:t>                              </a:t>
            </a:r>
            <a:r>
              <a:rPr lang="zh-CN" altLang="en-US" sz="2400">
                <a:solidFill>
                  <a:schemeClr val="bg1"/>
                </a:solidFill>
                <a:latin typeface="思源黑体 CN Regular" panose="020B0500000000000000" pitchFamily="34" charset="-122"/>
                <a:ea typeface="思源黑体 CN Regular" panose="020B0500000000000000" pitchFamily="34" charset="-122"/>
              </a:rPr>
              <a:t>荚膜</a:t>
            </a:r>
            <a:r>
              <a:rPr lang="en-US" altLang="zh-CN" sz="2400">
                <a:solidFill>
                  <a:schemeClr val="bg1"/>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能阻止吞噬细胞的吞噬</a:t>
            </a:r>
          </a:p>
          <a:p>
            <a:pPr eaLnBrk="1" hangingPunct="1">
              <a:lnSpc>
                <a:spcPct val="80000"/>
              </a:lnSpc>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              侵袭力 </a:t>
            </a:r>
          </a:p>
          <a:p>
            <a:pPr eaLnBrk="1" hangingPunct="1">
              <a:lnSpc>
                <a:spcPct val="80000"/>
              </a:lnSpc>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                              毒性酶</a:t>
            </a:r>
            <a:r>
              <a:rPr lang="en-US" altLang="zh-CN" sz="2400">
                <a:solidFill>
                  <a:schemeClr val="bg1"/>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能攻击、损害机体组织</a:t>
            </a:r>
          </a:p>
          <a:p>
            <a:pPr eaLnBrk="1" hangingPunct="1">
              <a:lnSpc>
                <a:spcPct val="80000"/>
              </a:lnSpc>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 毒力 </a:t>
            </a:r>
          </a:p>
          <a:p>
            <a:pPr eaLnBrk="1" hangingPunct="1">
              <a:lnSpc>
                <a:spcPct val="80000"/>
              </a:lnSpc>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                             外毒素</a:t>
            </a:r>
            <a:r>
              <a:rPr lang="en-US" altLang="zh-CN" sz="2400">
                <a:solidFill>
                  <a:schemeClr val="bg1"/>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是某些活菌分泌到体外的毒性蛋白质</a:t>
            </a:r>
          </a:p>
          <a:p>
            <a:pPr eaLnBrk="1" hangingPunct="1">
              <a:lnSpc>
                <a:spcPct val="80000"/>
              </a:lnSpc>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                毒素 </a:t>
            </a:r>
          </a:p>
          <a:p>
            <a:pPr eaLnBrk="1" hangingPunct="1">
              <a:lnSpc>
                <a:spcPct val="80000"/>
              </a:lnSpc>
              <a:buFontTx/>
              <a:buNone/>
            </a:pPr>
            <a:r>
              <a:rPr lang="zh-CN" altLang="en-US" sz="2400">
                <a:solidFill>
                  <a:schemeClr val="bg1"/>
                </a:solidFill>
                <a:latin typeface="思源黑体 CN Regular" panose="020B0500000000000000" pitchFamily="34" charset="-122"/>
                <a:ea typeface="思源黑体 CN Regular" panose="020B0500000000000000" pitchFamily="34" charset="-122"/>
              </a:rPr>
              <a:t>                              内毒素</a:t>
            </a:r>
            <a:r>
              <a:rPr lang="en-US" altLang="zh-CN" sz="2400">
                <a:solidFill>
                  <a:schemeClr val="bg1"/>
                </a:solidFill>
                <a:latin typeface="思源黑体 CN Regular" panose="020B0500000000000000" pitchFamily="34" charset="-122"/>
                <a:ea typeface="思源黑体 CN Regular" panose="020B0500000000000000" pitchFamily="34" charset="-122"/>
              </a:rPr>
              <a:t>——</a:t>
            </a:r>
            <a:r>
              <a:rPr lang="zh-CN" altLang="en-US" sz="2400">
                <a:solidFill>
                  <a:schemeClr val="bg1"/>
                </a:solidFill>
                <a:latin typeface="思源黑体 CN Regular" panose="020B0500000000000000" pitchFamily="34" charset="-122"/>
                <a:ea typeface="思源黑体 CN Regular" panose="020B0500000000000000" pitchFamily="34" charset="-122"/>
              </a:rPr>
              <a:t>是死菌释放的一种脂多糖</a:t>
            </a:r>
          </a:p>
        </p:txBody>
      </p:sp>
      <p:sp>
        <p:nvSpPr>
          <p:cNvPr id="196623" name="AutoShape 15"/>
          <p:cNvSpPr>
            <a:spLocks/>
          </p:cNvSpPr>
          <p:nvPr/>
        </p:nvSpPr>
        <p:spPr bwMode="auto">
          <a:xfrm>
            <a:off x="1258888" y="4005263"/>
            <a:ext cx="144462" cy="1441450"/>
          </a:xfrm>
          <a:prstGeom prst="leftBrace">
            <a:avLst>
              <a:gd name="adj1" fmla="val 83150"/>
              <a:gd name="adj2" fmla="val 50000"/>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latin typeface="思源黑体 CN Regular" panose="020B0500000000000000" pitchFamily="34" charset="-122"/>
              <a:ea typeface="思源黑体 CN Regular" panose="020B0500000000000000" pitchFamily="34" charset="-122"/>
            </a:endParaRPr>
          </a:p>
        </p:txBody>
      </p:sp>
      <p:sp>
        <p:nvSpPr>
          <p:cNvPr id="196624" name="AutoShape 16"/>
          <p:cNvSpPr>
            <a:spLocks/>
          </p:cNvSpPr>
          <p:nvPr/>
        </p:nvSpPr>
        <p:spPr bwMode="auto">
          <a:xfrm>
            <a:off x="2411413" y="3565525"/>
            <a:ext cx="71437" cy="863600"/>
          </a:xfrm>
          <a:prstGeom prst="leftBrace">
            <a:avLst>
              <a:gd name="adj1" fmla="val 100741"/>
              <a:gd name="adj2" fmla="val 50000"/>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latin typeface="思源黑体 CN Regular" panose="020B0500000000000000" pitchFamily="34" charset="-122"/>
              <a:ea typeface="思源黑体 CN Regular" panose="020B0500000000000000" pitchFamily="34" charset="-122"/>
            </a:endParaRPr>
          </a:p>
        </p:txBody>
      </p:sp>
      <p:sp>
        <p:nvSpPr>
          <p:cNvPr id="196625" name="AutoShape 17"/>
          <p:cNvSpPr>
            <a:spLocks/>
          </p:cNvSpPr>
          <p:nvPr/>
        </p:nvSpPr>
        <p:spPr bwMode="auto">
          <a:xfrm>
            <a:off x="2371725" y="5014913"/>
            <a:ext cx="71438" cy="863600"/>
          </a:xfrm>
          <a:prstGeom prst="leftBrace">
            <a:avLst>
              <a:gd name="adj1" fmla="val 100740"/>
              <a:gd name="adj2" fmla="val 50000"/>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latin typeface="思源黑体 CN Regular" panose="020B0500000000000000" pitchFamily="34" charset="-122"/>
              <a:ea typeface="思源黑体 CN Regular" panose="020B0500000000000000" pitchFamily="34" charset="-122"/>
            </a:endParaRPr>
          </a:p>
        </p:txBody>
      </p:sp>
      <p:grpSp>
        <p:nvGrpSpPr>
          <p:cNvPr id="10248" name="组合 9"/>
          <p:cNvGrpSpPr>
            <a:grpSpLocks/>
          </p:cNvGrpSpPr>
          <p:nvPr/>
        </p:nvGrpSpPr>
        <p:grpSpPr bwMode="auto">
          <a:xfrm>
            <a:off x="6350" y="247650"/>
            <a:ext cx="9274175" cy="677863"/>
            <a:chOff x="-12700" y="312738"/>
            <a:chExt cx="9274096" cy="678304"/>
          </a:xfrm>
        </p:grpSpPr>
        <p:sp>
          <p:nvSpPr>
            <p:cNvPr id="11" name="矩形 10"/>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250"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Regular" panose="020B0500000000000000" pitchFamily="34" charset="-122"/>
                  <a:ea typeface="思源黑体 CN Regular" panose="020B0500000000000000" pitchFamily="34" charset="-122"/>
                </a:rPr>
                <a:t>二、</a:t>
              </a:r>
              <a:r>
                <a:rPr kumimoji="1" lang="zh-CN" altLang="en-US" sz="3600">
                  <a:solidFill>
                    <a:schemeClr val="bg1"/>
                  </a:solidFill>
                  <a:latin typeface="思源黑体 CN Regular" panose="020B0500000000000000" pitchFamily="34" charset="-122"/>
                  <a:ea typeface="思源黑体 CN Regular" panose="020B0500000000000000" pitchFamily="34" charset="-122"/>
                </a:rPr>
                <a:t>决定传染结局的三大因素</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6617"/>
                                        </p:tgtEl>
                                        <p:attrNameLst>
                                          <p:attrName>style.visibility</p:attrName>
                                        </p:attrNameLst>
                                      </p:cBhvr>
                                      <p:to>
                                        <p:strVal val="visible"/>
                                      </p:to>
                                    </p:set>
                                    <p:anim calcmode="lin" valueType="num">
                                      <p:cBhvr additive="base">
                                        <p:cTn id="7" dur="500" fill="hold"/>
                                        <p:tgtEl>
                                          <p:spTgt spid="196617"/>
                                        </p:tgtEl>
                                        <p:attrNameLst>
                                          <p:attrName>ppt_x</p:attrName>
                                        </p:attrNameLst>
                                      </p:cBhvr>
                                      <p:tavLst>
                                        <p:tav tm="0">
                                          <p:val>
                                            <p:strVal val="1+#ppt_w/2"/>
                                          </p:val>
                                        </p:tav>
                                        <p:tav tm="100000">
                                          <p:val>
                                            <p:strVal val="#ppt_x"/>
                                          </p:val>
                                        </p:tav>
                                      </p:tavLst>
                                    </p:anim>
                                    <p:anim calcmode="lin" valueType="num">
                                      <p:cBhvr additive="base">
                                        <p:cTn id="8" dur="500" fill="hold"/>
                                        <p:tgtEl>
                                          <p:spTgt spid="1966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6618"/>
                                        </p:tgtEl>
                                        <p:attrNameLst>
                                          <p:attrName>style.visibility</p:attrName>
                                        </p:attrNameLst>
                                      </p:cBhvr>
                                      <p:to>
                                        <p:strVal val="visible"/>
                                      </p:to>
                                    </p:set>
                                    <p:anim calcmode="lin" valueType="num">
                                      <p:cBhvr additive="base">
                                        <p:cTn id="13" dur="500" fill="hold"/>
                                        <p:tgtEl>
                                          <p:spTgt spid="196618"/>
                                        </p:tgtEl>
                                        <p:attrNameLst>
                                          <p:attrName>ppt_x</p:attrName>
                                        </p:attrNameLst>
                                      </p:cBhvr>
                                      <p:tavLst>
                                        <p:tav tm="0">
                                          <p:val>
                                            <p:strVal val="1+#ppt_w/2"/>
                                          </p:val>
                                        </p:tav>
                                        <p:tav tm="100000">
                                          <p:val>
                                            <p:strVal val="#ppt_x"/>
                                          </p:val>
                                        </p:tav>
                                      </p:tavLst>
                                    </p:anim>
                                    <p:anim calcmode="lin" valueType="num">
                                      <p:cBhvr additive="base">
                                        <p:cTn id="14" dur="500" fill="hold"/>
                                        <p:tgtEl>
                                          <p:spTgt spid="19661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96622"/>
                                        </p:tgtEl>
                                        <p:attrNameLst>
                                          <p:attrName>style.visibility</p:attrName>
                                        </p:attrNameLst>
                                      </p:cBhvr>
                                      <p:to>
                                        <p:strVal val="visible"/>
                                      </p:to>
                                    </p:set>
                                    <p:anim calcmode="lin" valueType="num">
                                      <p:cBhvr additive="base">
                                        <p:cTn id="19" dur="500" fill="hold"/>
                                        <p:tgtEl>
                                          <p:spTgt spid="196622"/>
                                        </p:tgtEl>
                                        <p:attrNameLst>
                                          <p:attrName>ppt_x</p:attrName>
                                        </p:attrNameLst>
                                      </p:cBhvr>
                                      <p:tavLst>
                                        <p:tav tm="0">
                                          <p:val>
                                            <p:strVal val="0-#ppt_w/2"/>
                                          </p:val>
                                        </p:tav>
                                        <p:tav tm="100000">
                                          <p:val>
                                            <p:strVal val="#ppt_x"/>
                                          </p:val>
                                        </p:tav>
                                      </p:tavLst>
                                    </p:anim>
                                    <p:anim calcmode="lin" valueType="num">
                                      <p:cBhvr additive="base">
                                        <p:cTn id="20" dur="500" fill="hold"/>
                                        <p:tgtEl>
                                          <p:spTgt spid="196622"/>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96623"/>
                                        </p:tgtEl>
                                        <p:attrNameLst>
                                          <p:attrName>style.visibility</p:attrName>
                                        </p:attrNameLst>
                                      </p:cBhvr>
                                      <p:to>
                                        <p:strVal val="visible"/>
                                      </p:to>
                                    </p:set>
                                    <p:anim calcmode="lin" valueType="num">
                                      <p:cBhvr additive="base">
                                        <p:cTn id="24" dur="500" fill="hold"/>
                                        <p:tgtEl>
                                          <p:spTgt spid="196623"/>
                                        </p:tgtEl>
                                        <p:attrNameLst>
                                          <p:attrName>ppt_x</p:attrName>
                                        </p:attrNameLst>
                                      </p:cBhvr>
                                      <p:tavLst>
                                        <p:tav tm="0">
                                          <p:val>
                                            <p:strVal val="#ppt_x"/>
                                          </p:val>
                                        </p:tav>
                                        <p:tav tm="100000">
                                          <p:val>
                                            <p:strVal val="#ppt_x"/>
                                          </p:val>
                                        </p:tav>
                                      </p:tavLst>
                                    </p:anim>
                                    <p:anim calcmode="lin" valueType="num">
                                      <p:cBhvr additive="base">
                                        <p:cTn id="25" dur="500" fill="hold"/>
                                        <p:tgtEl>
                                          <p:spTgt spid="196623"/>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196624"/>
                                        </p:tgtEl>
                                        <p:attrNameLst>
                                          <p:attrName>style.visibility</p:attrName>
                                        </p:attrNameLst>
                                      </p:cBhvr>
                                      <p:to>
                                        <p:strVal val="visible"/>
                                      </p:to>
                                    </p:set>
                                    <p:anim calcmode="lin" valueType="num">
                                      <p:cBhvr additive="base">
                                        <p:cTn id="29" dur="500" fill="hold"/>
                                        <p:tgtEl>
                                          <p:spTgt spid="196624"/>
                                        </p:tgtEl>
                                        <p:attrNameLst>
                                          <p:attrName>ppt_x</p:attrName>
                                        </p:attrNameLst>
                                      </p:cBhvr>
                                      <p:tavLst>
                                        <p:tav tm="0">
                                          <p:val>
                                            <p:strVal val="#ppt_x"/>
                                          </p:val>
                                        </p:tav>
                                        <p:tav tm="100000">
                                          <p:val>
                                            <p:strVal val="#ppt_x"/>
                                          </p:val>
                                        </p:tav>
                                      </p:tavLst>
                                    </p:anim>
                                    <p:anim calcmode="lin" valueType="num">
                                      <p:cBhvr additive="base">
                                        <p:cTn id="30" dur="500" fill="hold"/>
                                        <p:tgtEl>
                                          <p:spTgt spid="196624"/>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196625"/>
                                        </p:tgtEl>
                                        <p:attrNameLst>
                                          <p:attrName>style.visibility</p:attrName>
                                        </p:attrNameLst>
                                      </p:cBhvr>
                                      <p:to>
                                        <p:strVal val="visible"/>
                                      </p:to>
                                    </p:set>
                                    <p:anim calcmode="lin" valueType="num">
                                      <p:cBhvr additive="base">
                                        <p:cTn id="34" dur="500" fill="hold"/>
                                        <p:tgtEl>
                                          <p:spTgt spid="196625"/>
                                        </p:tgtEl>
                                        <p:attrNameLst>
                                          <p:attrName>ppt_x</p:attrName>
                                        </p:attrNameLst>
                                      </p:cBhvr>
                                      <p:tavLst>
                                        <p:tav tm="0">
                                          <p:val>
                                            <p:strVal val="#ppt_x"/>
                                          </p:val>
                                        </p:tav>
                                        <p:tav tm="100000">
                                          <p:val>
                                            <p:strVal val="#ppt_x"/>
                                          </p:val>
                                        </p:tav>
                                      </p:tavLst>
                                    </p:anim>
                                    <p:anim calcmode="lin" valueType="num">
                                      <p:cBhvr additive="base">
                                        <p:cTn id="35" dur="500" fill="hold"/>
                                        <p:tgtEl>
                                          <p:spTgt spid="1966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7" grpId="0" autoUpdateAnimBg="0"/>
      <p:bldP spid="196618" grpId="0" autoUpdateAnimBg="0"/>
      <p:bldP spid="196622" grpId="0"/>
      <p:bldP spid="196623" grpId="0" animBg="1"/>
      <p:bldP spid="196624" grpId="0" animBg="1"/>
      <p:bldP spid="19662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ChangeArrowheads="1"/>
          </p:cNvSpPr>
          <p:nvPr/>
        </p:nvSpPr>
        <p:spPr bwMode="auto">
          <a:xfrm>
            <a:off x="250825" y="1773238"/>
            <a:ext cx="5184775" cy="441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571500">
              <a:tabLst>
                <a:tab pos="484188" algn="l"/>
              </a:tabLst>
              <a:defRPr kumimoji="1" sz="2400">
                <a:solidFill>
                  <a:schemeClr val="tx1"/>
                </a:solidFill>
                <a:latin typeface="Times New Roman" panose="02020603050405020304" pitchFamily="18" charset="0"/>
                <a:ea typeface="宋体" panose="02010600030101010101" pitchFamily="2" charset="-122"/>
              </a:defRPr>
            </a:lvl1pPr>
            <a:lvl2pPr marL="484188" defTabSz="571500">
              <a:tabLst>
                <a:tab pos="484188" algn="l"/>
              </a:tabLst>
              <a:defRPr kumimoji="1" sz="2400">
                <a:solidFill>
                  <a:schemeClr val="tx1"/>
                </a:solidFill>
                <a:latin typeface="Times New Roman" panose="02020603050405020304" pitchFamily="18" charset="0"/>
                <a:ea typeface="宋体" panose="02010600030101010101" pitchFamily="2" charset="-122"/>
              </a:defRPr>
            </a:lvl2pPr>
            <a:lvl3pPr defTabSz="571500">
              <a:tabLst>
                <a:tab pos="484188" algn="l"/>
              </a:tabLst>
              <a:defRPr kumimoji="1" sz="2400">
                <a:solidFill>
                  <a:schemeClr val="tx1"/>
                </a:solidFill>
                <a:latin typeface="Times New Roman" panose="02020603050405020304" pitchFamily="18" charset="0"/>
                <a:ea typeface="宋体" panose="02010600030101010101" pitchFamily="2" charset="-122"/>
              </a:defRPr>
            </a:lvl3pPr>
            <a:lvl4pPr defTabSz="571500">
              <a:tabLst>
                <a:tab pos="484188" algn="l"/>
              </a:tabLst>
              <a:defRPr kumimoji="1" sz="2400">
                <a:solidFill>
                  <a:schemeClr val="tx1"/>
                </a:solidFill>
                <a:latin typeface="Times New Roman" panose="02020603050405020304" pitchFamily="18" charset="0"/>
                <a:ea typeface="宋体" panose="02010600030101010101" pitchFamily="2" charset="-122"/>
              </a:defRPr>
            </a:lvl4pPr>
            <a:lvl5pPr defTabSz="571500">
              <a:tabLst>
                <a:tab pos="484188" algn="l"/>
              </a:tabLst>
              <a:defRPr kumimoji="1" sz="2400">
                <a:solidFill>
                  <a:schemeClr val="tx1"/>
                </a:solidFill>
                <a:latin typeface="Times New Roman" panose="02020603050405020304" pitchFamily="18" charset="0"/>
                <a:ea typeface="宋体" panose="02010600030101010101" pitchFamily="2" charset="-122"/>
              </a:defRPr>
            </a:lvl5pPr>
            <a:lvl6pPr defTabSz="571500" fontAlgn="base">
              <a:spcBef>
                <a:spcPct val="0"/>
              </a:spcBef>
              <a:spcAft>
                <a:spcPct val="0"/>
              </a:spcAft>
              <a:tabLst>
                <a:tab pos="484188" algn="l"/>
              </a:tabLst>
              <a:defRPr kumimoji="1" sz="2400">
                <a:solidFill>
                  <a:schemeClr val="tx1"/>
                </a:solidFill>
                <a:latin typeface="Times New Roman" panose="02020603050405020304" pitchFamily="18" charset="0"/>
                <a:ea typeface="宋体" panose="02010600030101010101" pitchFamily="2" charset="-122"/>
              </a:defRPr>
            </a:lvl6pPr>
            <a:lvl7pPr defTabSz="571500" fontAlgn="base">
              <a:spcBef>
                <a:spcPct val="0"/>
              </a:spcBef>
              <a:spcAft>
                <a:spcPct val="0"/>
              </a:spcAft>
              <a:tabLst>
                <a:tab pos="484188" algn="l"/>
              </a:tabLst>
              <a:defRPr kumimoji="1" sz="2400">
                <a:solidFill>
                  <a:schemeClr val="tx1"/>
                </a:solidFill>
                <a:latin typeface="Times New Roman" panose="02020603050405020304" pitchFamily="18" charset="0"/>
                <a:ea typeface="宋体" panose="02010600030101010101" pitchFamily="2" charset="-122"/>
              </a:defRPr>
            </a:lvl7pPr>
            <a:lvl8pPr defTabSz="571500" fontAlgn="base">
              <a:spcBef>
                <a:spcPct val="0"/>
              </a:spcBef>
              <a:spcAft>
                <a:spcPct val="0"/>
              </a:spcAft>
              <a:tabLst>
                <a:tab pos="484188" algn="l"/>
              </a:tabLst>
              <a:defRPr kumimoji="1" sz="2400">
                <a:solidFill>
                  <a:schemeClr val="tx1"/>
                </a:solidFill>
                <a:latin typeface="Times New Roman" panose="02020603050405020304" pitchFamily="18" charset="0"/>
                <a:ea typeface="宋体" panose="02010600030101010101" pitchFamily="2" charset="-122"/>
              </a:defRPr>
            </a:lvl8pPr>
            <a:lvl9pPr defTabSz="571500" fontAlgn="base">
              <a:spcBef>
                <a:spcPct val="0"/>
              </a:spcBef>
              <a:spcAft>
                <a:spcPct val="0"/>
              </a:spcAft>
              <a:tabLst>
                <a:tab pos="484188" algn="l"/>
              </a:tabLst>
              <a:defRPr kumimoji="1" sz="2400">
                <a:solidFill>
                  <a:schemeClr val="tx1"/>
                </a:solidFill>
                <a:latin typeface="Times New Roman" panose="02020603050405020304" pitchFamily="18" charset="0"/>
                <a:ea typeface="宋体" panose="02010600030101010101" pitchFamily="2" charset="-122"/>
              </a:defRPr>
            </a:lvl9pPr>
          </a:lstStyle>
          <a:p>
            <a:pPr algn="just" eaLnBrk="0" hangingPunct="0">
              <a:lnSpc>
                <a:spcPct val="120000"/>
              </a:lnSpc>
              <a:spcBef>
                <a:spcPct val="25000"/>
              </a:spcBef>
            </a:pPr>
            <a:r>
              <a:rPr lang="zh-CN" altLang="en-US" sz="3200" dirty="0">
                <a:solidFill>
                  <a:schemeClr val="bg1"/>
                </a:solidFill>
                <a:latin typeface="思源黑体 CN Normal" panose="020B0400000000000000" pitchFamily="34" charset="-122"/>
                <a:ea typeface="思源黑体 CN Normal" panose="020B0400000000000000" pitchFamily="34" charset="-122"/>
              </a:rPr>
              <a:t>（一）特异性和交叉反应</a:t>
            </a:r>
          </a:p>
          <a:p>
            <a:pPr algn="just" eaLnBrk="0" hangingPunct="0">
              <a:lnSpc>
                <a:spcPct val="140000"/>
              </a:lnSpc>
              <a:spcBef>
                <a:spcPct val="25000"/>
              </a:spcBef>
              <a:buClr>
                <a:srgbClr val="FF0000"/>
              </a:buClr>
              <a:buFont typeface="Wingdings" panose="05000000000000000000" pitchFamily="2" charset="2"/>
              <a:buChar char="Ø"/>
            </a:pPr>
            <a:r>
              <a:rPr lang="zh-CN" altLang="en-US" sz="2800" dirty="0">
                <a:solidFill>
                  <a:schemeClr val="bg1"/>
                </a:solidFill>
                <a:latin typeface="思源黑体 CN Normal" panose="020B0400000000000000" pitchFamily="34" charset="-122"/>
                <a:ea typeface="思源黑体 CN Normal" panose="020B0400000000000000" pitchFamily="34" charset="-122"/>
              </a:rPr>
              <a:t> 特异性：一种抗原通常仅能与由它刺激所产生的抗体结合。</a:t>
            </a:r>
          </a:p>
          <a:p>
            <a:pPr algn="just" eaLnBrk="0" hangingPunct="0">
              <a:lnSpc>
                <a:spcPct val="140000"/>
              </a:lnSpc>
              <a:spcBef>
                <a:spcPct val="25000"/>
              </a:spcBef>
              <a:buClr>
                <a:srgbClr val="FF0000"/>
              </a:buClr>
              <a:buFont typeface="Wingdings" panose="05000000000000000000" pitchFamily="2" charset="2"/>
              <a:buNone/>
            </a:pPr>
            <a:r>
              <a:rPr lang="zh-CN" altLang="en-US" sz="2800" dirty="0">
                <a:solidFill>
                  <a:schemeClr val="bg1"/>
                </a:solidFill>
                <a:latin typeface="思源黑体 CN Normal" panose="020B0400000000000000" pitchFamily="34" charset="-122"/>
                <a:ea typeface="思源黑体 CN Normal" panose="020B0400000000000000" pitchFamily="34" charset="-122"/>
              </a:rPr>
              <a:t>分子基础：抗原表位与抗体分子高变区之间空间构型的互补性</a:t>
            </a:r>
          </a:p>
          <a:p>
            <a:pPr algn="just" eaLnBrk="0" hangingPunct="0">
              <a:lnSpc>
                <a:spcPct val="120000"/>
              </a:lnSpc>
              <a:spcBef>
                <a:spcPct val="25000"/>
              </a:spcBef>
            </a:pPr>
            <a:r>
              <a:rPr lang="zh-CN" altLang="en-US" sz="2800" dirty="0">
                <a:solidFill>
                  <a:schemeClr val="bg1"/>
                </a:solidFill>
                <a:latin typeface="思源黑体 CN Normal" panose="020B0400000000000000" pitchFamily="34" charset="-122"/>
                <a:ea typeface="思源黑体 CN Normal" panose="020B0400000000000000" pitchFamily="34" charset="-122"/>
              </a:rPr>
              <a:t>。</a:t>
            </a:r>
          </a:p>
          <a:p>
            <a:pPr algn="just" eaLnBrk="0" hangingPunct="0">
              <a:lnSpc>
                <a:spcPct val="120000"/>
              </a:lnSpc>
              <a:buClr>
                <a:srgbClr val="06C638"/>
              </a:buClr>
              <a:buFont typeface="Wingdings" panose="05000000000000000000" pitchFamily="2" charset="2"/>
              <a:buNone/>
            </a:pPr>
            <a:endParaRPr lang="en-US" altLang="zh-CN" sz="2800" dirty="0">
              <a:solidFill>
                <a:schemeClr val="bg1"/>
              </a:solidFill>
              <a:latin typeface="思源黑体 CN Normal" panose="020B0400000000000000" pitchFamily="34" charset="-122"/>
              <a:ea typeface="思源黑体 CN Normal" panose="020B0400000000000000" pitchFamily="34" charset="-122"/>
            </a:endParaRPr>
          </a:p>
        </p:txBody>
      </p:sp>
      <p:pic>
        <p:nvPicPr>
          <p:cNvPr id="378884" name="Picture 4" descr="CDR1"/>
          <p:cNvPicPr>
            <a:picLocks noChangeAspect="1" noChangeArrowheads="1"/>
          </p:cNvPicPr>
          <p:nvPr/>
        </p:nvPicPr>
        <p:blipFill>
          <a:blip r:embed="rId2">
            <a:extLst>
              <a:ext uri="{28A0092B-C50C-407E-A947-70E740481C1C}">
                <a14:useLocalDpi xmlns:a14="http://schemas.microsoft.com/office/drawing/2010/main" val="0"/>
              </a:ext>
            </a:extLst>
          </a:blip>
          <a:srcRect l="4956" r="7434"/>
          <a:stretch>
            <a:fillRect/>
          </a:stretch>
        </p:blipFill>
        <p:spPr bwMode="auto">
          <a:xfrm>
            <a:off x="5435600" y="1916113"/>
            <a:ext cx="3492500" cy="394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806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6" descr="image001"/>
          <p:cNvPicPr>
            <a:picLocks noChangeAspect="1" noChangeArrowheads="1"/>
          </p:cNvPicPr>
          <p:nvPr/>
        </p:nvPicPr>
        <p:blipFill>
          <a:blip r:embed="rId2">
            <a:lum bright="-18000" contrast="24000"/>
            <a:extLst>
              <a:ext uri="{28A0092B-C50C-407E-A947-70E740481C1C}">
                <a14:useLocalDpi xmlns:a14="http://schemas.microsoft.com/office/drawing/2010/main" val="0"/>
              </a:ext>
            </a:extLst>
          </a:blip>
          <a:srcRect l="30498"/>
          <a:stretch>
            <a:fillRect/>
          </a:stretch>
        </p:blipFill>
        <p:spPr bwMode="auto">
          <a:xfrm>
            <a:off x="457199" y="1600200"/>
            <a:ext cx="8367095" cy="48531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067944" y="444842"/>
            <a:ext cx="1723549" cy="707886"/>
          </a:xfrm>
          <a:prstGeom prst="rect">
            <a:avLst/>
          </a:prstGeom>
        </p:spPr>
        <p:txBody>
          <a:bodyPr wrap="none">
            <a:spAutoFit/>
          </a:bodyPr>
          <a:lstStyle/>
          <a:p>
            <a:pPr eaLnBrk="1" hangingPunct="1">
              <a:defRPr/>
            </a:pPr>
            <a:r>
              <a:rPr lang="zh-CN" altLang="en-US" sz="4000" dirty="0">
                <a:solidFill>
                  <a:schemeClr val="bg1"/>
                </a:solidFill>
                <a:latin typeface="思源黑体 CN Bold" panose="020B0800000000000000" pitchFamily="34" charset="-122"/>
                <a:ea typeface="思源黑体 CN Bold" panose="020B0800000000000000" pitchFamily="34" charset="-122"/>
              </a:rPr>
              <a:t>定比性</a:t>
            </a:r>
          </a:p>
        </p:txBody>
      </p:sp>
    </p:spTree>
    <p:extLst>
      <p:ext uri="{BB962C8B-B14F-4D97-AF65-F5344CB8AC3E}">
        <p14:creationId xmlns:p14="http://schemas.microsoft.com/office/powerpoint/2010/main" val="16875528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ChangeArrowheads="1"/>
          </p:cNvSpPr>
          <p:nvPr/>
        </p:nvSpPr>
        <p:spPr bwMode="auto">
          <a:xfrm>
            <a:off x="684213" y="1844675"/>
            <a:ext cx="7799387" cy="342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542925">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0" hangingPunct="0">
              <a:lnSpc>
                <a:spcPct val="130000"/>
              </a:lnSpc>
            </a:pPr>
            <a:r>
              <a:rPr lang="zh-CN" altLang="en-US" sz="2800" dirty="0">
                <a:solidFill>
                  <a:schemeClr val="bg1"/>
                </a:solidFill>
                <a:latin typeface="思源黑体 CN Normal" panose="020B0400000000000000" pitchFamily="34" charset="-122"/>
                <a:ea typeface="思源黑体 CN Normal" panose="020B0400000000000000" pitchFamily="34" charset="-122"/>
              </a:rPr>
              <a:t>抗原</a:t>
            </a:r>
            <a:r>
              <a:rPr lang="en-US" altLang="zh-CN" sz="2800" dirty="0">
                <a:solidFill>
                  <a:schemeClr val="bg1"/>
                </a:solidFill>
                <a:latin typeface="思源黑体 CN Normal" panose="020B0400000000000000" pitchFamily="34" charset="-122"/>
                <a:ea typeface="思源黑体 CN Normal" panose="020B0400000000000000" pitchFamily="34" charset="-122"/>
              </a:rPr>
              <a:t>-</a:t>
            </a:r>
            <a:r>
              <a:rPr lang="zh-CN" altLang="en-US" sz="2800" dirty="0">
                <a:solidFill>
                  <a:schemeClr val="bg1"/>
                </a:solidFill>
                <a:latin typeface="思源黑体 CN Normal" panose="020B0400000000000000" pitchFamily="34" charset="-122"/>
                <a:ea typeface="思源黑体 CN Normal" panose="020B0400000000000000" pitchFamily="34" charset="-122"/>
              </a:rPr>
              <a:t>抗体反应为分子表面的</a:t>
            </a:r>
            <a:r>
              <a:rPr lang="zh-CN" altLang="en-US" sz="2800" dirty="0">
                <a:solidFill>
                  <a:srgbClr val="FFFF00"/>
                </a:solidFill>
                <a:latin typeface="思源黑体 CN Normal" panose="020B0400000000000000" pitchFamily="34" charset="-122"/>
                <a:ea typeface="思源黑体 CN Normal" panose="020B0400000000000000" pitchFamily="34" charset="-122"/>
              </a:rPr>
              <a:t>非共价结合，结合虽稳定但可逆</a:t>
            </a:r>
            <a:r>
              <a:rPr lang="zh-CN" altLang="en-US" sz="2800" dirty="0">
                <a:solidFill>
                  <a:schemeClr val="bg1"/>
                </a:solidFill>
                <a:latin typeface="思源黑体 CN Normal" panose="020B0400000000000000" pitchFamily="34" charset="-122"/>
                <a:ea typeface="思源黑体 CN Normal" panose="020B0400000000000000" pitchFamily="34" charset="-122"/>
              </a:rPr>
              <a:t>。在一定条件下（如低</a:t>
            </a:r>
            <a:r>
              <a:rPr lang="en-US" altLang="zh-CN" sz="2800" dirty="0">
                <a:solidFill>
                  <a:schemeClr val="bg1"/>
                </a:solidFill>
                <a:latin typeface="思源黑体 CN Normal" panose="020B0400000000000000" pitchFamily="34" charset="-122"/>
                <a:ea typeface="思源黑体 CN Normal" panose="020B0400000000000000" pitchFamily="34" charset="-122"/>
              </a:rPr>
              <a:t>pH</a:t>
            </a:r>
            <a:r>
              <a:rPr lang="zh-CN" altLang="en-US" sz="2800" dirty="0">
                <a:solidFill>
                  <a:schemeClr val="bg1"/>
                </a:solidFill>
                <a:latin typeface="思源黑体 CN Normal" panose="020B0400000000000000" pitchFamily="34" charset="-122"/>
                <a:ea typeface="思源黑体 CN Normal" panose="020B0400000000000000" pitchFamily="34" charset="-122"/>
              </a:rPr>
              <a:t>、高浓度盐、冻融等），抗原</a:t>
            </a:r>
            <a:r>
              <a:rPr lang="en-US" altLang="zh-CN" sz="2800" dirty="0">
                <a:solidFill>
                  <a:schemeClr val="bg1"/>
                </a:solidFill>
                <a:latin typeface="思源黑体 CN Normal" panose="020B0400000000000000" pitchFamily="34" charset="-122"/>
                <a:ea typeface="思源黑体 CN Normal" panose="020B0400000000000000" pitchFamily="34" charset="-122"/>
              </a:rPr>
              <a:t>-</a:t>
            </a:r>
            <a:r>
              <a:rPr lang="zh-CN" altLang="en-US" sz="2800" dirty="0">
                <a:solidFill>
                  <a:schemeClr val="bg1"/>
                </a:solidFill>
                <a:latin typeface="思源黑体 CN Normal" panose="020B0400000000000000" pitchFamily="34" charset="-122"/>
                <a:ea typeface="思源黑体 CN Normal" panose="020B0400000000000000" pitchFamily="34" charset="-122"/>
              </a:rPr>
              <a:t>抗体复合物可被解离。解离后的抗原和抗体仍保持原有理化特性和生物学活性。根据此特点，可借助</a:t>
            </a:r>
            <a:r>
              <a:rPr lang="zh-CN" altLang="en-US" sz="2800" dirty="0">
                <a:solidFill>
                  <a:srgbClr val="FFFF00"/>
                </a:solidFill>
                <a:latin typeface="思源黑体 CN Normal" panose="020B0400000000000000" pitchFamily="34" charset="-122"/>
                <a:ea typeface="思源黑体 CN Normal" panose="020B0400000000000000" pitchFamily="34" charset="-122"/>
              </a:rPr>
              <a:t>亲和层析法纯化抗原</a:t>
            </a:r>
            <a:r>
              <a:rPr lang="zh-CN" altLang="en-US" sz="2800" dirty="0">
                <a:solidFill>
                  <a:schemeClr val="bg1"/>
                </a:solidFill>
                <a:latin typeface="思源黑体 CN Normal" panose="020B0400000000000000" pitchFamily="34" charset="-122"/>
                <a:ea typeface="思源黑体 CN Normal" panose="020B0400000000000000" pitchFamily="34" charset="-122"/>
              </a:rPr>
              <a:t>或抗体。</a:t>
            </a:r>
          </a:p>
        </p:txBody>
      </p:sp>
      <p:sp>
        <p:nvSpPr>
          <p:cNvPr id="380932" name="Rectangle 4"/>
          <p:cNvSpPr>
            <a:spLocks noChangeArrowheads="1"/>
          </p:cNvSpPr>
          <p:nvPr/>
        </p:nvSpPr>
        <p:spPr bwMode="auto">
          <a:xfrm>
            <a:off x="539750" y="981075"/>
            <a:ext cx="4686300" cy="64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pPr>
            <a:r>
              <a:rPr kumimoji="1" lang="zh-CN" altLang="en-US" sz="3200">
                <a:solidFill>
                  <a:schemeClr val="bg1"/>
                </a:solidFill>
                <a:latin typeface="思源黑体 CN Normal" panose="020B0400000000000000" pitchFamily="34" charset="-122"/>
                <a:ea typeface="思源黑体 CN Normal" panose="020B0400000000000000" pitchFamily="34" charset="-122"/>
              </a:rPr>
              <a:t>（三）可逆性</a:t>
            </a:r>
          </a:p>
        </p:txBody>
      </p:sp>
    </p:spTree>
    <p:extLst>
      <p:ext uri="{BB962C8B-B14F-4D97-AF65-F5344CB8AC3E}">
        <p14:creationId xmlns:p14="http://schemas.microsoft.com/office/powerpoint/2010/main" val="613409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ChangeArrowheads="1"/>
          </p:cNvSpPr>
          <p:nvPr/>
        </p:nvSpPr>
        <p:spPr bwMode="auto">
          <a:xfrm>
            <a:off x="841588" y="1556073"/>
            <a:ext cx="762476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000" dirty="0">
                <a:solidFill>
                  <a:srgbClr val="FFFF00"/>
                </a:solidFill>
                <a:effectLst>
                  <a:outerShdw blurRad="38100" dist="38100" dir="2700000" algn="tl">
                    <a:srgbClr val="000000"/>
                  </a:outerShdw>
                </a:effectLst>
                <a:latin typeface="思源黑体 CN Normal" panose="020B0400000000000000" pitchFamily="34" charset="-122"/>
                <a:ea typeface="思源黑体 CN Normal" panose="020B0400000000000000" pitchFamily="34" charset="-122"/>
              </a:rPr>
              <a:t>（一）电解质</a:t>
            </a:r>
          </a:p>
          <a:p>
            <a:pPr algn="just" eaLnBrk="0" hangingPunct="0">
              <a:lnSpc>
                <a:spcPct val="150000"/>
              </a:lnSpc>
            </a:pPr>
            <a:r>
              <a:rPr kumimoji="1" lang="zh-CN" altLang="en-US" sz="2000" dirty="0">
                <a:solidFill>
                  <a:schemeClr val="bg1"/>
                </a:solidFill>
                <a:latin typeface="思源黑体 CN Normal" panose="020B0400000000000000" pitchFamily="34" charset="-122"/>
                <a:ea typeface="思源黑体 CN Normal" panose="020B0400000000000000" pitchFamily="34" charset="-122"/>
              </a:rPr>
              <a:t> 抗原和抗体有对应的极性基团，能相互吸附并由亲水性变为疏水性。电解质的存在使抗原</a:t>
            </a:r>
            <a:r>
              <a:rPr kumimoji="1" lang="en-US" altLang="zh-CN" sz="2000" dirty="0">
                <a:solidFill>
                  <a:schemeClr val="bg1"/>
                </a:solidFill>
                <a:latin typeface="思源黑体 CN Normal" panose="020B0400000000000000" pitchFamily="34" charset="-122"/>
                <a:ea typeface="思源黑体 CN Normal" panose="020B0400000000000000" pitchFamily="34" charset="-122"/>
              </a:rPr>
              <a:t>-</a:t>
            </a:r>
            <a:r>
              <a:rPr kumimoji="1" lang="zh-CN" altLang="en-US" sz="2000" dirty="0">
                <a:solidFill>
                  <a:schemeClr val="bg1"/>
                </a:solidFill>
                <a:latin typeface="思源黑体 CN Normal" panose="020B0400000000000000" pitchFamily="34" charset="-122"/>
                <a:ea typeface="思源黑体 CN Normal" panose="020B0400000000000000" pitchFamily="34" charset="-122"/>
              </a:rPr>
              <a:t>抗体复合物失去电荷而凝聚，出现可见反应，故免疫学试验中多用生理盐水稀释抗原或抗体。</a:t>
            </a:r>
          </a:p>
        </p:txBody>
      </p:sp>
      <p:sp>
        <p:nvSpPr>
          <p:cNvPr id="382979" name="Text Box 3"/>
          <p:cNvSpPr txBox="1">
            <a:spLocks noChangeArrowheads="1"/>
          </p:cNvSpPr>
          <p:nvPr/>
        </p:nvSpPr>
        <p:spPr bwMode="auto">
          <a:xfrm>
            <a:off x="1656931" y="657213"/>
            <a:ext cx="60483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dirty="0">
                <a:solidFill>
                  <a:schemeClr val="bg1"/>
                </a:solidFill>
                <a:effectLst>
                  <a:outerShdw blurRad="38100" dist="38100" dir="2700000" algn="tl">
                    <a:srgbClr val="000000"/>
                  </a:outerShdw>
                </a:effectLst>
                <a:latin typeface="思源黑体 CN Normal" panose="020B0400000000000000" pitchFamily="34" charset="-122"/>
                <a:ea typeface="思源黑体 CN Normal" panose="020B0400000000000000" pitchFamily="34" charset="-122"/>
              </a:rPr>
              <a:t>二、抗原</a:t>
            </a:r>
            <a:r>
              <a:rPr kumimoji="1" lang="en-US" altLang="zh-CN" sz="3200" dirty="0">
                <a:solidFill>
                  <a:schemeClr val="bg1"/>
                </a:solidFill>
                <a:effectLst>
                  <a:outerShdw blurRad="38100" dist="38100" dir="2700000" algn="tl">
                    <a:srgbClr val="000000"/>
                  </a:outerShdw>
                </a:effectLst>
                <a:latin typeface="思源黑体 CN Normal" panose="020B0400000000000000" pitchFamily="34" charset="-122"/>
                <a:ea typeface="思源黑体 CN Normal" panose="020B0400000000000000" pitchFamily="34" charset="-122"/>
              </a:rPr>
              <a:t>-</a:t>
            </a:r>
            <a:r>
              <a:rPr kumimoji="1" lang="zh-CN" altLang="en-US" sz="3200" dirty="0">
                <a:solidFill>
                  <a:schemeClr val="bg1"/>
                </a:solidFill>
                <a:effectLst>
                  <a:outerShdw blurRad="38100" dist="38100" dir="2700000" algn="tl">
                    <a:srgbClr val="000000"/>
                  </a:outerShdw>
                </a:effectLst>
                <a:latin typeface="思源黑体 CN Normal" panose="020B0400000000000000" pitchFamily="34" charset="-122"/>
                <a:ea typeface="思源黑体 CN Normal" panose="020B0400000000000000" pitchFamily="34" charset="-122"/>
              </a:rPr>
              <a:t>抗体反应的影响因素</a:t>
            </a:r>
          </a:p>
        </p:txBody>
      </p:sp>
      <p:sp>
        <p:nvSpPr>
          <p:cNvPr id="4" name="Rectangle 2"/>
          <p:cNvSpPr>
            <a:spLocks noChangeArrowheads="1"/>
          </p:cNvSpPr>
          <p:nvPr/>
        </p:nvSpPr>
        <p:spPr bwMode="auto">
          <a:xfrm>
            <a:off x="827584" y="3356992"/>
            <a:ext cx="7129462"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000" dirty="0">
                <a:solidFill>
                  <a:srgbClr val="FFFF00"/>
                </a:solidFill>
                <a:effectLst>
                  <a:outerShdw blurRad="38100" dist="38100" dir="2700000" algn="tl">
                    <a:srgbClr val="000000"/>
                  </a:outerShdw>
                </a:effectLst>
                <a:latin typeface="思源黑体 CN Normal" panose="020B0400000000000000" pitchFamily="34" charset="-122"/>
                <a:ea typeface="思源黑体 CN Normal" panose="020B0400000000000000" pitchFamily="34" charset="-122"/>
              </a:rPr>
              <a:t>（二）酸碱度</a:t>
            </a:r>
          </a:p>
          <a:p>
            <a:pPr algn="just" eaLnBrk="0" hangingPunct="0">
              <a:lnSpc>
                <a:spcPct val="150000"/>
              </a:lnSpc>
            </a:pPr>
            <a:r>
              <a:rPr kumimoji="1" lang="zh-CN" altLang="en-US" sz="2000" dirty="0">
                <a:solidFill>
                  <a:schemeClr val="bg1"/>
                </a:solidFill>
                <a:latin typeface="思源黑体 CN Normal" panose="020B0400000000000000" pitchFamily="34" charset="-122"/>
                <a:ea typeface="思源黑体 CN Normal" panose="020B0400000000000000" pitchFamily="34" charset="-122"/>
              </a:rPr>
              <a:t> 抗原抗体反应的最适</a:t>
            </a:r>
            <a:r>
              <a:rPr kumimoji="1" lang="en-US" altLang="zh-CN" sz="2000" dirty="0">
                <a:solidFill>
                  <a:schemeClr val="bg1"/>
                </a:solidFill>
                <a:latin typeface="思源黑体 CN Normal" panose="020B0400000000000000" pitchFamily="34" charset="-122"/>
                <a:ea typeface="思源黑体 CN Normal" panose="020B0400000000000000" pitchFamily="34" charset="-122"/>
              </a:rPr>
              <a:t>pH</a:t>
            </a:r>
            <a:r>
              <a:rPr kumimoji="1" lang="zh-CN" altLang="en-US" sz="2000" dirty="0">
                <a:solidFill>
                  <a:schemeClr val="bg1"/>
                </a:solidFill>
                <a:latin typeface="思源黑体 CN Normal" panose="020B0400000000000000" pitchFamily="34" charset="-122"/>
                <a:ea typeface="思源黑体 CN Normal" panose="020B0400000000000000" pitchFamily="34" charset="-122"/>
              </a:rPr>
              <a:t>是</a:t>
            </a:r>
            <a:r>
              <a:rPr kumimoji="1" lang="en-US" altLang="zh-CN" sz="2000" dirty="0">
                <a:solidFill>
                  <a:schemeClr val="bg1"/>
                </a:solidFill>
                <a:latin typeface="思源黑体 CN Normal" panose="020B0400000000000000" pitchFamily="34" charset="-122"/>
                <a:ea typeface="思源黑体 CN Normal" panose="020B0400000000000000" pitchFamily="34" charset="-122"/>
              </a:rPr>
              <a:t>6-8</a:t>
            </a:r>
            <a:r>
              <a:rPr kumimoji="1" lang="zh-CN" altLang="en-US" sz="2000" dirty="0">
                <a:solidFill>
                  <a:schemeClr val="bg1"/>
                </a:solidFill>
                <a:latin typeface="思源黑体 CN Normal" panose="020B0400000000000000" pitchFamily="34" charset="-122"/>
                <a:ea typeface="思源黑体 CN Normal" panose="020B0400000000000000" pitchFamily="34" charset="-122"/>
              </a:rPr>
              <a:t>。</a:t>
            </a:r>
          </a:p>
          <a:p>
            <a:pPr algn="just" eaLnBrk="0" hangingPunct="0">
              <a:lnSpc>
                <a:spcPct val="150000"/>
              </a:lnSpc>
            </a:pPr>
            <a:endParaRPr kumimoji="1" lang="zh-CN" altLang="en-US" sz="2000" dirty="0">
              <a:solidFill>
                <a:schemeClr val="bg1"/>
              </a:solidFill>
              <a:latin typeface="思源黑体 CN Normal" panose="020B0400000000000000" pitchFamily="34" charset="-122"/>
              <a:ea typeface="思源黑体 CN Normal" panose="020B0400000000000000" pitchFamily="34" charset="-122"/>
            </a:endParaRPr>
          </a:p>
          <a:p>
            <a:pPr algn="just" eaLnBrk="0" hangingPunct="0">
              <a:lnSpc>
                <a:spcPct val="120000"/>
              </a:lnSpc>
            </a:pPr>
            <a:r>
              <a:rPr kumimoji="1" lang="zh-CN" altLang="en-US" sz="2000" dirty="0">
                <a:solidFill>
                  <a:srgbClr val="FFFF00"/>
                </a:solidFill>
                <a:effectLst>
                  <a:outerShdw blurRad="38100" dist="38100" dir="2700000" algn="tl">
                    <a:srgbClr val="000000"/>
                  </a:outerShdw>
                </a:effectLst>
                <a:latin typeface="思源黑体 CN Normal" panose="020B0400000000000000" pitchFamily="34" charset="-122"/>
                <a:ea typeface="思源黑体 CN Normal" panose="020B0400000000000000" pitchFamily="34" charset="-122"/>
              </a:rPr>
              <a:t>（三）温度</a:t>
            </a:r>
          </a:p>
          <a:p>
            <a:pPr algn="just" eaLnBrk="0" hangingPunct="0">
              <a:lnSpc>
                <a:spcPct val="150000"/>
              </a:lnSpc>
            </a:pPr>
            <a:r>
              <a:rPr kumimoji="1" lang="zh-CN" altLang="en-US" sz="2000" dirty="0">
                <a:solidFill>
                  <a:schemeClr val="bg1"/>
                </a:solidFill>
                <a:latin typeface="思源黑体 CN Normal" panose="020B0400000000000000" pitchFamily="34" charset="-122"/>
                <a:ea typeface="思源黑体 CN Normal" panose="020B0400000000000000" pitchFamily="34" charset="-122"/>
              </a:rPr>
              <a:t>最适温度为</a:t>
            </a:r>
            <a:r>
              <a:rPr kumimoji="1" lang="en-US" altLang="zh-CN" sz="2000" dirty="0">
                <a:solidFill>
                  <a:schemeClr val="bg1"/>
                </a:solidFill>
                <a:latin typeface="思源黑体 CN Normal" panose="020B0400000000000000" pitchFamily="34" charset="-122"/>
                <a:ea typeface="思源黑体 CN Normal" panose="020B0400000000000000" pitchFamily="34" charset="-122"/>
              </a:rPr>
              <a:t>37℃</a:t>
            </a:r>
            <a:r>
              <a:rPr kumimoji="1" lang="zh-CN" altLang="en-US" sz="2000" dirty="0">
                <a:solidFill>
                  <a:schemeClr val="bg1"/>
                </a:solidFill>
                <a:latin typeface="思源黑体 CN Normal" panose="020B0400000000000000" pitchFamily="34" charset="-122"/>
                <a:ea typeface="思源黑体 CN Normal" panose="020B0400000000000000" pitchFamily="34" charset="-122"/>
              </a:rPr>
              <a:t>。有些例外，如冷凝集素在 </a:t>
            </a:r>
            <a:r>
              <a:rPr kumimoji="1" lang="en-US" altLang="zh-CN" sz="2000" dirty="0">
                <a:solidFill>
                  <a:schemeClr val="bg1"/>
                </a:solidFill>
                <a:latin typeface="思源黑体 CN Normal" panose="020B0400000000000000" pitchFamily="34" charset="-122"/>
                <a:ea typeface="思源黑体 CN Normal" panose="020B0400000000000000" pitchFamily="34" charset="-122"/>
              </a:rPr>
              <a:t>4℃</a:t>
            </a:r>
            <a:r>
              <a:rPr kumimoji="1" lang="zh-CN" altLang="en-US" sz="2000" dirty="0">
                <a:solidFill>
                  <a:schemeClr val="bg1"/>
                </a:solidFill>
                <a:latin typeface="思源黑体 CN Normal" panose="020B0400000000000000" pitchFamily="34" charset="-122"/>
                <a:ea typeface="思源黑体 CN Normal" panose="020B0400000000000000" pitchFamily="34" charset="-122"/>
              </a:rPr>
              <a:t>左右与红细胞结合最好，</a:t>
            </a:r>
            <a:r>
              <a:rPr kumimoji="1" lang="en-US" altLang="zh-CN" sz="2000" dirty="0">
                <a:solidFill>
                  <a:schemeClr val="bg1"/>
                </a:solidFill>
                <a:latin typeface="思源黑体 CN Normal" panose="020B0400000000000000" pitchFamily="34" charset="-122"/>
                <a:ea typeface="思源黑体 CN Normal" panose="020B0400000000000000" pitchFamily="34" charset="-122"/>
              </a:rPr>
              <a:t>20℃</a:t>
            </a:r>
            <a:r>
              <a:rPr kumimoji="1" lang="zh-CN" altLang="en-US" sz="2000" dirty="0">
                <a:solidFill>
                  <a:schemeClr val="bg1"/>
                </a:solidFill>
                <a:latin typeface="思源黑体 CN Normal" panose="020B0400000000000000" pitchFamily="34" charset="-122"/>
                <a:ea typeface="思源黑体 CN Normal" panose="020B0400000000000000" pitchFamily="34" charset="-122"/>
              </a:rPr>
              <a:t>以上反而解离。</a:t>
            </a:r>
          </a:p>
        </p:txBody>
      </p:sp>
    </p:spTree>
    <p:extLst>
      <p:ext uri="{BB962C8B-B14F-4D97-AF65-F5344CB8AC3E}">
        <p14:creationId xmlns:p14="http://schemas.microsoft.com/office/powerpoint/2010/main" val="2595481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noChangeArrowheads="1"/>
          </p:cNvSpPr>
          <p:nvPr>
            <p:ph type="body" idx="1"/>
          </p:nvPr>
        </p:nvSpPr>
        <p:spPr>
          <a:xfrm>
            <a:off x="4708005" y="1948420"/>
            <a:ext cx="2160587" cy="1800225"/>
          </a:xfrm>
        </p:spPr>
        <p:txBody>
          <a:bodyPr/>
          <a:lstStyle/>
          <a:p>
            <a:pPr eaLnBrk="1" hangingPunct="1">
              <a:buFontTx/>
              <a:buNone/>
            </a:pPr>
            <a:r>
              <a:rPr lang="zh-CN" altLang="en-US" sz="2400" smtClean="0">
                <a:solidFill>
                  <a:schemeClr val="bg1"/>
                </a:solidFill>
                <a:latin typeface="思源黑体 CN Medium" panose="020B0600000000000000" pitchFamily="34" charset="-122"/>
                <a:ea typeface="思源黑体 CN Medium" panose="020B0600000000000000" pitchFamily="34" charset="-122"/>
              </a:rPr>
              <a:t>凝集反应</a:t>
            </a:r>
          </a:p>
          <a:p>
            <a:pPr eaLnBrk="1" hangingPunct="1">
              <a:buFontTx/>
              <a:buNone/>
            </a:pPr>
            <a:r>
              <a:rPr lang="zh-CN" altLang="en-US" sz="2400" smtClean="0">
                <a:solidFill>
                  <a:schemeClr val="bg1"/>
                </a:solidFill>
                <a:latin typeface="思源黑体 CN Medium" panose="020B0600000000000000" pitchFamily="34" charset="-122"/>
                <a:ea typeface="思源黑体 CN Medium" panose="020B0600000000000000" pitchFamily="34" charset="-122"/>
              </a:rPr>
              <a:t>沉淀反应</a:t>
            </a:r>
          </a:p>
          <a:p>
            <a:pPr eaLnBrk="1" hangingPunct="1">
              <a:buFontTx/>
              <a:buNone/>
            </a:pPr>
            <a:r>
              <a:rPr lang="zh-CN" altLang="en-US" sz="2400" smtClean="0">
                <a:solidFill>
                  <a:schemeClr val="bg1"/>
                </a:solidFill>
                <a:latin typeface="思源黑体 CN Medium" panose="020B0600000000000000" pitchFamily="34" charset="-122"/>
                <a:ea typeface="思源黑体 CN Medium" panose="020B0600000000000000" pitchFamily="34" charset="-122"/>
              </a:rPr>
              <a:t>补体结合试验</a:t>
            </a:r>
          </a:p>
          <a:p>
            <a:pPr eaLnBrk="1" hangingPunct="1">
              <a:buFontTx/>
              <a:buNone/>
            </a:pPr>
            <a:r>
              <a:rPr lang="zh-CN" altLang="en-US" sz="2400" smtClean="0">
                <a:solidFill>
                  <a:schemeClr val="bg1"/>
                </a:solidFill>
                <a:latin typeface="思源黑体 CN Medium" panose="020B0600000000000000" pitchFamily="34" charset="-122"/>
                <a:ea typeface="思源黑体 CN Medium" panose="020B0600000000000000" pitchFamily="34" charset="-122"/>
              </a:rPr>
              <a:t>中和试验</a:t>
            </a:r>
            <a:r>
              <a:rPr lang="zh-CN" altLang="zh-CN" sz="2400" smtClean="0">
                <a:solidFill>
                  <a:schemeClr val="bg1"/>
                </a:solidFill>
                <a:latin typeface="思源黑体 CN Medium" panose="020B0600000000000000" pitchFamily="34" charset="-122"/>
                <a:ea typeface="思源黑体 CN Medium" panose="020B0600000000000000" pitchFamily="34" charset="-122"/>
              </a:rPr>
              <a:t>	</a:t>
            </a:r>
            <a:endParaRPr lang="zh-CN" altLang="en-US" sz="2400" smtClean="0">
              <a:solidFill>
                <a:schemeClr val="bg1"/>
              </a:solidFill>
              <a:latin typeface="思源黑体 CN Medium" panose="020B0600000000000000" pitchFamily="34" charset="-122"/>
              <a:ea typeface="思源黑体 CN Medium" panose="020B0600000000000000" pitchFamily="34" charset="-122"/>
            </a:endParaRPr>
          </a:p>
        </p:txBody>
      </p:sp>
      <p:sp>
        <p:nvSpPr>
          <p:cNvPr id="146436" name="Text Box 4"/>
          <p:cNvSpPr txBox="1">
            <a:spLocks noChangeArrowheads="1"/>
          </p:cNvSpPr>
          <p:nvPr/>
        </p:nvSpPr>
        <p:spPr bwMode="auto">
          <a:xfrm>
            <a:off x="899592" y="2561195"/>
            <a:ext cx="3527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FF00"/>
                </a:solidFill>
                <a:latin typeface="思源黑体 CN Medium" panose="020B0600000000000000" pitchFamily="34" charset="-122"/>
                <a:ea typeface="思源黑体 CN Medium" panose="020B0600000000000000" pitchFamily="34" charset="-122"/>
              </a:rPr>
              <a:t>主要的抗原抗体反应</a:t>
            </a:r>
            <a:endParaRPr lang="zh-CN" altLang="en-US" sz="2800">
              <a:solidFill>
                <a:srgbClr val="FFFF00"/>
              </a:solidFill>
              <a:latin typeface="思源黑体 CN Medium" panose="020B0600000000000000" pitchFamily="34" charset="-122"/>
              <a:ea typeface="思源黑体 CN Medium" panose="020B0600000000000000" pitchFamily="34" charset="-122"/>
            </a:endParaRPr>
          </a:p>
        </p:txBody>
      </p:sp>
      <p:sp>
        <p:nvSpPr>
          <p:cNvPr id="146437" name="AutoShape 5"/>
          <p:cNvSpPr>
            <a:spLocks/>
          </p:cNvSpPr>
          <p:nvPr/>
        </p:nvSpPr>
        <p:spPr bwMode="auto">
          <a:xfrm>
            <a:off x="4419080" y="2021445"/>
            <a:ext cx="304800" cy="1600200"/>
          </a:xfrm>
          <a:prstGeom prst="leftBrace">
            <a:avLst>
              <a:gd name="adj1" fmla="val 43750"/>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146439" name="Rectangle 7"/>
          <p:cNvSpPr>
            <a:spLocks noChangeArrowheads="1"/>
          </p:cNvSpPr>
          <p:nvPr/>
        </p:nvSpPr>
        <p:spPr bwMode="auto">
          <a:xfrm>
            <a:off x="323850" y="1125538"/>
            <a:ext cx="546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bg1"/>
                </a:solidFill>
                <a:latin typeface="思源黑体 CN Medium" panose="020B0600000000000000" pitchFamily="34" charset="-122"/>
                <a:ea typeface="思源黑体 CN Medium" panose="020B0600000000000000" pitchFamily="34" charset="-122"/>
              </a:rPr>
              <a:t>一、抗原抗体反应的一般规律</a:t>
            </a:r>
          </a:p>
        </p:txBody>
      </p:sp>
      <p:grpSp>
        <p:nvGrpSpPr>
          <p:cNvPr id="2" name="组合 1"/>
          <p:cNvGrpSpPr/>
          <p:nvPr/>
        </p:nvGrpSpPr>
        <p:grpSpPr>
          <a:xfrm>
            <a:off x="1255192" y="4128057"/>
            <a:ext cx="5976938" cy="2235200"/>
            <a:chOff x="1255192" y="4128057"/>
            <a:chExt cx="5976938" cy="2235200"/>
          </a:xfrm>
        </p:grpSpPr>
        <p:sp>
          <p:nvSpPr>
            <p:cNvPr id="146438" name="AutoShape 6"/>
            <p:cNvSpPr>
              <a:spLocks/>
            </p:cNvSpPr>
            <p:nvPr/>
          </p:nvSpPr>
          <p:spPr bwMode="auto">
            <a:xfrm>
              <a:off x="4350817" y="4201082"/>
              <a:ext cx="228600" cy="2133600"/>
            </a:xfrm>
            <a:prstGeom prst="leftBrace">
              <a:avLst>
                <a:gd name="adj1" fmla="val 77778"/>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Medium" panose="020B0600000000000000" pitchFamily="34" charset="-122"/>
                <a:ea typeface="思源黑体 CN Medium" panose="020B0600000000000000" pitchFamily="34" charset="-122"/>
              </a:endParaRPr>
            </a:p>
          </p:txBody>
        </p:sp>
        <p:sp>
          <p:nvSpPr>
            <p:cNvPr id="146440" name="Rectangle 8"/>
            <p:cNvSpPr>
              <a:spLocks noChangeArrowheads="1"/>
            </p:cNvSpPr>
            <p:nvPr/>
          </p:nvSpPr>
          <p:spPr bwMode="auto">
            <a:xfrm>
              <a:off x="1255192" y="4920220"/>
              <a:ext cx="3135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FF00"/>
                  </a:solidFill>
                  <a:latin typeface="思源黑体 CN Medium" panose="020B0600000000000000" pitchFamily="34" charset="-122"/>
                  <a:ea typeface="思源黑体 CN Medium" panose="020B0600000000000000" pitchFamily="34" charset="-122"/>
                </a:rPr>
                <a:t>现代免疫标记技术</a:t>
              </a:r>
            </a:p>
          </p:txBody>
        </p:sp>
        <p:sp>
          <p:nvSpPr>
            <p:cNvPr id="146441" name="Rectangle 9"/>
            <p:cNvSpPr>
              <a:spLocks noChangeArrowheads="1"/>
            </p:cNvSpPr>
            <p:nvPr/>
          </p:nvSpPr>
          <p:spPr bwMode="auto">
            <a:xfrm>
              <a:off x="4568305" y="4128057"/>
              <a:ext cx="266382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hlink"/>
                </a:buClr>
                <a:buSzPct val="80000"/>
                <a:buFont typeface="Monotype Sorts"/>
                <a:buNone/>
              </a:pPr>
              <a:r>
                <a:rPr lang="zh-CN" altLang="en-US" sz="2400">
                  <a:solidFill>
                    <a:schemeClr val="bg1"/>
                  </a:solidFill>
                  <a:latin typeface="思源黑体 CN Medium" panose="020B0600000000000000" pitchFamily="34" charset="-122"/>
                  <a:ea typeface="思源黑体 CN Medium" panose="020B0600000000000000" pitchFamily="34" charset="-122"/>
                </a:rPr>
                <a:t>免疫荧光技术</a:t>
              </a:r>
            </a:p>
            <a:p>
              <a:pPr eaLnBrk="1" hangingPunct="1">
                <a:buClr>
                  <a:schemeClr val="hlink"/>
                </a:buClr>
                <a:buSzPct val="80000"/>
                <a:buFont typeface="Monotype Sorts"/>
                <a:buNone/>
              </a:pPr>
              <a:r>
                <a:rPr lang="zh-CN" altLang="en-US" sz="2400">
                  <a:solidFill>
                    <a:schemeClr val="bg1"/>
                  </a:solidFill>
                  <a:latin typeface="思源黑体 CN Medium" panose="020B0600000000000000" pitchFamily="34" charset="-122"/>
                  <a:ea typeface="思源黑体 CN Medium" panose="020B0600000000000000" pitchFamily="34" charset="-122"/>
                </a:rPr>
                <a:t>酶免疫测定	</a:t>
              </a:r>
            </a:p>
            <a:p>
              <a:pPr eaLnBrk="1" hangingPunct="1">
                <a:buClr>
                  <a:schemeClr val="hlink"/>
                </a:buClr>
                <a:buSzPct val="80000"/>
                <a:buFont typeface="Monotype Sorts"/>
                <a:buNone/>
              </a:pPr>
              <a:r>
                <a:rPr lang="zh-CN" altLang="en-US" sz="2400">
                  <a:solidFill>
                    <a:schemeClr val="bg1"/>
                  </a:solidFill>
                  <a:latin typeface="思源黑体 CN Medium" panose="020B0600000000000000" pitchFamily="34" charset="-122"/>
                  <a:ea typeface="思源黑体 CN Medium" panose="020B0600000000000000" pitchFamily="34" charset="-122"/>
                </a:rPr>
                <a:t>放射免疫测定法</a:t>
              </a:r>
            </a:p>
            <a:p>
              <a:pPr eaLnBrk="1" hangingPunct="1">
                <a:buClr>
                  <a:schemeClr val="hlink"/>
                </a:buClr>
                <a:buSzPct val="80000"/>
                <a:buFont typeface="Monotype Sorts"/>
                <a:buNone/>
              </a:pPr>
              <a:r>
                <a:rPr lang="zh-CN" altLang="en-US" sz="2400">
                  <a:solidFill>
                    <a:schemeClr val="bg1"/>
                  </a:solidFill>
                  <a:latin typeface="思源黑体 CN Medium" panose="020B0600000000000000" pitchFamily="34" charset="-122"/>
                  <a:ea typeface="思源黑体 CN Medium" panose="020B0600000000000000" pitchFamily="34" charset="-122"/>
                </a:rPr>
                <a:t>免疫电镜技术</a:t>
              </a:r>
            </a:p>
            <a:p>
              <a:pPr eaLnBrk="1" hangingPunct="1">
                <a:buClr>
                  <a:schemeClr val="hlink"/>
                </a:buClr>
                <a:buSzPct val="80000"/>
                <a:buFont typeface="Monotype Sorts"/>
                <a:buNone/>
              </a:pPr>
              <a:r>
                <a:rPr lang="zh-CN" altLang="en-US" sz="2400">
                  <a:solidFill>
                    <a:schemeClr val="bg1"/>
                  </a:solidFill>
                  <a:latin typeface="思源黑体 CN Medium" panose="020B0600000000000000" pitchFamily="34" charset="-122"/>
                  <a:ea typeface="思源黑体 CN Medium" panose="020B0600000000000000" pitchFamily="34" charset="-122"/>
                </a:rPr>
                <a:t>发光免疫测定法</a:t>
              </a:r>
            </a:p>
          </p:txBody>
        </p:sp>
      </p:grpSp>
      <p:grpSp>
        <p:nvGrpSpPr>
          <p:cNvPr id="90121" name="组合 9"/>
          <p:cNvGrpSpPr>
            <a:grpSpLocks/>
          </p:cNvGrpSpPr>
          <p:nvPr/>
        </p:nvGrpSpPr>
        <p:grpSpPr bwMode="auto">
          <a:xfrm>
            <a:off x="0" y="230188"/>
            <a:ext cx="9274175" cy="677862"/>
            <a:chOff x="-12700" y="312738"/>
            <a:chExt cx="9274096" cy="678304"/>
          </a:xfrm>
        </p:grpSpPr>
        <p:sp>
          <p:nvSpPr>
            <p:cNvPr id="11" name="矩形 10"/>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123"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dirty="0">
                  <a:solidFill>
                    <a:schemeClr val="bg1"/>
                  </a:solidFill>
                  <a:latin typeface="思源黑体 CN Medium" panose="020B0600000000000000" pitchFamily="34" charset="-122"/>
                  <a:ea typeface="思源黑体 CN Medium" panose="020B0600000000000000" pitchFamily="34" charset="-122"/>
                </a:rPr>
                <a:t>第四节　免疫学方法及其应用</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6439"/>
                                        </p:tgtEl>
                                        <p:attrNameLst>
                                          <p:attrName>style.visibility</p:attrName>
                                        </p:attrNameLst>
                                      </p:cBhvr>
                                      <p:to>
                                        <p:strVal val="visible"/>
                                      </p:to>
                                    </p:set>
                                    <p:anim calcmode="lin" valueType="num">
                                      <p:cBhvr additive="base">
                                        <p:cTn id="7" dur="500" fill="hold"/>
                                        <p:tgtEl>
                                          <p:spTgt spid="146439"/>
                                        </p:tgtEl>
                                        <p:attrNameLst>
                                          <p:attrName>ppt_x</p:attrName>
                                        </p:attrNameLst>
                                      </p:cBhvr>
                                      <p:tavLst>
                                        <p:tav tm="0">
                                          <p:val>
                                            <p:strVal val="#ppt_x"/>
                                          </p:val>
                                        </p:tav>
                                        <p:tav tm="100000">
                                          <p:val>
                                            <p:strVal val="#ppt_x"/>
                                          </p:val>
                                        </p:tav>
                                      </p:tavLst>
                                    </p:anim>
                                    <p:anim calcmode="lin" valueType="num">
                                      <p:cBhvr additive="base">
                                        <p:cTn id="8" dur="500" fill="hold"/>
                                        <p:tgtEl>
                                          <p:spTgt spid="14643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6436"/>
                                        </p:tgtEl>
                                        <p:attrNameLst>
                                          <p:attrName>style.visibility</p:attrName>
                                        </p:attrNameLst>
                                      </p:cBhvr>
                                      <p:to>
                                        <p:strVal val="visible"/>
                                      </p:to>
                                    </p:set>
                                    <p:anim calcmode="lin" valueType="num">
                                      <p:cBhvr additive="base">
                                        <p:cTn id="13" dur="500" fill="hold"/>
                                        <p:tgtEl>
                                          <p:spTgt spid="146436"/>
                                        </p:tgtEl>
                                        <p:attrNameLst>
                                          <p:attrName>ppt_x</p:attrName>
                                        </p:attrNameLst>
                                      </p:cBhvr>
                                      <p:tavLst>
                                        <p:tav tm="0">
                                          <p:val>
                                            <p:strVal val="0-#ppt_w/2"/>
                                          </p:val>
                                        </p:tav>
                                        <p:tav tm="100000">
                                          <p:val>
                                            <p:strVal val="#ppt_x"/>
                                          </p:val>
                                        </p:tav>
                                      </p:tavLst>
                                    </p:anim>
                                    <p:anim calcmode="lin" valueType="num">
                                      <p:cBhvr additive="base">
                                        <p:cTn id="14" dur="500" fill="hold"/>
                                        <p:tgtEl>
                                          <p:spTgt spid="146436"/>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2" presetClass="entr" presetSubtype="12" fill="hold" grpId="0" nodeType="afterEffect">
                                  <p:stCondLst>
                                    <p:cond delay="0"/>
                                  </p:stCondLst>
                                  <p:childTnLst>
                                    <p:set>
                                      <p:cBhvr>
                                        <p:cTn id="17" dur="1" fill="hold">
                                          <p:stCondLst>
                                            <p:cond delay="0"/>
                                          </p:stCondLst>
                                        </p:cTn>
                                        <p:tgtEl>
                                          <p:spTgt spid="146437"/>
                                        </p:tgtEl>
                                        <p:attrNameLst>
                                          <p:attrName>style.visibility</p:attrName>
                                        </p:attrNameLst>
                                      </p:cBhvr>
                                      <p:to>
                                        <p:strVal val="visible"/>
                                      </p:to>
                                    </p:set>
                                    <p:anim calcmode="lin" valueType="num">
                                      <p:cBhvr additive="base">
                                        <p:cTn id="18" dur="500" fill="hold"/>
                                        <p:tgtEl>
                                          <p:spTgt spid="146437"/>
                                        </p:tgtEl>
                                        <p:attrNameLst>
                                          <p:attrName>ppt_x</p:attrName>
                                        </p:attrNameLst>
                                      </p:cBhvr>
                                      <p:tavLst>
                                        <p:tav tm="0">
                                          <p:val>
                                            <p:strVal val="0-#ppt_w/2"/>
                                          </p:val>
                                        </p:tav>
                                        <p:tav tm="100000">
                                          <p:val>
                                            <p:strVal val="#ppt_x"/>
                                          </p:val>
                                        </p:tav>
                                      </p:tavLst>
                                    </p:anim>
                                    <p:anim calcmode="lin" valueType="num">
                                      <p:cBhvr additive="base">
                                        <p:cTn id="19" dur="500" fill="hold"/>
                                        <p:tgtEl>
                                          <p:spTgt spid="146437"/>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1000"/>
                            </p:stCondLst>
                            <p:childTnLst>
                              <p:par>
                                <p:cTn id="21" presetID="2" presetClass="entr" presetSubtype="12" fill="hold" grpId="0" nodeType="afterEffect">
                                  <p:stCondLst>
                                    <p:cond delay="0"/>
                                  </p:stCondLst>
                                  <p:childTnLst>
                                    <p:set>
                                      <p:cBhvr>
                                        <p:cTn id="22" dur="1" fill="hold">
                                          <p:stCondLst>
                                            <p:cond delay="0"/>
                                          </p:stCondLst>
                                        </p:cTn>
                                        <p:tgtEl>
                                          <p:spTgt spid="146435">
                                            <p:txEl>
                                              <p:pRg st="0" end="0"/>
                                            </p:txEl>
                                          </p:spTgt>
                                        </p:tgtEl>
                                        <p:attrNameLst>
                                          <p:attrName>style.visibility</p:attrName>
                                        </p:attrNameLst>
                                      </p:cBhvr>
                                      <p:to>
                                        <p:strVal val="visible"/>
                                      </p:to>
                                    </p:set>
                                    <p:anim calcmode="lin" valueType="num">
                                      <p:cBhvr additive="base">
                                        <p:cTn id="23" dur="500" fill="hold"/>
                                        <p:tgtEl>
                                          <p:spTgt spid="146435">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46435">
                                            <p:txEl>
                                              <p:pRg st="0" end="0"/>
                                            </p:txEl>
                                          </p:spTgt>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1500"/>
                            </p:stCondLst>
                            <p:childTnLst>
                              <p:par>
                                <p:cTn id="26" presetID="2" presetClass="entr" presetSubtype="12" fill="hold" grpId="0" nodeType="afterEffect">
                                  <p:stCondLst>
                                    <p:cond delay="0"/>
                                  </p:stCondLst>
                                  <p:childTnLst>
                                    <p:set>
                                      <p:cBhvr>
                                        <p:cTn id="27" dur="1" fill="hold">
                                          <p:stCondLst>
                                            <p:cond delay="0"/>
                                          </p:stCondLst>
                                        </p:cTn>
                                        <p:tgtEl>
                                          <p:spTgt spid="146435">
                                            <p:txEl>
                                              <p:pRg st="1" end="1"/>
                                            </p:txEl>
                                          </p:spTgt>
                                        </p:tgtEl>
                                        <p:attrNameLst>
                                          <p:attrName>style.visibility</p:attrName>
                                        </p:attrNameLst>
                                      </p:cBhvr>
                                      <p:to>
                                        <p:strVal val="visible"/>
                                      </p:to>
                                    </p:set>
                                    <p:anim calcmode="lin" valueType="num">
                                      <p:cBhvr additive="base">
                                        <p:cTn id="28" dur="500" fill="hold"/>
                                        <p:tgtEl>
                                          <p:spTgt spid="146435">
                                            <p:txEl>
                                              <p:pRg st="1" end="1"/>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46435">
                                            <p:txEl>
                                              <p:pRg st="1" end="1"/>
                                            </p:txEl>
                                          </p:spTgt>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2000"/>
                            </p:stCondLst>
                            <p:childTnLst>
                              <p:par>
                                <p:cTn id="31" presetID="2" presetClass="entr" presetSubtype="12" fill="hold" grpId="0" nodeType="afterEffect">
                                  <p:stCondLst>
                                    <p:cond delay="0"/>
                                  </p:stCondLst>
                                  <p:childTnLst>
                                    <p:set>
                                      <p:cBhvr>
                                        <p:cTn id="32" dur="1" fill="hold">
                                          <p:stCondLst>
                                            <p:cond delay="0"/>
                                          </p:stCondLst>
                                        </p:cTn>
                                        <p:tgtEl>
                                          <p:spTgt spid="146435">
                                            <p:txEl>
                                              <p:pRg st="2" end="2"/>
                                            </p:txEl>
                                          </p:spTgt>
                                        </p:tgtEl>
                                        <p:attrNameLst>
                                          <p:attrName>style.visibility</p:attrName>
                                        </p:attrNameLst>
                                      </p:cBhvr>
                                      <p:to>
                                        <p:strVal val="visible"/>
                                      </p:to>
                                    </p:set>
                                    <p:anim calcmode="lin" valueType="num">
                                      <p:cBhvr additive="base">
                                        <p:cTn id="33" dur="500" fill="hold"/>
                                        <p:tgtEl>
                                          <p:spTgt spid="146435">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46435">
                                            <p:txEl>
                                              <p:pRg st="2" end="2"/>
                                            </p:txEl>
                                          </p:spTgt>
                                        </p:tgtEl>
                                        <p:attrNameLst>
                                          <p:attrName>ppt_y</p:attrName>
                                        </p:attrNameLst>
                                      </p:cBhvr>
                                      <p:tavLst>
                                        <p:tav tm="0">
                                          <p:val>
                                            <p:strVal val="1+#ppt_h/2"/>
                                          </p:val>
                                        </p:tav>
                                        <p:tav tm="100000">
                                          <p:val>
                                            <p:strVal val="#ppt_y"/>
                                          </p:val>
                                        </p:tav>
                                      </p:tavLst>
                                    </p:anim>
                                  </p:childTnLst>
                                </p:cTn>
                              </p:par>
                            </p:childTnLst>
                          </p:cTn>
                        </p:par>
                        <p:par>
                          <p:cTn id="35" fill="hold" nodeType="afterGroup">
                            <p:stCondLst>
                              <p:cond delay="2500"/>
                            </p:stCondLst>
                            <p:childTnLst>
                              <p:par>
                                <p:cTn id="36" presetID="2" presetClass="entr" presetSubtype="12" fill="hold" grpId="0" nodeType="afterEffect">
                                  <p:stCondLst>
                                    <p:cond delay="0"/>
                                  </p:stCondLst>
                                  <p:childTnLst>
                                    <p:set>
                                      <p:cBhvr>
                                        <p:cTn id="37" dur="1" fill="hold">
                                          <p:stCondLst>
                                            <p:cond delay="0"/>
                                          </p:stCondLst>
                                        </p:cTn>
                                        <p:tgtEl>
                                          <p:spTgt spid="146435">
                                            <p:txEl>
                                              <p:pRg st="3" end="3"/>
                                            </p:txEl>
                                          </p:spTgt>
                                        </p:tgtEl>
                                        <p:attrNameLst>
                                          <p:attrName>style.visibility</p:attrName>
                                        </p:attrNameLst>
                                      </p:cBhvr>
                                      <p:to>
                                        <p:strVal val="visible"/>
                                      </p:to>
                                    </p:set>
                                    <p:anim calcmode="lin" valueType="num">
                                      <p:cBhvr additive="base">
                                        <p:cTn id="38" dur="500" fill="hold"/>
                                        <p:tgtEl>
                                          <p:spTgt spid="146435">
                                            <p:txEl>
                                              <p:pRg st="3" end="3"/>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464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p:bldP spid="146436" grpId="0"/>
      <p:bldP spid="146437" grpId="0" animBg="1"/>
      <p:bldP spid="14643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4" name="Picture 4" descr="jc045"/>
          <p:cNvPicPr>
            <a:picLocks noChangeAspect="1" noChangeArrowheads="1"/>
          </p:cNvPicPr>
          <p:nvPr/>
        </p:nvPicPr>
        <p:blipFill rotWithShape="1">
          <a:blip r:embed="rId2">
            <a:extLst>
              <a:ext uri="{28A0092B-C50C-407E-A947-70E740481C1C}">
                <a14:useLocalDpi xmlns:a14="http://schemas.microsoft.com/office/drawing/2010/main" val="0"/>
              </a:ext>
            </a:extLst>
          </a:blip>
          <a:srcRect b="11160"/>
          <a:stretch/>
        </p:blipFill>
        <p:spPr bwMode="auto">
          <a:xfrm>
            <a:off x="525463" y="3789040"/>
            <a:ext cx="4191000" cy="2009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93" name="Picture 13" descr="255"/>
          <p:cNvPicPr>
            <a:picLocks noChangeAspect="1" noChangeArrowheads="1"/>
          </p:cNvPicPr>
          <p:nvPr/>
        </p:nvPicPr>
        <p:blipFill rotWithShape="1">
          <a:blip r:embed="rId3">
            <a:extLst>
              <a:ext uri="{28A0092B-C50C-407E-A947-70E740481C1C}">
                <a14:useLocalDpi xmlns:a14="http://schemas.microsoft.com/office/drawing/2010/main" val="0"/>
              </a:ext>
            </a:extLst>
          </a:blip>
          <a:srcRect l="1860" t="2700" r="5152" b="21959"/>
          <a:stretch/>
        </p:blipFill>
        <p:spPr bwMode="auto">
          <a:xfrm>
            <a:off x="4860032" y="3789040"/>
            <a:ext cx="3600400" cy="2009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98" name="Rectangle 18"/>
          <p:cNvSpPr>
            <a:spLocks noChangeArrowheads="1"/>
          </p:cNvSpPr>
          <p:nvPr/>
        </p:nvSpPr>
        <p:spPr bwMode="auto">
          <a:xfrm>
            <a:off x="395288" y="1244600"/>
            <a:ext cx="2994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bg1"/>
                </a:solidFill>
                <a:latin typeface="思源黑体 CN Bold" panose="020B0800000000000000" pitchFamily="34" charset="-122"/>
                <a:ea typeface="思源黑体 CN Bold" panose="020B0800000000000000" pitchFamily="34" charset="-122"/>
              </a:rPr>
              <a:t>（一）凝集反应</a:t>
            </a:r>
          </a:p>
        </p:txBody>
      </p:sp>
      <p:sp>
        <p:nvSpPr>
          <p:cNvPr id="148499" name="Rectangle 19"/>
          <p:cNvSpPr>
            <a:spLocks noChangeArrowheads="1"/>
          </p:cNvSpPr>
          <p:nvPr/>
        </p:nvSpPr>
        <p:spPr bwMode="auto">
          <a:xfrm>
            <a:off x="684213" y="1773238"/>
            <a:ext cx="80645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kumimoji="1" lang="zh-CN" altLang="en-US" sz="2800">
                <a:solidFill>
                  <a:srgbClr val="FFFF00"/>
                </a:solidFill>
                <a:latin typeface="思源黑体 CN Medium" panose="020B0600000000000000" pitchFamily="34" charset="-122"/>
                <a:ea typeface="思源黑体 CN Medium" panose="020B0600000000000000" pitchFamily="34" charset="-122"/>
              </a:rPr>
              <a:t>         颗粒性抗原与相应的抗体在合适的条件下反应并出现肉眼可见的凝集团现象。</a:t>
            </a:r>
          </a:p>
        </p:txBody>
      </p:sp>
      <p:grpSp>
        <p:nvGrpSpPr>
          <p:cNvPr id="91142" name="组合 6"/>
          <p:cNvGrpSpPr>
            <a:grpSpLocks/>
          </p:cNvGrpSpPr>
          <p:nvPr/>
        </p:nvGrpSpPr>
        <p:grpSpPr bwMode="auto">
          <a:xfrm>
            <a:off x="0" y="230188"/>
            <a:ext cx="9274175" cy="677862"/>
            <a:chOff x="-12700" y="312738"/>
            <a:chExt cx="9274096" cy="678304"/>
          </a:xfrm>
        </p:grpSpPr>
        <p:sp>
          <p:nvSpPr>
            <p:cNvPr id="8" name="矩形 7"/>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1144"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二、抗原、抗体间的主要反应</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498"/>
                                        </p:tgtEl>
                                        <p:attrNameLst>
                                          <p:attrName>style.visibility</p:attrName>
                                        </p:attrNameLst>
                                      </p:cBhvr>
                                      <p:to>
                                        <p:strVal val="visible"/>
                                      </p:to>
                                    </p:set>
                                    <p:anim calcmode="lin" valueType="num">
                                      <p:cBhvr additive="base">
                                        <p:cTn id="7" dur="500" fill="hold"/>
                                        <p:tgtEl>
                                          <p:spTgt spid="148498"/>
                                        </p:tgtEl>
                                        <p:attrNameLst>
                                          <p:attrName>ppt_x</p:attrName>
                                        </p:attrNameLst>
                                      </p:cBhvr>
                                      <p:tavLst>
                                        <p:tav tm="0">
                                          <p:val>
                                            <p:strVal val="0-#ppt_w/2"/>
                                          </p:val>
                                        </p:tav>
                                        <p:tav tm="100000">
                                          <p:val>
                                            <p:strVal val="#ppt_x"/>
                                          </p:val>
                                        </p:tav>
                                      </p:tavLst>
                                    </p:anim>
                                    <p:anim calcmode="lin" valueType="num">
                                      <p:cBhvr additive="base">
                                        <p:cTn id="8" dur="500" fill="hold"/>
                                        <p:tgtEl>
                                          <p:spTgt spid="1484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48499"/>
                                        </p:tgtEl>
                                        <p:attrNameLst>
                                          <p:attrName>style.visibility</p:attrName>
                                        </p:attrNameLst>
                                      </p:cBhvr>
                                      <p:to>
                                        <p:strVal val="visible"/>
                                      </p:to>
                                    </p:set>
                                    <p:anim calcmode="lin" valueType="num">
                                      <p:cBhvr additive="base">
                                        <p:cTn id="13" dur="500" fill="hold"/>
                                        <p:tgtEl>
                                          <p:spTgt spid="148499"/>
                                        </p:tgtEl>
                                        <p:attrNameLst>
                                          <p:attrName>ppt_x</p:attrName>
                                        </p:attrNameLst>
                                      </p:cBhvr>
                                      <p:tavLst>
                                        <p:tav tm="0">
                                          <p:val>
                                            <p:strVal val="1+#ppt_w/2"/>
                                          </p:val>
                                        </p:tav>
                                        <p:tav tm="100000">
                                          <p:val>
                                            <p:strVal val="#ppt_x"/>
                                          </p:val>
                                        </p:tav>
                                      </p:tavLst>
                                    </p:anim>
                                    <p:anim calcmode="lin" valueType="num">
                                      <p:cBhvr additive="base">
                                        <p:cTn id="14" dur="500" fill="hold"/>
                                        <p:tgtEl>
                                          <p:spTgt spid="14849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9" fill="hold" nodeType="clickEffect">
                                  <p:stCondLst>
                                    <p:cond delay="0"/>
                                  </p:stCondLst>
                                  <p:childTnLst>
                                    <p:set>
                                      <p:cBhvr>
                                        <p:cTn id="18" dur="1" fill="hold">
                                          <p:stCondLst>
                                            <p:cond delay="0"/>
                                          </p:stCondLst>
                                        </p:cTn>
                                        <p:tgtEl>
                                          <p:spTgt spid="148484"/>
                                        </p:tgtEl>
                                        <p:attrNameLst>
                                          <p:attrName>style.visibility</p:attrName>
                                        </p:attrNameLst>
                                      </p:cBhvr>
                                      <p:to>
                                        <p:strVal val="visible"/>
                                      </p:to>
                                    </p:set>
                                    <p:anim calcmode="lin" valueType="num">
                                      <p:cBhvr additive="base">
                                        <p:cTn id="19" dur="500" fill="hold"/>
                                        <p:tgtEl>
                                          <p:spTgt spid="148484"/>
                                        </p:tgtEl>
                                        <p:attrNameLst>
                                          <p:attrName>ppt_x</p:attrName>
                                        </p:attrNameLst>
                                      </p:cBhvr>
                                      <p:tavLst>
                                        <p:tav tm="0">
                                          <p:val>
                                            <p:strVal val="0-#ppt_w/2"/>
                                          </p:val>
                                        </p:tav>
                                        <p:tav tm="100000">
                                          <p:val>
                                            <p:strVal val="#ppt_x"/>
                                          </p:val>
                                        </p:tav>
                                      </p:tavLst>
                                    </p:anim>
                                    <p:anim calcmode="lin" valueType="num">
                                      <p:cBhvr additive="base">
                                        <p:cTn id="20" dur="500" fill="hold"/>
                                        <p:tgtEl>
                                          <p:spTgt spid="148484"/>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9" fill="hold" nodeType="clickEffect">
                                  <p:stCondLst>
                                    <p:cond delay="0"/>
                                  </p:stCondLst>
                                  <p:childTnLst>
                                    <p:set>
                                      <p:cBhvr>
                                        <p:cTn id="24" dur="1" fill="hold">
                                          <p:stCondLst>
                                            <p:cond delay="0"/>
                                          </p:stCondLst>
                                        </p:cTn>
                                        <p:tgtEl>
                                          <p:spTgt spid="148493"/>
                                        </p:tgtEl>
                                        <p:attrNameLst>
                                          <p:attrName>style.visibility</p:attrName>
                                        </p:attrNameLst>
                                      </p:cBhvr>
                                      <p:to>
                                        <p:strVal val="visible"/>
                                      </p:to>
                                    </p:set>
                                    <p:anim calcmode="lin" valueType="num">
                                      <p:cBhvr additive="base">
                                        <p:cTn id="25" dur="500" fill="hold"/>
                                        <p:tgtEl>
                                          <p:spTgt spid="148493"/>
                                        </p:tgtEl>
                                        <p:attrNameLst>
                                          <p:attrName>ppt_x</p:attrName>
                                        </p:attrNameLst>
                                      </p:cBhvr>
                                      <p:tavLst>
                                        <p:tav tm="0">
                                          <p:val>
                                            <p:strVal val="0-#ppt_w/2"/>
                                          </p:val>
                                        </p:tav>
                                        <p:tav tm="100000">
                                          <p:val>
                                            <p:strVal val="#ppt_x"/>
                                          </p:val>
                                        </p:tav>
                                      </p:tavLst>
                                    </p:anim>
                                    <p:anim calcmode="lin" valueType="num">
                                      <p:cBhvr additive="base">
                                        <p:cTn id="26" dur="500" fill="hold"/>
                                        <p:tgtEl>
                                          <p:spTgt spid="14849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8" grpId="0"/>
      <p:bldP spid="14849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68313" y="333375"/>
            <a:ext cx="8229600" cy="1143000"/>
          </a:xfrm>
        </p:spPr>
        <p:txBody>
          <a:bodyPr/>
          <a:lstStyle/>
          <a:p>
            <a:pPr eaLnBrk="1" hangingPunct="1"/>
            <a:r>
              <a:rPr lang="zh-CN" altLang="en-US" sz="3200" smtClean="0">
                <a:solidFill>
                  <a:schemeClr val="bg1"/>
                </a:solidFill>
                <a:latin typeface="思源黑体 CN Bold" panose="020B0800000000000000" pitchFamily="34" charset="-122"/>
                <a:ea typeface="思源黑体 CN Bold" panose="020B0800000000000000" pitchFamily="34" charset="-122"/>
              </a:rPr>
              <a:t>主要</a:t>
            </a:r>
            <a:r>
              <a:rPr lang="en-US" altLang="zh-CN" sz="3200" smtClean="0">
                <a:solidFill>
                  <a:schemeClr val="bg1"/>
                </a:solidFill>
                <a:latin typeface="思源黑体 CN Bold" panose="020B0800000000000000" pitchFamily="34" charset="-122"/>
                <a:ea typeface="思源黑体 CN Bold" panose="020B0800000000000000" pitchFamily="34" charset="-122"/>
              </a:rPr>
              <a:t>Ag-Ab</a:t>
            </a:r>
            <a:r>
              <a:rPr lang="zh-CN" altLang="en-US" sz="3200" smtClean="0">
                <a:solidFill>
                  <a:schemeClr val="bg1"/>
                </a:solidFill>
                <a:latin typeface="思源黑体 CN Bold" panose="020B0800000000000000" pitchFamily="34" charset="-122"/>
                <a:ea typeface="思源黑体 CN Bold" panose="020B0800000000000000" pitchFamily="34" charset="-122"/>
              </a:rPr>
              <a:t>反应及间接凝聚反应</a:t>
            </a:r>
            <a:endParaRPr lang="zh-CN" altLang="zh-CN" sz="3200" smtClean="0">
              <a:solidFill>
                <a:schemeClr val="bg1"/>
              </a:solidFill>
              <a:latin typeface="思源黑体 CN Bold" panose="020B0800000000000000" pitchFamily="34" charset="-122"/>
              <a:ea typeface="思源黑体 CN Bold" panose="020B0800000000000000" pitchFamily="34" charset="-122"/>
            </a:endParaRPr>
          </a:p>
        </p:txBody>
      </p:sp>
      <p:sp>
        <p:nvSpPr>
          <p:cNvPr id="92163" name="Text Box 5"/>
          <p:cNvSpPr txBox="1">
            <a:spLocks noChangeArrowheads="1"/>
          </p:cNvSpPr>
          <p:nvPr/>
        </p:nvSpPr>
        <p:spPr bwMode="auto">
          <a:xfrm>
            <a:off x="2843213" y="2133600"/>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FFFF00"/>
                </a:solidFill>
                <a:latin typeface="思源黑体 CN Bold" panose="020B0800000000000000" pitchFamily="34" charset="-122"/>
                <a:ea typeface="思源黑体 CN Bold" panose="020B0800000000000000" pitchFamily="34" charset="-122"/>
              </a:rPr>
              <a:t>凝集</a:t>
            </a:r>
          </a:p>
        </p:txBody>
      </p:sp>
      <p:sp>
        <p:nvSpPr>
          <p:cNvPr id="92164" name="Text Box 6"/>
          <p:cNvSpPr txBox="1">
            <a:spLocks noChangeArrowheads="1"/>
          </p:cNvSpPr>
          <p:nvPr/>
        </p:nvSpPr>
        <p:spPr bwMode="auto">
          <a:xfrm>
            <a:off x="2843213" y="3933825"/>
            <a:ext cx="1025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FFFF00"/>
                </a:solidFill>
                <a:latin typeface="思源黑体 CN Bold" panose="020B0800000000000000" pitchFamily="34" charset="-122"/>
                <a:ea typeface="思源黑体 CN Bold" panose="020B0800000000000000" pitchFamily="34" charset="-122"/>
              </a:rPr>
              <a:t>沉淀</a:t>
            </a:r>
          </a:p>
        </p:txBody>
      </p:sp>
      <p:sp>
        <p:nvSpPr>
          <p:cNvPr id="92165" name="Text Box 7"/>
          <p:cNvSpPr txBox="1">
            <a:spLocks noChangeArrowheads="1"/>
          </p:cNvSpPr>
          <p:nvPr/>
        </p:nvSpPr>
        <p:spPr bwMode="auto">
          <a:xfrm>
            <a:off x="3924300" y="1844675"/>
            <a:ext cx="3581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Bold" panose="020B0800000000000000" pitchFamily="34" charset="-122"/>
                <a:ea typeface="思源黑体 CN Bold" panose="020B0800000000000000" pitchFamily="34" charset="-122"/>
              </a:rPr>
              <a:t>直接  玻片</a:t>
            </a:r>
            <a:r>
              <a:rPr lang="en-US" altLang="zh-CN" sz="2400">
                <a:solidFill>
                  <a:schemeClr val="bg1"/>
                </a:solidFill>
                <a:latin typeface="思源黑体 CN Bold" panose="020B0800000000000000" pitchFamily="34" charset="-122"/>
                <a:ea typeface="思源黑体 CN Bold" panose="020B0800000000000000" pitchFamily="34" charset="-122"/>
              </a:rPr>
              <a:t>/</a:t>
            </a:r>
            <a:r>
              <a:rPr lang="zh-CN" altLang="en-US" sz="2400">
                <a:solidFill>
                  <a:schemeClr val="bg1"/>
                </a:solidFill>
                <a:latin typeface="思源黑体 CN Bold" panose="020B0800000000000000" pitchFamily="34" charset="-122"/>
                <a:ea typeface="思源黑体 CN Bold" panose="020B0800000000000000" pitchFamily="34" charset="-122"/>
              </a:rPr>
              <a:t>试管</a:t>
            </a:r>
          </a:p>
          <a:p>
            <a:pPr eaLnBrk="1" hangingPunct="1">
              <a:spcBef>
                <a:spcPct val="50000"/>
              </a:spcBef>
              <a:buFontTx/>
              <a:buNone/>
            </a:pPr>
            <a:r>
              <a:rPr lang="zh-CN" altLang="en-US" sz="2400">
                <a:solidFill>
                  <a:schemeClr val="bg1"/>
                </a:solidFill>
                <a:latin typeface="思源黑体 CN Bold" panose="020B0800000000000000" pitchFamily="34" charset="-122"/>
                <a:ea typeface="思源黑体 CN Bold" panose="020B0800000000000000" pitchFamily="34" charset="-122"/>
              </a:rPr>
              <a:t>间接  又称被动凝集反应</a:t>
            </a:r>
          </a:p>
        </p:txBody>
      </p:sp>
      <p:sp>
        <p:nvSpPr>
          <p:cNvPr id="92166" name="Text Box 8"/>
          <p:cNvSpPr txBox="1">
            <a:spLocks noChangeArrowheads="1"/>
          </p:cNvSpPr>
          <p:nvPr/>
        </p:nvSpPr>
        <p:spPr bwMode="auto">
          <a:xfrm>
            <a:off x="3924300" y="3644900"/>
            <a:ext cx="457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Bold" panose="020B0800000000000000" pitchFamily="34" charset="-122"/>
                <a:ea typeface="思源黑体 CN Bold" panose="020B0800000000000000" pitchFamily="34" charset="-122"/>
              </a:rPr>
              <a:t>经典</a:t>
            </a:r>
          </a:p>
          <a:p>
            <a:pPr eaLnBrk="1" hangingPunct="1">
              <a:spcBef>
                <a:spcPct val="50000"/>
              </a:spcBef>
              <a:buFontTx/>
              <a:buNone/>
            </a:pPr>
            <a:r>
              <a:rPr lang="zh-CN" altLang="en-US" sz="2400">
                <a:solidFill>
                  <a:schemeClr val="bg1"/>
                </a:solidFill>
                <a:latin typeface="思源黑体 CN Bold" panose="020B0800000000000000" pitchFamily="34" charset="-122"/>
                <a:ea typeface="思源黑体 CN Bold" panose="020B0800000000000000" pitchFamily="34" charset="-122"/>
              </a:rPr>
              <a:t>现代 单向</a:t>
            </a:r>
            <a:r>
              <a:rPr lang="en-US" altLang="zh-CN" sz="2400">
                <a:solidFill>
                  <a:schemeClr val="bg1"/>
                </a:solidFill>
                <a:latin typeface="思源黑体 CN Bold" panose="020B0800000000000000" pitchFamily="34" charset="-122"/>
                <a:ea typeface="思源黑体 CN Bold" panose="020B0800000000000000" pitchFamily="34" charset="-122"/>
              </a:rPr>
              <a:t>/</a:t>
            </a:r>
            <a:r>
              <a:rPr lang="zh-CN" altLang="en-US" sz="2400">
                <a:solidFill>
                  <a:schemeClr val="bg1"/>
                </a:solidFill>
                <a:latin typeface="思源黑体 CN Bold" panose="020B0800000000000000" pitchFamily="34" charset="-122"/>
                <a:ea typeface="思源黑体 CN Bold" panose="020B0800000000000000" pitchFamily="34" charset="-122"/>
              </a:rPr>
              <a:t>双向</a:t>
            </a:r>
            <a:r>
              <a:rPr lang="en-US" altLang="zh-CN" sz="2400">
                <a:solidFill>
                  <a:schemeClr val="bg1"/>
                </a:solidFill>
                <a:latin typeface="思源黑体 CN Bold" panose="020B0800000000000000" pitchFamily="34" charset="-122"/>
                <a:ea typeface="思源黑体 CN Bold" panose="020B0800000000000000" pitchFamily="34" charset="-122"/>
              </a:rPr>
              <a:t>/</a:t>
            </a:r>
            <a:r>
              <a:rPr lang="zh-CN" altLang="en-US" sz="2400">
                <a:solidFill>
                  <a:schemeClr val="bg1"/>
                </a:solidFill>
                <a:latin typeface="思源黑体 CN Bold" panose="020B0800000000000000" pitchFamily="34" charset="-122"/>
                <a:ea typeface="思源黑体 CN Bold" panose="020B0800000000000000" pitchFamily="34" charset="-122"/>
              </a:rPr>
              <a:t>火箭</a:t>
            </a:r>
            <a:r>
              <a:rPr lang="en-US" altLang="zh-CN" sz="2400">
                <a:solidFill>
                  <a:schemeClr val="bg1"/>
                </a:solidFill>
                <a:latin typeface="思源黑体 CN Bold" panose="020B0800000000000000" pitchFamily="34" charset="-122"/>
                <a:ea typeface="思源黑体 CN Bold" panose="020B0800000000000000" pitchFamily="34" charset="-122"/>
              </a:rPr>
              <a:t>/</a:t>
            </a:r>
            <a:r>
              <a:rPr lang="zh-CN" altLang="en-US" sz="2400">
                <a:solidFill>
                  <a:schemeClr val="bg1"/>
                </a:solidFill>
                <a:latin typeface="思源黑体 CN Bold" panose="020B0800000000000000" pitchFamily="34" charset="-122"/>
                <a:ea typeface="思源黑体 CN Bold" panose="020B0800000000000000" pitchFamily="34" charset="-122"/>
              </a:rPr>
              <a:t>免疫电泳</a:t>
            </a:r>
          </a:p>
        </p:txBody>
      </p:sp>
      <p:sp>
        <p:nvSpPr>
          <p:cNvPr id="92167" name="AutoShape 9"/>
          <p:cNvSpPr>
            <a:spLocks/>
          </p:cNvSpPr>
          <p:nvPr/>
        </p:nvSpPr>
        <p:spPr bwMode="auto">
          <a:xfrm>
            <a:off x="2268538" y="2276475"/>
            <a:ext cx="457200" cy="1981200"/>
          </a:xfrm>
          <a:prstGeom prst="leftBrace">
            <a:avLst>
              <a:gd name="adj1" fmla="val 36111"/>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Bold" panose="020B0800000000000000" pitchFamily="34" charset="-122"/>
              <a:ea typeface="思源黑体 CN Bold" panose="020B0800000000000000" pitchFamily="34" charset="-122"/>
            </a:endParaRPr>
          </a:p>
        </p:txBody>
      </p:sp>
      <p:sp>
        <p:nvSpPr>
          <p:cNvPr id="92168" name="AutoShape 10"/>
          <p:cNvSpPr>
            <a:spLocks/>
          </p:cNvSpPr>
          <p:nvPr/>
        </p:nvSpPr>
        <p:spPr bwMode="auto">
          <a:xfrm>
            <a:off x="3635375" y="1989138"/>
            <a:ext cx="228600" cy="762000"/>
          </a:xfrm>
          <a:prstGeom prst="leftBrace">
            <a:avLst>
              <a:gd name="adj1" fmla="val 27778"/>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Bold" panose="020B0800000000000000" pitchFamily="34" charset="-122"/>
              <a:ea typeface="思源黑体 CN Bold" panose="020B0800000000000000" pitchFamily="34" charset="-122"/>
            </a:endParaRPr>
          </a:p>
        </p:txBody>
      </p:sp>
      <p:sp>
        <p:nvSpPr>
          <p:cNvPr id="92169" name="AutoShape 11"/>
          <p:cNvSpPr>
            <a:spLocks/>
          </p:cNvSpPr>
          <p:nvPr/>
        </p:nvSpPr>
        <p:spPr bwMode="auto">
          <a:xfrm>
            <a:off x="3635375" y="3789363"/>
            <a:ext cx="228600" cy="762000"/>
          </a:xfrm>
          <a:prstGeom prst="leftBrace">
            <a:avLst>
              <a:gd name="adj1" fmla="val 27778"/>
              <a:gd name="adj2" fmla="val 50000"/>
            </a:avLst>
          </a:prstGeom>
          <a:noFill/>
          <a:ln w="3810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思源黑体 CN Bold" panose="020B0800000000000000" pitchFamily="34" charset="-122"/>
              <a:ea typeface="思源黑体 CN Bold" panose="020B0800000000000000" pitchFamily="34" charset="-122"/>
            </a:endParaRPr>
          </a:p>
        </p:txBody>
      </p:sp>
      <p:sp>
        <p:nvSpPr>
          <p:cNvPr id="92170" name="Text Box 12"/>
          <p:cNvSpPr txBox="1">
            <a:spLocks noChangeArrowheads="1"/>
          </p:cNvSpPr>
          <p:nvPr/>
        </p:nvSpPr>
        <p:spPr bwMode="auto">
          <a:xfrm>
            <a:off x="4716463" y="36449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bg1"/>
                </a:solidFill>
                <a:latin typeface="思源黑体 CN Bold" panose="020B0800000000000000" pitchFamily="34" charset="-122"/>
                <a:ea typeface="思源黑体 CN Bold" panose="020B0800000000000000" pitchFamily="34" charset="-122"/>
              </a:rPr>
              <a:t>环状</a:t>
            </a:r>
            <a:r>
              <a:rPr lang="en-US" altLang="zh-CN" sz="2400">
                <a:solidFill>
                  <a:schemeClr val="bg1"/>
                </a:solidFill>
                <a:latin typeface="思源黑体 CN Bold" panose="020B0800000000000000" pitchFamily="34" charset="-122"/>
                <a:ea typeface="思源黑体 CN Bold" panose="020B0800000000000000" pitchFamily="34" charset="-122"/>
              </a:rPr>
              <a:t>/</a:t>
            </a:r>
            <a:r>
              <a:rPr lang="zh-CN" altLang="en-US" sz="2400">
                <a:solidFill>
                  <a:schemeClr val="bg1"/>
                </a:solidFill>
                <a:latin typeface="思源黑体 CN Bold" panose="020B0800000000000000" pitchFamily="34" charset="-122"/>
                <a:ea typeface="思源黑体 CN Bold" panose="020B0800000000000000" pitchFamily="34" charset="-122"/>
              </a:rPr>
              <a:t>絮状</a:t>
            </a:r>
          </a:p>
        </p:txBody>
      </p:sp>
      <p:sp>
        <p:nvSpPr>
          <p:cNvPr id="92171" name="Rectangle 14"/>
          <p:cNvSpPr>
            <a:spLocks noChangeArrowheads="1"/>
          </p:cNvSpPr>
          <p:nvPr/>
        </p:nvSpPr>
        <p:spPr bwMode="auto">
          <a:xfrm>
            <a:off x="468313" y="2997200"/>
            <a:ext cx="19431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a:solidFill>
                  <a:srgbClr val="FFFF00"/>
                </a:solidFill>
                <a:latin typeface="思源黑体 CN Bold" panose="020B0800000000000000" pitchFamily="34" charset="-122"/>
                <a:ea typeface="思源黑体 CN Bold" panose="020B0800000000000000" pitchFamily="34" charset="-122"/>
              </a:rPr>
              <a:t>Ag-Ab</a:t>
            </a:r>
            <a:r>
              <a:rPr lang="zh-CN" altLang="en-US" sz="2800">
                <a:solidFill>
                  <a:srgbClr val="FFFF00"/>
                </a:solidFill>
                <a:latin typeface="思源黑体 CN Bold" panose="020B0800000000000000" pitchFamily="34" charset="-122"/>
                <a:ea typeface="思源黑体 CN Bold" panose="020B0800000000000000" pitchFamily="34" charset="-122"/>
              </a:rPr>
              <a:t>反应</a:t>
            </a:r>
            <a:endParaRPr lang="zh-CN" altLang="zh-CN" sz="2800">
              <a:solidFill>
                <a:srgbClr val="FFFF00"/>
              </a:solidFill>
              <a:latin typeface="思源黑体 CN Bold" panose="020B0800000000000000" pitchFamily="34" charset="-122"/>
              <a:ea typeface="思源黑体 CN Bold" panose="020B0800000000000000" pitchFamily="34"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5" name="Rectangle 5"/>
          <p:cNvSpPr>
            <a:spLocks noChangeArrowheads="1"/>
          </p:cNvSpPr>
          <p:nvPr/>
        </p:nvSpPr>
        <p:spPr bwMode="auto">
          <a:xfrm>
            <a:off x="611188" y="1316038"/>
            <a:ext cx="267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bg1"/>
                </a:solidFill>
                <a:latin typeface="思源黑体 CN Bold" panose="020B0800000000000000" pitchFamily="34" charset="-122"/>
                <a:ea typeface="思源黑体 CN Bold" panose="020B0800000000000000" pitchFamily="34" charset="-122"/>
              </a:rPr>
              <a:t>（二）沉淀反应</a:t>
            </a:r>
          </a:p>
        </p:txBody>
      </p:sp>
      <p:sp>
        <p:nvSpPr>
          <p:cNvPr id="271366" name="Rectangle 6"/>
          <p:cNvSpPr>
            <a:spLocks noChangeArrowheads="1"/>
          </p:cNvSpPr>
          <p:nvPr/>
        </p:nvSpPr>
        <p:spPr bwMode="auto">
          <a:xfrm>
            <a:off x="900113" y="2060575"/>
            <a:ext cx="7777162"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kumimoji="1" lang="zh-CN" altLang="en-US" sz="2800">
                <a:solidFill>
                  <a:srgbClr val="FFFF00"/>
                </a:solidFill>
                <a:latin typeface="思源黑体 CN Medium" panose="020B0600000000000000" pitchFamily="34" charset="-122"/>
                <a:ea typeface="思源黑体 CN Medium" panose="020B0600000000000000" pitchFamily="34" charset="-122"/>
              </a:rPr>
              <a:t>可溶性抗原与其相应的抗体在合适条件下反应，并出现肉眼可见沉淀物现象。</a:t>
            </a:r>
          </a:p>
        </p:txBody>
      </p:sp>
      <p:grpSp>
        <p:nvGrpSpPr>
          <p:cNvPr id="93188" name="组合 4"/>
          <p:cNvGrpSpPr>
            <a:grpSpLocks/>
          </p:cNvGrpSpPr>
          <p:nvPr/>
        </p:nvGrpSpPr>
        <p:grpSpPr bwMode="auto">
          <a:xfrm>
            <a:off x="0" y="230188"/>
            <a:ext cx="9274175" cy="677862"/>
            <a:chOff x="-12700" y="312738"/>
            <a:chExt cx="9274096" cy="678304"/>
          </a:xfrm>
        </p:grpSpPr>
        <p:sp>
          <p:nvSpPr>
            <p:cNvPr id="6" name="矩形 5"/>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190"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二、抗原、抗体间的主要反应</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1365"/>
                                        </p:tgtEl>
                                        <p:attrNameLst>
                                          <p:attrName>style.visibility</p:attrName>
                                        </p:attrNameLst>
                                      </p:cBhvr>
                                      <p:to>
                                        <p:strVal val="visible"/>
                                      </p:to>
                                    </p:set>
                                    <p:anim calcmode="lin" valueType="num">
                                      <p:cBhvr additive="base">
                                        <p:cTn id="7" dur="500" fill="hold"/>
                                        <p:tgtEl>
                                          <p:spTgt spid="271365"/>
                                        </p:tgtEl>
                                        <p:attrNameLst>
                                          <p:attrName>ppt_x</p:attrName>
                                        </p:attrNameLst>
                                      </p:cBhvr>
                                      <p:tavLst>
                                        <p:tav tm="0">
                                          <p:val>
                                            <p:strVal val="0-#ppt_w/2"/>
                                          </p:val>
                                        </p:tav>
                                        <p:tav tm="100000">
                                          <p:val>
                                            <p:strVal val="#ppt_x"/>
                                          </p:val>
                                        </p:tav>
                                      </p:tavLst>
                                    </p:anim>
                                    <p:anim calcmode="lin" valueType="num">
                                      <p:cBhvr additive="base">
                                        <p:cTn id="8" dur="500" fill="hold"/>
                                        <p:tgtEl>
                                          <p:spTgt spid="27136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71366"/>
                                        </p:tgtEl>
                                        <p:attrNameLst>
                                          <p:attrName>style.visibility</p:attrName>
                                        </p:attrNameLst>
                                      </p:cBhvr>
                                      <p:to>
                                        <p:strVal val="visible"/>
                                      </p:to>
                                    </p:set>
                                    <p:anim calcmode="lin" valueType="num">
                                      <p:cBhvr additive="base">
                                        <p:cTn id="13" dur="500" fill="hold"/>
                                        <p:tgtEl>
                                          <p:spTgt spid="271366"/>
                                        </p:tgtEl>
                                        <p:attrNameLst>
                                          <p:attrName>ppt_x</p:attrName>
                                        </p:attrNameLst>
                                      </p:cBhvr>
                                      <p:tavLst>
                                        <p:tav tm="0">
                                          <p:val>
                                            <p:strVal val="#ppt_x"/>
                                          </p:val>
                                        </p:tav>
                                        <p:tav tm="100000">
                                          <p:val>
                                            <p:strVal val="#ppt_x"/>
                                          </p:val>
                                        </p:tav>
                                      </p:tavLst>
                                    </p:anim>
                                    <p:anim calcmode="lin" valueType="num">
                                      <p:cBhvr additive="base">
                                        <p:cTn id="14" dur="500" fill="hold"/>
                                        <p:tgtEl>
                                          <p:spTgt spid="2713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5" grpId="0"/>
      <p:bldP spid="27136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sz="3200" dirty="0" smtClean="0">
                <a:solidFill>
                  <a:schemeClr val="bg1"/>
                </a:solidFill>
                <a:latin typeface="思源黑体 CN Normal" panose="020B0400000000000000" pitchFamily="34" charset="-122"/>
                <a:ea typeface="思源黑体 CN Normal" panose="020B0400000000000000" pitchFamily="34" charset="-122"/>
              </a:rPr>
              <a:t>沉淀反应</a:t>
            </a:r>
          </a:p>
        </p:txBody>
      </p:sp>
      <p:sp>
        <p:nvSpPr>
          <p:cNvPr id="94211" name="Rectangle 3"/>
          <p:cNvSpPr>
            <a:spLocks noGrp="1" noChangeArrowheads="1"/>
          </p:cNvSpPr>
          <p:nvPr>
            <p:ph type="body" idx="1"/>
          </p:nvPr>
        </p:nvSpPr>
        <p:spPr/>
        <p:txBody>
          <a:bodyPr/>
          <a:lstStyle/>
          <a:p>
            <a:pPr eaLnBrk="1" hangingPunct="1"/>
            <a:endParaRPr lang="zh-CN" altLang="zh-CN" smtClean="0"/>
          </a:p>
        </p:txBody>
      </p:sp>
      <p:pic>
        <p:nvPicPr>
          <p:cNvPr id="94212" name="Picture 4" descr="2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73163"/>
            <a:ext cx="8382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3"/>
          <p:cNvSpPr>
            <a:spLocks noChangeArrowheads="1"/>
          </p:cNvSpPr>
          <p:nvPr/>
        </p:nvSpPr>
        <p:spPr bwMode="auto">
          <a:xfrm>
            <a:off x="179388" y="1196975"/>
            <a:ext cx="3689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dirty="0">
                <a:solidFill>
                  <a:schemeClr val="bg1"/>
                </a:solidFill>
                <a:latin typeface="思源黑体 CN Medium" panose="020B0600000000000000" pitchFamily="34" charset="-122"/>
                <a:ea typeface="思源黑体 CN Medium" panose="020B0600000000000000" pitchFamily="34" charset="-122"/>
              </a:rPr>
              <a:t>（三）</a:t>
            </a:r>
            <a:r>
              <a:rPr kumimoji="1" lang="zh-CN" altLang="en-US" dirty="0">
                <a:solidFill>
                  <a:schemeClr val="bg1"/>
                </a:solidFill>
                <a:latin typeface="思源黑体 CN Medium" panose="020B0600000000000000" pitchFamily="34" charset="-122"/>
                <a:ea typeface="思源黑体 CN Medium" panose="020B0600000000000000" pitchFamily="34" charset="-122"/>
              </a:rPr>
              <a:t>补体结合试验</a:t>
            </a:r>
          </a:p>
        </p:txBody>
      </p:sp>
      <p:sp>
        <p:nvSpPr>
          <p:cNvPr id="272388" name="Rectangle 4"/>
          <p:cNvSpPr>
            <a:spLocks noChangeArrowheads="1"/>
          </p:cNvSpPr>
          <p:nvPr/>
        </p:nvSpPr>
        <p:spPr bwMode="auto">
          <a:xfrm>
            <a:off x="611188" y="2060575"/>
            <a:ext cx="80645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FFFF00"/>
                </a:solidFill>
                <a:latin typeface="思源黑体 CN Medium" panose="020B0600000000000000" pitchFamily="34" charset="-122"/>
                <a:ea typeface="思源黑体 CN Medium" panose="020B0600000000000000" pitchFamily="34" charset="-122"/>
              </a:rPr>
              <a:t>是一种有补体参与，并以绵羊红细胞和溶血素是否发生溶血反应作指示的一种高灵敏度的抗原与抗体结合反应。</a:t>
            </a:r>
          </a:p>
        </p:txBody>
      </p:sp>
      <p:pic>
        <p:nvPicPr>
          <p:cNvPr id="272390" name="Picture 6" descr="jc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1400"/>
            <a:ext cx="9144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237" name="组合 5"/>
          <p:cNvGrpSpPr>
            <a:grpSpLocks/>
          </p:cNvGrpSpPr>
          <p:nvPr/>
        </p:nvGrpSpPr>
        <p:grpSpPr bwMode="auto">
          <a:xfrm>
            <a:off x="0" y="230188"/>
            <a:ext cx="9274175" cy="677862"/>
            <a:chOff x="-12700" y="312738"/>
            <a:chExt cx="9274096" cy="678304"/>
          </a:xfrm>
        </p:grpSpPr>
        <p:sp>
          <p:nvSpPr>
            <p:cNvPr id="7" name="矩形 6"/>
            <p:cNvSpPr/>
            <p:nvPr/>
          </p:nvSpPr>
          <p:spPr>
            <a:xfrm>
              <a:off x="-12700" y="312738"/>
              <a:ext cx="9143922" cy="668773"/>
            </a:xfrm>
            <a:prstGeom prst="rect">
              <a:avLst/>
            </a:prstGeom>
            <a:solidFill>
              <a:srgbClr val="039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239" name="Text Box 2"/>
            <p:cNvSpPr txBox="1">
              <a:spLocks noChangeArrowheads="1"/>
            </p:cNvSpPr>
            <p:nvPr/>
          </p:nvSpPr>
          <p:spPr bwMode="auto">
            <a:xfrm>
              <a:off x="-12700" y="344711"/>
              <a:ext cx="9274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思源黑体 CN Medium" panose="020B0600000000000000" pitchFamily="34" charset="-122"/>
                  <a:ea typeface="思源黑体 CN Medium" panose="020B0600000000000000" pitchFamily="34" charset="-122"/>
                </a:rPr>
                <a:t>二、抗原、抗体间的主要反应</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72387"/>
                                        </p:tgtEl>
                                        <p:attrNameLst>
                                          <p:attrName>style.visibility</p:attrName>
                                        </p:attrNameLst>
                                      </p:cBhvr>
                                      <p:to>
                                        <p:strVal val="visible"/>
                                      </p:to>
                                    </p:set>
                                    <p:anim calcmode="lin" valueType="num">
                                      <p:cBhvr additive="base">
                                        <p:cTn id="7" dur="500" fill="hold"/>
                                        <p:tgtEl>
                                          <p:spTgt spid="272387"/>
                                        </p:tgtEl>
                                        <p:attrNameLst>
                                          <p:attrName>ppt_x</p:attrName>
                                        </p:attrNameLst>
                                      </p:cBhvr>
                                      <p:tavLst>
                                        <p:tav tm="0">
                                          <p:val>
                                            <p:strVal val="#ppt_x"/>
                                          </p:val>
                                        </p:tav>
                                        <p:tav tm="100000">
                                          <p:val>
                                            <p:strVal val="#ppt_x"/>
                                          </p:val>
                                        </p:tav>
                                      </p:tavLst>
                                    </p:anim>
                                    <p:anim calcmode="lin" valueType="num">
                                      <p:cBhvr additive="base">
                                        <p:cTn id="8" dur="500" fill="hold"/>
                                        <p:tgtEl>
                                          <p:spTgt spid="27238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272388"/>
                                        </p:tgtEl>
                                        <p:attrNameLst>
                                          <p:attrName>style.visibility</p:attrName>
                                        </p:attrNameLst>
                                      </p:cBhvr>
                                      <p:to>
                                        <p:strVal val="visible"/>
                                      </p:to>
                                    </p:set>
                                    <p:anim calcmode="lin" valueType="num">
                                      <p:cBhvr additive="base">
                                        <p:cTn id="13" dur="500" fill="hold"/>
                                        <p:tgtEl>
                                          <p:spTgt spid="272388"/>
                                        </p:tgtEl>
                                        <p:attrNameLst>
                                          <p:attrName>ppt_x</p:attrName>
                                        </p:attrNameLst>
                                      </p:cBhvr>
                                      <p:tavLst>
                                        <p:tav tm="0">
                                          <p:val>
                                            <p:strVal val="0-#ppt_w/2"/>
                                          </p:val>
                                        </p:tav>
                                        <p:tav tm="100000">
                                          <p:val>
                                            <p:strVal val="#ppt_x"/>
                                          </p:val>
                                        </p:tav>
                                      </p:tavLst>
                                    </p:anim>
                                    <p:anim calcmode="lin" valueType="num">
                                      <p:cBhvr additive="base">
                                        <p:cTn id="14" dur="500" fill="hold"/>
                                        <p:tgtEl>
                                          <p:spTgt spid="272388"/>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272390"/>
                                        </p:tgtEl>
                                        <p:attrNameLst>
                                          <p:attrName>style.visibility</p:attrName>
                                        </p:attrNameLst>
                                      </p:cBhvr>
                                      <p:to>
                                        <p:strVal val="visible"/>
                                      </p:to>
                                    </p:set>
                                    <p:anim calcmode="lin" valueType="num">
                                      <p:cBhvr additive="base">
                                        <p:cTn id="19" dur="500" fill="hold"/>
                                        <p:tgtEl>
                                          <p:spTgt spid="272390"/>
                                        </p:tgtEl>
                                        <p:attrNameLst>
                                          <p:attrName>ppt_x</p:attrName>
                                        </p:attrNameLst>
                                      </p:cBhvr>
                                      <p:tavLst>
                                        <p:tav tm="0">
                                          <p:val>
                                            <p:strVal val="1+#ppt_w/2"/>
                                          </p:val>
                                        </p:tav>
                                        <p:tav tm="100000">
                                          <p:val>
                                            <p:strVal val="#ppt_x"/>
                                          </p:val>
                                        </p:tav>
                                      </p:tavLst>
                                    </p:anim>
                                    <p:anim calcmode="lin" valueType="num">
                                      <p:cBhvr additive="base">
                                        <p:cTn id="20" dur="500" fill="hold"/>
                                        <p:tgtEl>
                                          <p:spTgt spid="2723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p:bldP spid="272388" grpId="0"/>
    </p:bldLst>
  </p:timing>
</p:sld>
</file>

<file path=ppt/theme/theme1.xml><?xml version="1.0" encoding="utf-8"?>
<a:theme xmlns:a="http://schemas.openxmlformats.org/drawingml/2006/main" name="微生物学">
  <a:themeElements>
    <a:clrScheme name="微生物学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微生物学">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微生物学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微生物学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微生物学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微生物学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微生物学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微生物学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微生物学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微生物学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微生物学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微生物学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微生物学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微生物学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6063</TotalTime>
  <Words>5825</Words>
  <Application>Microsoft Office PowerPoint</Application>
  <PresentationFormat>全屏显示(4:3)</PresentationFormat>
  <Paragraphs>641</Paragraphs>
  <Slides>109</Slides>
  <Notes>16</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109</vt:i4>
      </vt:variant>
    </vt:vector>
  </HeadingPairs>
  <TitlesOfParts>
    <vt:vector size="127" baseType="lpstr">
      <vt:lpstr>Adobe 黑体 Std R</vt:lpstr>
      <vt:lpstr>Monotype Sorts</vt:lpstr>
      <vt:lpstr>黑体</vt:lpstr>
      <vt:lpstr>思源黑体 CN Bold</vt:lpstr>
      <vt:lpstr>思源黑体 CN Heavy</vt:lpstr>
      <vt:lpstr>思源黑体 CN Light</vt:lpstr>
      <vt:lpstr>思源黑体 CN Medium</vt:lpstr>
      <vt:lpstr>思源黑体 CN Normal</vt:lpstr>
      <vt:lpstr>思源黑体 CN Regular</vt:lpstr>
      <vt:lpstr>宋体</vt:lpstr>
      <vt:lpstr>Arial</vt:lpstr>
      <vt:lpstr>Marlett</vt:lpstr>
      <vt:lpstr>Symbol</vt:lpstr>
      <vt:lpstr>Times New Roman</vt:lpstr>
      <vt:lpstr>Wingdings</vt:lpstr>
      <vt:lpstr>微生物学</vt:lpstr>
      <vt:lpstr>Image</vt:lpstr>
      <vt:lpstr>幻灯片</vt:lpstr>
      <vt:lpstr>PowerPoint 演示文稿</vt:lpstr>
      <vt:lpstr>作业</vt:lpstr>
      <vt:lpstr>主要内容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鲎试剂法优点</vt:lpstr>
      <vt:lpstr>PowerPoint 演示文稿</vt:lpstr>
      <vt:lpstr>PowerPoint 演示文稿</vt:lpstr>
      <vt:lpstr>病毒性感染</vt:lpstr>
      <vt:lpstr>真菌性感染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各种白细胞的形态</vt:lpstr>
      <vt:lpstr>吞噬细胞的吞噬防御功能</vt:lpstr>
      <vt:lpstr>呼吸爆发杀死吞入微生物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干扰素的诱生及其作用示意图</vt:lpstr>
      <vt:lpstr>干扰素有何临床应用</vt:lpstr>
      <vt:lpstr>人IFN系统与特异性免疫系统的比较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２、周围免疫器官（二级淋巴器官）</vt:lpstr>
      <vt:lpstr>PowerPoint 演示文稿</vt:lpstr>
      <vt:lpstr>PowerPoint 演示文稿</vt:lpstr>
      <vt:lpstr>PowerPoint 演示文稿</vt:lpstr>
      <vt:lpstr>PowerPoint 演示文稿</vt:lpstr>
      <vt:lpstr>PowerPoint 演示文稿</vt:lpstr>
      <vt:lpstr>PowerPoint 演示文稿</vt:lpstr>
      <vt:lpstr>血清学反应的一般规律</vt:lpstr>
      <vt:lpstr>PowerPoint 演示文稿</vt:lpstr>
      <vt:lpstr>PowerPoint 演示文稿</vt:lpstr>
      <vt:lpstr>PowerPoint 演示文稿</vt:lpstr>
      <vt:lpstr>PowerPoint 演示文稿</vt:lpstr>
      <vt:lpstr>PowerPoint 演示文稿</vt:lpstr>
      <vt:lpstr>PowerPoint 演示文稿</vt:lpstr>
      <vt:lpstr>主要Ag-Ab反应及间接凝聚反应</vt:lpstr>
      <vt:lpstr>PowerPoint 演示文稿</vt:lpstr>
      <vt:lpstr>沉淀反应</vt:lpstr>
      <vt:lpstr>PowerPoint 演示文稿</vt:lpstr>
      <vt:lpstr>PowerPoint 演示文稿</vt:lpstr>
      <vt:lpstr>补体结合试验阳性与阴性结果</vt:lpstr>
      <vt:lpstr>三、免疫标记技术</vt:lpstr>
      <vt:lpstr>三、免疫标记技术</vt:lpstr>
      <vt:lpstr>PowerPoint 演示文稿</vt:lpstr>
      <vt:lpstr>第五节   生物制品及其应用</vt:lpstr>
      <vt:lpstr>人工自动免疫制品及简史</vt:lpstr>
      <vt:lpstr>疫苗及其种类</vt:lpstr>
      <vt:lpstr>人工被动免疫生物制品</vt:lpstr>
      <vt:lpstr>PowerPoint 演示文稿</vt:lpstr>
    </vt:vector>
  </TitlesOfParts>
  <Company>Micro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微生物学</dc:title>
  <dc:creator>Micro</dc:creator>
  <cp:lastModifiedBy>huyibo</cp:lastModifiedBy>
  <cp:revision>212</cp:revision>
  <dcterms:created xsi:type="dcterms:W3CDTF">2006-07-25T07:56:13Z</dcterms:created>
  <dcterms:modified xsi:type="dcterms:W3CDTF">2016-12-20T23:45:22Z</dcterms:modified>
</cp:coreProperties>
</file>